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"/>
  </p:notesMasterIdLst>
  <p:handoutMasterIdLst>
    <p:handoutMasterId r:id="rId7"/>
  </p:handoutMasterIdLst>
  <p:sldIdLst>
    <p:sldId id="257" r:id="rId2"/>
    <p:sldId id="1524" r:id="rId3"/>
    <p:sldId id="9617" r:id="rId4"/>
    <p:sldId id="9616" r:id="rId5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5">
          <p15:clr>
            <a:srgbClr val="A4A3A4"/>
          </p15:clr>
        </p15:guide>
        <p15:guide id="2" orient="horz" pos="3135">
          <p15:clr>
            <a:srgbClr val="A4A3A4"/>
          </p15:clr>
        </p15:guide>
        <p15:guide id="3" pos="4001">
          <p15:clr>
            <a:srgbClr val="A4A3A4"/>
          </p15:clr>
        </p15:guide>
        <p15:guide id="4" pos="489">
          <p15:clr>
            <a:srgbClr val="A4A3A4"/>
          </p15:clr>
        </p15:guide>
        <p15:guide id="5" pos="47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B6D2"/>
    <a:srgbClr val="0066CC"/>
    <a:srgbClr val="02D40C"/>
    <a:srgbClr val="B8FEBB"/>
    <a:srgbClr val="66FFFF"/>
    <a:srgbClr val="D3DEEA"/>
    <a:srgbClr val="008000"/>
    <a:srgbClr val="0000C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8837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1095"/>
        <p:guide orient="horz" pos="3135"/>
        <p:guide pos="4001"/>
        <p:guide pos="489"/>
        <p:guide pos="47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2844" y="-9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59" tIns="46179" rIns="92359" bIns="461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1"/>
            <a:ext cx="3004820" cy="461645"/>
          </a:xfrm>
          <a:prstGeom prst="rect">
            <a:avLst/>
          </a:prstGeom>
        </p:spPr>
        <p:txBody>
          <a:bodyPr vert="horz" lIns="92359" tIns="46179" rIns="92359" bIns="46179" rtlCol="0"/>
          <a:lstStyle>
            <a:lvl1pPr algn="r">
              <a:defRPr sz="1200"/>
            </a:lvl1pPr>
          </a:lstStyle>
          <a:p>
            <a:fld id="{735BE364-4207-4613-85AE-EA653989B88B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2359" tIns="46179" rIns="92359" bIns="461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2359" tIns="46179" rIns="92359" bIns="46179" rtlCol="0" anchor="b"/>
          <a:lstStyle>
            <a:lvl1pPr algn="r">
              <a:defRPr sz="1200"/>
            </a:lvl1pPr>
          </a:lstStyle>
          <a:p>
            <a:fld id="{A97F1DE7-B049-4E9C-882E-9D4D82EE8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9591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59" tIns="46179" rIns="92359" bIns="461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645"/>
          </a:xfrm>
          <a:prstGeom prst="rect">
            <a:avLst/>
          </a:prstGeom>
        </p:spPr>
        <p:txBody>
          <a:bodyPr vert="horz" lIns="92359" tIns="46179" rIns="92359" bIns="46179" rtlCol="0"/>
          <a:lstStyle>
            <a:lvl1pPr algn="r">
              <a:defRPr sz="1200"/>
            </a:lvl1pPr>
          </a:lstStyle>
          <a:p>
            <a:fld id="{DDE2066D-9D34-4418-B7A1-D9541E9976CD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9" tIns="46179" rIns="92359" bIns="461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59" tIns="46179" rIns="92359" bIns="461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4"/>
            <a:ext cx="3004820" cy="461645"/>
          </a:xfrm>
          <a:prstGeom prst="rect">
            <a:avLst/>
          </a:prstGeom>
        </p:spPr>
        <p:txBody>
          <a:bodyPr vert="horz" lIns="92359" tIns="46179" rIns="92359" bIns="461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2359" tIns="46179" rIns="92359" bIns="46179" rtlCol="0" anchor="b"/>
          <a:lstStyle>
            <a:lvl1pPr algn="r">
              <a:defRPr sz="1200"/>
            </a:lvl1pPr>
          </a:lstStyle>
          <a:p>
            <a:fld id="{34A36ED7-7EF1-462E-8059-C37A578DE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823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i="1" dirty="0"/>
              <a:t>NOTES: - </a:t>
            </a:r>
          </a:p>
          <a:p>
            <a:pPr eaLnBrk="1" hangingPunct="1"/>
            <a:r>
              <a:rPr lang="en-US" i="1" dirty="0"/>
              <a:t>Remove special topics</a:t>
            </a:r>
            <a:r>
              <a:rPr lang="en-US" i="1" baseline="0" dirty="0"/>
              <a:t> from agenda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119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85944"/>
            <a:ext cx="5547360" cy="4155437"/>
          </a:xfrm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PS-PVR = 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36ED7-7EF1-462E-8059-C37A578DE2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0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\\atcgroups\Data\GOES_R\GOES_R_GLM\10_Implementation_CONTRACT\03_Reference\NASA%20Documents\Macintosh%20HD:Users:mpkeith:Documents:A-stuff: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705300"/>
            <a:ext cx="6019800" cy="752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153" y="930361"/>
            <a:ext cx="3470694" cy="23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3070" y="6643397"/>
            <a:ext cx="81695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Calibri" pitchFamily="34" charset="0"/>
                <a:cs typeface="Calibri" pitchFamily="34" charset="0"/>
              </a:defRPr>
            </a:lvl1pPr>
          </a:lstStyle>
          <a:p>
            <a:fld id="{1073F1F8-5EC6-424B-95B2-106C44BC69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2915410" y="6682906"/>
            <a:ext cx="3286608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U.S. Export Controlled Information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0" y="1"/>
            <a:ext cx="7343240" cy="9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057275"/>
            <a:ext cx="4395366" cy="5576888"/>
          </a:xfrm>
        </p:spPr>
        <p:txBody>
          <a:bodyPr/>
          <a:lstStyle>
            <a:lvl1pPr marL="168275" indent="-168275">
              <a:defRPr sz="2400"/>
            </a:lvl1pPr>
            <a:lvl2pPr marL="401638" indent="-177800">
              <a:defRPr sz="2000"/>
            </a:lvl2pPr>
            <a:lvl3pPr marL="573088" indent="-228600">
              <a:defRPr sz="1800"/>
            </a:lvl3pPr>
            <a:lvl4pPr marL="862013" indent="-228600">
              <a:defRPr sz="1600"/>
            </a:lvl4pPr>
            <a:lvl5pPr marL="12065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936" y="1057275"/>
            <a:ext cx="4398264" cy="55768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168275" lvl="0" indent="-168275"/>
            <a:r>
              <a:rPr lang="en-US"/>
              <a:t>Edit Master text styles</a:t>
            </a:r>
          </a:p>
          <a:p>
            <a:pPr marL="168275" lvl="1" indent="-168275"/>
            <a:r>
              <a:rPr lang="en-US"/>
              <a:t>Second level</a:t>
            </a:r>
          </a:p>
          <a:p>
            <a:pPr marL="168275" lvl="2" indent="-168275"/>
            <a:r>
              <a:rPr lang="en-US"/>
              <a:t>Third level</a:t>
            </a:r>
          </a:p>
          <a:p>
            <a:pPr marL="168275" lvl="3" indent="-168275"/>
            <a:r>
              <a:rPr lang="en-US"/>
              <a:t>Fourth level</a:t>
            </a:r>
          </a:p>
          <a:p>
            <a:pPr marL="168275" lvl="4" indent="-168275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3070" y="6643397"/>
            <a:ext cx="81695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fld id="{1073F1F8-5EC6-424B-95B2-106C44BC69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2915410" y="6682906"/>
            <a:ext cx="3286608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U.S. Export Controlled Information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0" y="1"/>
            <a:ext cx="7343240" cy="9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2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0" y="1"/>
            <a:ext cx="7343240" cy="9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3070" y="6643397"/>
            <a:ext cx="81695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fld id="{1073F1F8-5EC6-424B-95B2-106C44BC69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2915410" y="6682906"/>
            <a:ext cx="3286608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U.S. Export Controlled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817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399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90141_000_GLM_GOES_R_NOAA_NASA_Logo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1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09710"/>
            <a:ext cx="184708" cy="2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7" tIns="45713" rIns="91427" bIns="45713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" descr="\\atcgroups\Data\GOES_R\GOES_R_GLM\10_Implementation_CONTRACT\03_Reference\NASA Documents\Macintosh HD:Users:mpkeith:Documents:A-stuff:"/>
          <p:cNvPicPr>
            <a:picLocks noChangeAspect="1" noChangeArrowheads="1"/>
          </p:cNvPicPr>
          <p:nvPr/>
        </p:nvPicPr>
        <p:blipFill>
          <a:blip r:embed="rId3" r:link="rId4" cstate="print">
            <a:lum bright="-4000" contrast="28000"/>
          </a:blip>
          <a:srcRect/>
          <a:stretch>
            <a:fillRect/>
          </a:stretch>
        </p:blipFill>
        <p:spPr bwMode="auto">
          <a:xfrm>
            <a:off x="0" y="49213"/>
            <a:ext cx="60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90141_000_GLM_GOES_R_NOAA_NASA_Logo_L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1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-109710"/>
            <a:ext cx="184708" cy="2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7" tIns="45713" rIns="91427" bIns="45713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1" descr="\\atcgroups\Data\GOES_R\GOES_R_GLM\10_Implementation_CONTRACT\03_Reference\NASA Documents\Macintosh HD:Users:mpkeith:Documents:A-stuff:"/>
          <p:cNvPicPr>
            <a:picLocks noChangeAspect="1" noChangeArrowheads="1"/>
          </p:cNvPicPr>
          <p:nvPr userDrawn="1"/>
        </p:nvPicPr>
        <p:blipFill>
          <a:blip r:embed="rId3" r:link="rId4" cstate="print">
            <a:lum bright="-4000" contrast="28000"/>
          </a:blip>
          <a:srcRect/>
          <a:stretch>
            <a:fillRect/>
          </a:stretch>
        </p:blipFill>
        <p:spPr bwMode="auto">
          <a:xfrm>
            <a:off x="0" y="49213"/>
            <a:ext cx="60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601"/>
            <a:ext cx="8686800" cy="5486399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21"/>
          <p:cNvSpPr>
            <a:spLocks noGrp="1"/>
          </p:cNvSpPr>
          <p:nvPr>
            <p:ph type="title"/>
          </p:nvPr>
        </p:nvSpPr>
        <p:spPr bwMode="auto">
          <a:xfrm>
            <a:off x="588964" y="87313"/>
            <a:ext cx="817403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7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98" y="1035698"/>
            <a:ext cx="8901403" cy="559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3070" y="6643397"/>
            <a:ext cx="81695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71465"/>
            <a:ext cx="1085850" cy="771470"/>
          </a:xfrm>
          <a:prstGeom prst="rect">
            <a:avLst/>
          </a:prstGeom>
        </p:spPr>
      </p:pic>
      <p:pic>
        <p:nvPicPr>
          <p:cNvPr id="86" name="Picture 15" descr="P90141_000_GLM_GOES_R_NOAA_NASA_Logo_L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585" y="25399"/>
            <a:ext cx="846715" cy="84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1" r:id="rId4"/>
    <p:sldLayoutId id="2147483736" r:id="rId5"/>
    <p:sldLayoutId id="2147483738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426" y="3110456"/>
            <a:ext cx="7933414" cy="1989083"/>
          </a:xfrm>
        </p:spPr>
        <p:txBody>
          <a:bodyPr/>
          <a:lstStyle/>
          <a:p>
            <a:r>
              <a:rPr lang="en-US" b="1" dirty="0"/>
              <a:t>GOES-U GLM Status</a:t>
            </a:r>
          </a:p>
          <a:p>
            <a:r>
              <a:rPr lang="en-US" b="1" dirty="0"/>
              <a:t>Marc Rafal</a:t>
            </a:r>
            <a:br>
              <a:rPr lang="en-US" b="1" dirty="0"/>
            </a:br>
            <a:r>
              <a:rPr lang="en-US" sz="2000" b="1" dirty="0"/>
              <a:t>GLM Instrument Manager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015D2-C110-41FF-A43F-72323A967CCD}"/>
              </a:ext>
            </a:extLst>
          </p:cNvPr>
          <p:cNvSpPr txBox="1"/>
          <p:nvPr/>
        </p:nvSpPr>
        <p:spPr>
          <a:xfrm>
            <a:off x="3056200" y="5675085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2022 GLM Science Meeting</a:t>
            </a:r>
          </a:p>
          <a:p>
            <a:pPr algn="ctr"/>
            <a:r>
              <a:rPr lang="en-US" dirty="0"/>
              <a:t>Huntsville, Alabama</a:t>
            </a:r>
          </a:p>
        </p:txBody>
      </p:sp>
    </p:spTree>
    <p:extLst>
      <p:ext uri="{BB962C8B-B14F-4D97-AF65-F5344CB8AC3E}">
        <p14:creationId xmlns:p14="http://schemas.microsoft.com/office/powerpoint/2010/main" val="105469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7"/>
          <p:cNvSpPr>
            <a:spLocks noGrp="1"/>
          </p:cNvSpPr>
          <p:nvPr>
            <p:ph idx="1"/>
          </p:nvPr>
        </p:nvSpPr>
        <p:spPr>
          <a:xfrm>
            <a:off x="164841" y="1596571"/>
            <a:ext cx="5060301" cy="43252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Jan 2022	GLM Installed on GOES-U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Jul 2022	Pre-Environmental Review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Sep 2022	TVAC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Oct 2023	Pre-Ship Review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Dec 2023	Ship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Apr 2024	Launch </a:t>
            </a:r>
            <a:r>
              <a:rPr lang="en-US" sz="2200" i="1" u="sng" dirty="0"/>
              <a:t>on Falcon Heavy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May 2024	Start Post Launch Tests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73F1F8-5EC6-424B-95B2-106C44BC69E0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Footer Placeholder 2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U.S. Export Controlled Information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GOES-U Key Milestones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3E424-44FC-4BAD-A3C2-B4A9931C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013" y="1553029"/>
            <a:ext cx="3387423" cy="50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53DA2-D7AB-4596-87D7-E26151EE9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212336"/>
            <a:ext cx="4966700" cy="5421827"/>
          </a:xfrm>
        </p:spPr>
        <p:txBody>
          <a:bodyPr/>
          <a:lstStyle/>
          <a:p>
            <a:r>
              <a:rPr lang="en-US" sz="2400" dirty="0"/>
              <a:t>FM4 has same performance enhancements as FM3</a:t>
            </a:r>
          </a:p>
          <a:p>
            <a:pPr lvl="1"/>
            <a:r>
              <a:rPr lang="en-US" sz="2000" dirty="0"/>
              <a:t>Stray Light Mitigations</a:t>
            </a:r>
          </a:p>
          <a:p>
            <a:pPr lvl="1"/>
            <a:r>
              <a:rPr lang="en-US" sz="2000" dirty="0"/>
              <a:t>Increased Detection Efficiency </a:t>
            </a:r>
          </a:p>
          <a:p>
            <a:pPr lvl="2"/>
            <a:r>
              <a:rPr lang="en-US" sz="1800" dirty="0"/>
              <a:t>Reduced overshoot/undershoot at high contrast boundaries </a:t>
            </a:r>
          </a:p>
          <a:p>
            <a:pPr lvl="2"/>
            <a:r>
              <a:rPr lang="en-US" sz="1800" dirty="0"/>
              <a:t>Reduced system noise</a:t>
            </a:r>
          </a:p>
          <a:p>
            <a:r>
              <a:rPr lang="en-US" sz="2400" dirty="0"/>
              <a:t>Instrument Level Tests Complete</a:t>
            </a:r>
          </a:p>
          <a:p>
            <a:r>
              <a:rPr lang="en-US" sz="2400" dirty="0"/>
              <a:t>Installed on GOES-U </a:t>
            </a:r>
          </a:p>
          <a:p>
            <a:r>
              <a:rPr lang="en-US" sz="2400" dirty="0"/>
              <a:t>Ready for Spacecraft Environments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A551A-C7E7-43FC-BF01-DE87139BE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73F1F8-5EC6-424B-95B2-106C44BC69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9D41A-3C58-4BFB-A2CF-9CF6FF43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GLM FM4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51AA7-08D2-4D9D-BBD3-2DE65D6F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322" y="1270392"/>
            <a:ext cx="3867379" cy="54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9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7BA3A-6374-41F9-BE5C-2B62D80C0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50" y="1057275"/>
            <a:ext cx="4665208" cy="5576888"/>
          </a:xfrm>
        </p:spPr>
        <p:txBody>
          <a:bodyPr/>
          <a:lstStyle/>
          <a:p>
            <a:r>
              <a:rPr lang="en-US" sz="2000" dirty="0"/>
              <a:t>GOES-U TVAC</a:t>
            </a:r>
          </a:p>
          <a:p>
            <a:pPr lvl="1"/>
            <a:r>
              <a:rPr lang="en-US" sz="1800" dirty="0"/>
              <a:t>CPTs/LPTs at each plateau</a:t>
            </a:r>
          </a:p>
          <a:p>
            <a:pPr lvl="1"/>
            <a:r>
              <a:rPr lang="en-US" sz="1800" dirty="0"/>
              <a:t>ETE tests</a:t>
            </a:r>
          </a:p>
          <a:p>
            <a:r>
              <a:rPr lang="en-US" sz="2000" dirty="0"/>
              <a:t>GOES-U Mechanical Environments</a:t>
            </a:r>
          </a:p>
          <a:p>
            <a:pPr lvl="1"/>
            <a:r>
              <a:rPr lang="en-US" sz="1800" dirty="0"/>
              <a:t>Post-mechanical LPT</a:t>
            </a:r>
          </a:p>
          <a:p>
            <a:r>
              <a:rPr lang="en-US" sz="2000" dirty="0"/>
              <a:t>GOES-U EMI</a:t>
            </a:r>
          </a:p>
          <a:p>
            <a:r>
              <a:rPr lang="en-US" sz="2000" dirty="0"/>
              <a:t>Launch Base Activities</a:t>
            </a:r>
          </a:p>
          <a:p>
            <a:pPr lvl="1"/>
            <a:r>
              <a:rPr lang="en-US" sz="1800" dirty="0"/>
              <a:t>LPT and Pad Aliveness Test</a:t>
            </a:r>
          </a:p>
          <a:p>
            <a:r>
              <a:rPr lang="en-US" sz="2000" dirty="0"/>
              <a:t>GOES-U PLT</a:t>
            </a:r>
          </a:p>
          <a:p>
            <a:pPr lvl="1"/>
            <a:r>
              <a:rPr lang="en-US" sz="1800" dirty="0"/>
              <a:t>Expected to use substantially the same test structure as GOES-18 currently underway</a:t>
            </a:r>
          </a:p>
          <a:p>
            <a:pPr lvl="1"/>
            <a:r>
              <a:rPr lang="en-US" sz="1800" dirty="0"/>
              <a:t>PLT completed at the test location</a:t>
            </a:r>
          </a:p>
          <a:p>
            <a:pPr lvl="2"/>
            <a:r>
              <a:rPr lang="en-US" sz="1600" dirty="0"/>
              <a:t>No split PLT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90ACD-418D-4249-A6E1-3B2E3E2D8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3F1F8-5EC6-424B-95B2-106C44BC69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43B2D-62ED-4686-B23B-D15E84D4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GOES-U/FM4 Remaining Activities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9F682-9871-4BE1-8378-E84BEB8D1743}"/>
              </a:ext>
            </a:extLst>
          </p:cNvPr>
          <p:cNvSpPr/>
          <p:nvPr/>
        </p:nvSpPr>
        <p:spPr bwMode="auto">
          <a:xfrm>
            <a:off x="4973496" y="6400115"/>
            <a:ext cx="3580501" cy="292453"/>
          </a:xfrm>
          <a:prstGeom prst="rect">
            <a:avLst/>
          </a:prstGeom>
          <a:solidFill>
            <a:srgbClr val="D3DEEA"/>
          </a:solidFill>
          <a:ln>
            <a:solidFill>
              <a:srgbClr val="94B6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GOES-U– Inside chamber (view from top)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6A585E-5255-4CA4-8E8D-2C92C0AE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8" y="986932"/>
            <a:ext cx="3321042" cy="23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C74925-4F16-417A-930B-21BB31AE1667}"/>
              </a:ext>
            </a:extLst>
          </p:cNvPr>
          <p:cNvSpPr/>
          <p:nvPr/>
        </p:nvSpPr>
        <p:spPr bwMode="auto">
          <a:xfrm>
            <a:off x="4785858" y="3417335"/>
            <a:ext cx="3960103" cy="292453"/>
          </a:xfrm>
          <a:prstGeom prst="rect">
            <a:avLst/>
          </a:prstGeom>
          <a:solidFill>
            <a:srgbClr val="D3DEEA"/>
          </a:solidFill>
          <a:ln>
            <a:solidFill>
              <a:srgbClr val="94B6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GOES-U Pre-lift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CD808E3-99B6-43EC-90A6-AC3DE1B7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6" y="3860356"/>
            <a:ext cx="3325403" cy="253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35261"/>
      </p:ext>
    </p:extLst>
  </p:cSld>
  <p:clrMapOvr>
    <a:masterClrMapping/>
  </p:clrMapOvr>
</p:sld>
</file>

<file path=ppt/theme/theme1.xml><?xml version="1.0" encoding="utf-8"?>
<a:theme xmlns:a="http://schemas.openxmlformats.org/drawingml/2006/main" name="20121211a_GLMOverview">
  <a:themeElements>
    <a:clrScheme name="Custom 1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002060"/>
      </a:hlink>
      <a:folHlink>
        <a:srgbClr val="00206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3DEEA"/>
        </a:solidFill>
        <a:ln>
          <a:solidFill>
            <a:srgbClr val="94B6D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LM05578 GLM05578_DF_Harness_Implementation_Review_20150818" id="{02B012C7-7227-4825-B04A-296F8C96F078}" vid="{472DCE37-530B-4B17-9472-132A6F2C9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GLM Template</Template>
  <TotalTime>95</TotalTime>
  <Words>181</Words>
  <Application>Microsoft Office PowerPoint</Application>
  <PresentationFormat>On-screen Show (4:3)</PresentationFormat>
  <Paragraphs>44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</vt:lpstr>
      <vt:lpstr>20121211a_GLMOverview</vt:lpstr>
      <vt:lpstr>PowerPoint Presentation</vt:lpstr>
      <vt:lpstr>GOES-U Key Milestones</vt:lpstr>
      <vt:lpstr>GLM FM4</vt:lpstr>
      <vt:lpstr>GOES-U/FM4 Remaining Activities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Rafal, Marc D. (GSFC-417.0)[SCIENCE SYSTEMS AND APPLICATIONS INC]</dc:creator>
  <cp:lastModifiedBy>Rafal, Marc D. (GSFC-417.0)[SCIENCE SYSTEMS AND APPLICATIONS INC]</cp:lastModifiedBy>
  <cp:revision>9</cp:revision>
  <cp:lastPrinted>2014-11-17T18:29:42Z</cp:lastPrinted>
  <dcterms:created xsi:type="dcterms:W3CDTF">2022-09-07T17:53:13Z</dcterms:created>
  <dcterms:modified xsi:type="dcterms:W3CDTF">2022-09-07T19:28:51Z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Document Author">
    <vt:lpwstr>ACCT01\rkatz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false</vt:bool>
  </property>
  <property fmtid="{D5CDD505-2E9C-101B-9397-08002B2CF9AE}" pid="10" name="Allow Footer Overwrite">
    <vt:bool>false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checkedProgramsCount">
    <vt:i4>0</vt:i4>
  </property>
  <property fmtid="{D5CDD505-2E9C-101B-9397-08002B2CF9AE}" pid="14" name="ExpCountry">
    <vt:lpwstr/>
  </property>
</Properties>
</file>