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Teko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MY0jMTVj9bwIOiqRa2FfmyzEl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4CFC90A-B317-49B0-BB32-7603B737EB92}">
  <a:tblStyle styleId="{F4CFC90A-B317-49B0-BB32-7603B737EB9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Teko-regular.fntdata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font" Target="fonts/Tek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002F6C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753989" y="4158597"/>
            <a:ext cx="10684021" cy="612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2" type="body"/>
          </p:nvPr>
        </p:nvSpPr>
        <p:spPr>
          <a:xfrm>
            <a:off x="753989" y="3694076"/>
            <a:ext cx="10684021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0"/>
          <p:cNvSpPr txBox="1"/>
          <p:nvPr>
            <p:ph type="title"/>
          </p:nvPr>
        </p:nvSpPr>
        <p:spPr>
          <a:xfrm>
            <a:off x="761388" y="2121732"/>
            <a:ext cx="10676622" cy="872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10"/>
          <p:cNvSpPr txBox="1"/>
          <p:nvPr>
            <p:ph idx="3" type="body"/>
          </p:nvPr>
        </p:nvSpPr>
        <p:spPr>
          <a:xfrm>
            <a:off x="755110" y="3084382"/>
            <a:ext cx="10684021" cy="403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29159" y="5014795"/>
            <a:ext cx="4948480" cy="119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ed Text with Header">
  <p:cSld name="Bulleted Text with 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7068170" y="2737125"/>
            <a:ext cx="4625974" cy="2961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9"/>
          <p:cNvSpPr txBox="1"/>
          <p:nvPr>
            <p:ph type="title"/>
          </p:nvPr>
        </p:nvSpPr>
        <p:spPr>
          <a:xfrm>
            <a:off x="518160" y="474854"/>
            <a:ext cx="10515600" cy="9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19"/>
          <p:cNvSpPr txBox="1"/>
          <p:nvPr>
            <p:ph idx="2" type="body"/>
          </p:nvPr>
        </p:nvSpPr>
        <p:spPr>
          <a:xfrm>
            <a:off x="518160" y="1584959"/>
            <a:ext cx="6096000" cy="411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66A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63666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66A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63666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66A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63666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66A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63666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66A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63666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">
  <p:cSld name="Header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/>
          <p:nvPr>
            <p:ph type="title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with Blue Header and Message">
  <p:cSld name="Photo with Blue Header and Messag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/>
          <p:nvPr>
            <p:ph idx="2" type="pic"/>
          </p:nvPr>
        </p:nvSpPr>
        <p:spPr>
          <a:xfrm>
            <a:off x="0" y="0"/>
            <a:ext cx="12192000" cy="62865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1"/>
          <p:cNvSpPr/>
          <p:nvPr/>
        </p:nvSpPr>
        <p:spPr>
          <a:xfrm>
            <a:off x="7151569" y="2594573"/>
            <a:ext cx="5040431" cy="32467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6961851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1"/>
          <p:cNvSpPr txBox="1"/>
          <p:nvPr>
            <p:ph type="title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osing Slide" showMasterSp="0">
  <p:cSld name="1_Closing Slide">
    <p:bg>
      <p:bgPr>
        <a:solidFill>
          <a:srgbClr val="002F6C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3390" y="2397012"/>
            <a:ext cx="8125218" cy="196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with White Header and Message">
  <p:cSld name="Photo with White Header and Messag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/>
          <p:nvPr>
            <p:ph idx="2" type="pic"/>
          </p:nvPr>
        </p:nvSpPr>
        <p:spPr>
          <a:xfrm>
            <a:off x="0" y="-7088"/>
            <a:ext cx="12192000" cy="62865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type="title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with Blue Header">
  <p:cSld name="Photo with Blue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>
            <p:ph idx="2" type="pic"/>
          </p:nvPr>
        </p:nvSpPr>
        <p:spPr>
          <a:xfrm>
            <a:off x="0" y="0"/>
            <a:ext cx="12192000" cy="62865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14"/>
          <p:cNvSpPr txBox="1"/>
          <p:nvPr>
            <p:ph type="title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with White Header">
  <p:cSld name="Photo with White 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/>
          <p:nvPr>
            <p:ph idx="2" type="pic"/>
          </p:nvPr>
        </p:nvSpPr>
        <p:spPr>
          <a:xfrm>
            <a:off x="0" y="0"/>
            <a:ext cx="12192000" cy="62865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5"/>
          <p:cNvSpPr txBox="1"/>
          <p:nvPr>
            <p:ph type="title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without Header">
  <p:cSld name="Photo without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>
            <p:ph idx="2" type="pic"/>
          </p:nvPr>
        </p:nvSpPr>
        <p:spPr>
          <a:xfrm>
            <a:off x="0" y="0"/>
            <a:ext cx="12192000" cy="62865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6954762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Transition Slide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755109" y="2454765"/>
            <a:ext cx="10684021" cy="1081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eko"/>
              <a:buNone/>
              <a:defRPr b="1" i="0" sz="44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755110" y="3536666"/>
            <a:ext cx="10684021" cy="612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2F6C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Header">
  <p:cSld name="Text with 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8"/>
          <p:cNvSpPr txBox="1"/>
          <p:nvPr>
            <p:ph type="title"/>
          </p:nvPr>
        </p:nvSpPr>
        <p:spPr>
          <a:xfrm>
            <a:off x="518160" y="474854"/>
            <a:ext cx="10515600" cy="836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18"/>
          <p:cNvSpPr txBox="1"/>
          <p:nvPr>
            <p:ph idx="2" type="body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66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63666A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9"/>
          <p:cNvSpPr txBox="1"/>
          <p:nvPr/>
        </p:nvSpPr>
        <p:spPr>
          <a:xfrm>
            <a:off x="139336" y="6464016"/>
            <a:ext cx="341950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GLM Science Meeting 2022</a:t>
            </a:r>
            <a:endParaRPr/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100930" y="6392159"/>
            <a:ext cx="1479820" cy="3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1582400" y="6464593"/>
            <a:ext cx="6096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0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36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3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>
            <p:ph idx="2" type="body"/>
          </p:nvPr>
        </p:nvSpPr>
        <p:spPr>
          <a:xfrm>
            <a:off x="753989" y="3829154"/>
            <a:ext cx="10684021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September 2022</a:t>
            </a:r>
            <a:endParaRPr/>
          </a:p>
        </p:txBody>
      </p:sp>
      <p:sp>
        <p:nvSpPr>
          <p:cNvPr id="58" name="Google Shape;58;p1"/>
          <p:cNvSpPr txBox="1"/>
          <p:nvPr>
            <p:ph type="title"/>
          </p:nvPr>
        </p:nvSpPr>
        <p:spPr>
          <a:xfrm>
            <a:off x="761388" y="1636576"/>
            <a:ext cx="10676622" cy="1357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GOES-18 GLM</a:t>
            </a: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r>
              <a:rPr lang="en-US" sz="3600"/>
              <a:t>Instrument Performance and Optimization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 txBox="1"/>
          <p:nvPr>
            <p:ph idx="3" type="body"/>
          </p:nvPr>
        </p:nvSpPr>
        <p:spPr>
          <a:xfrm>
            <a:off x="755110" y="3252830"/>
            <a:ext cx="10684021" cy="403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cap="none">
                <a:latin typeface="Calibri"/>
                <a:ea typeface="Calibri"/>
                <a:cs typeface="Calibri"/>
                <a:sym typeface="Calibri"/>
              </a:rPr>
              <a:t>GLM Science Meeting</a:t>
            </a:r>
            <a:endParaRPr/>
          </a:p>
        </p:txBody>
      </p:sp>
      <p:sp>
        <p:nvSpPr>
          <p:cNvPr id="60" name="Google Shape;60;p1"/>
          <p:cNvSpPr txBox="1"/>
          <p:nvPr/>
        </p:nvSpPr>
        <p:spPr>
          <a:xfrm>
            <a:off x="1" y="6627168"/>
            <a:ext cx="121920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2022 Lockheed Martin Corporation.  All Rights Reserved.  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761388" y="4377030"/>
            <a:ext cx="10684021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Tewa Kpulun</a:t>
            </a:r>
            <a:endParaRPr/>
          </a:p>
        </p:txBody>
      </p:sp>
      <p:sp>
        <p:nvSpPr>
          <p:cNvPr id="62" name="Google Shape;62;p1"/>
          <p:cNvSpPr txBox="1"/>
          <p:nvPr/>
        </p:nvSpPr>
        <p:spPr>
          <a:xfrm>
            <a:off x="913788" y="6367934"/>
            <a:ext cx="10684021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presentation was made possible by work performed under NASA contract NNGO8HZOOC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"/>
          <p:cNvGrpSpPr/>
          <p:nvPr/>
        </p:nvGrpSpPr>
        <p:grpSpPr>
          <a:xfrm>
            <a:off x="8537012" y="784701"/>
            <a:ext cx="3524550" cy="3509562"/>
            <a:chOff x="2923046" y="983796"/>
            <a:chExt cx="1993272" cy="1950496"/>
          </a:xfrm>
        </p:grpSpPr>
        <p:sp>
          <p:nvSpPr>
            <p:cNvPr id="68" name="Google Shape;68;p2"/>
            <p:cNvSpPr txBox="1"/>
            <p:nvPr/>
          </p:nvSpPr>
          <p:spPr>
            <a:xfrm>
              <a:off x="3338271" y="983796"/>
              <a:ext cx="1088961" cy="171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Raw First Light Image</a:t>
              </a:r>
              <a:endParaRPr/>
            </a:p>
          </p:txBody>
        </p:sp>
        <p:pic>
          <p:nvPicPr>
            <p:cNvPr id="69" name="Google Shape;69;p2"/>
            <p:cNvPicPr preferRelativeResize="0"/>
            <p:nvPr/>
          </p:nvPicPr>
          <p:blipFill rotWithShape="1">
            <a:blip r:embed="rId3">
              <a:alphaModFix/>
            </a:blip>
            <a:srcRect b="4954" l="2979" r="8815" t="3548"/>
            <a:stretch/>
          </p:blipFill>
          <p:spPr>
            <a:xfrm>
              <a:off x="2923046" y="1129341"/>
              <a:ext cx="1993272" cy="1804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2"/>
          <p:cNvSpPr txBox="1"/>
          <p:nvPr>
            <p:ph type="title"/>
          </p:nvPr>
        </p:nvSpPr>
        <p:spPr>
          <a:xfrm>
            <a:off x="457200" y="230816"/>
            <a:ext cx="10515600" cy="546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sz="3600"/>
              <a:t>Timeline of Major Instrument PLT Events</a:t>
            </a:r>
            <a:endParaRPr/>
          </a:p>
        </p:txBody>
      </p:sp>
      <p:grpSp>
        <p:nvGrpSpPr>
          <p:cNvPr id="71" name="Google Shape;71;p2"/>
          <p:cNvGrpSpPr/>
          <p:nvPr/>
        </p:nvGrpSpPr>
        <p:grpSpPr>
          <a:xfrm>
            <a:off x="713961" y="1154570"/>
            <a:ext cx="8677019" cy="4135047"/>
            <a:chOff x="1658218" y="1804790"/>
            <a:chExt cx="8677019" cy="4135047"/>
          </a:xfrm>
        </p:grpSpPr>
        <p:sp>
          <p:nvSpPr>
            <p:cNvPr id="72" name="Google Shape;72;p2"/>
            <p:cNvSpPr/>
            <p:nvPr/>
          </p:nvSpPr>
          <p:spPr>
            <a:xfrm>
              <a:off x="2038906" y="2897000"/>
              <a:ext cx="8296331" cy="710214"/>
            </a:xfrm>
            <a:prstGeom prst="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53CFFF"/>
                </a:gs>
                <a:gs pos="100000">
                  <a:srgbClr val="C5E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6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Mar	Apr	May	Jun	Jul	Aug	Sep	Oct	Nov</a:t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658218" y="4598698"/>
              <a:ext cx="914400" cy="390618"/>
            </a:xfrm>
            <a:prstGeom prst="wedgeRectCallout">
              <a:avLst>
                <a:gd fmla="val 51180" name="adj1"/>
                <a:gd fmla="val -364682" name="adj2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Launch</a:t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786666" y="1804790"/>
              <a:ext cx="1289483" cy="390618"/>
            </a:xfrm>
            <a:prstGeom prst="wedgeRectCallout">
              <a:avLst>
                <a:gd fmla="val 35346" name="adj1"/>
                <a:gd fmla="val 299767" name="adj2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Activation</a:t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144611" y="4605772"/>
              <a:ext cx="923277" cy="390618"/>
            </a:xfrm>
            <a:prstGeom prst="wedgeRectCallout">
              <a:avLst>
                <a:gd fmla="val -32584" name="adj1"/>
                <a:gd fmla="val -243918" name="adj2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Outgas</a:t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474813" y="2136829"/>
              <a:ext cx="2064060" cy="656210"/>
            </a:xfrm>
            <a:prstGeom prst="wedgeRectCallout">
              <a:avLst>
                <a:gd fmla="val -40428" name="adj1"/>
                <a:gd fmla="val 111065" name="adj2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Door Deployment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First Light</a:t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5400000">
              <a:off x="3164108" y="3353874"/>
              <a:ext cx="307671" cy="573921"/>
            </a:xfrm>
            <a:prstGeom prst="rightBrace">
              <a:avLst>
                <a:gd fmla="val 30555" name="adj1"/>
                <a:gd fmla="val 50000" name="adj2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856381" y="4484374"/>
              <a:ext cx="1624888" cy="1024032"/>
            </a:xfrm>
            <a:prstGeom prst="wedgeRectCallout">
              <a:avLst>
                <a:gd fmla="val 41471" name="adj1"/>
                <a:gd fmla="val -161009" name="adj2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All ground LUTs updated</a:t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720026" y="5283668"/>
              <a:ext cx="1751789" cy="656169"/>
            </a:xfrm>
            <a:prstGeom prst="wedgeRectCallout">
              <a:avLst>
                <a:gd fmla="val 86314" name="adj1"/>
                <a:gd fmla="val -347629" name="adj2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All on orbit parameters set</a:t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-5400000">
              <a:off x="7949070" y="2456123"/>
              <a:ext cx="261610" cy="768456"/>
            </a:xfrm>
            <a:prstGeom prst="rightBrace">
              <a:avLst>
                <a:gd fmla="val 30555" name="adj1"/>
                <a:gd fmla="val 50000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856381" y="2010709"/>
              <a:ext cx="965420" cy="425758"/>
            </a:xfrm>
            <a:prstGeom prst="wedgeRectCallout">
              <a:avLst>
                <a:gd fmla="val -28276" name="adj1"/>
                <a:gd fmla="val 99051" name="adj2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Eclipse</a:t>
              </a:r>
              <a:endParaRPr/>
            </a:p>
          </p:txBody>
        </p:sp>
      </p:grpSp>
      <p:sp>
        <p:nvSpPr>
          <p:cNvPr id="82" name="Google Shape;82;p2"/>
          <p:cNvSpPr/>
          <p:nvPr/>
        </p:nvSpPr>
        <p:spPr>
          <a:xfrm>
            <a:off x="1619308" y="5669280"/>
            <a:ext cx="8461612" cy="39061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G18 PLT is on schedule according to the planned sequence of events</a:t>
            </a: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585602" y="4500675"/>
            <a:ext cx="1296649" cy="503477"/>
          </a:xfrm>
          <a:prstGeom prst="wedgeRectCallout">
            <a:avLst>
              <a:gd fmla="val 63878" name="adj1"/>
              <a:gd fmla="val -32227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Spacecraft Drift</a:t>
            </a:r>
            <a:endParaRPr/>
          </a:p>
        </p:txBody>
      </p:sp>
      <p:sp>
        <p:nvSpPr>
          <p:cNvPr id="84" name="Google Shape;84;p2"/>
          <p:cNvSpPr/>
          <p:nvPr/>
        </p:nvSpPr>
        <p:spPr>
          <a:xfrm rot="5400000">
            <a:off x="3909822" y="2628692"/>
            <a:ext cx="307671" cy="653143"/>
          </a:xfrm>
          <a:prstGeom prst="rightBrace">
            <a:avLst>
              <a:gd fmla="val 30555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>
            <p:ph type="title"/>
          </p:nvPr>
        </p:nvSpPr>
        <p:spPr>
          <a:xfrm>
            <a:off x="457200" y="228600"/>
            <a:ext cx="10515600" cy="600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Changes since GOES-17</a:t>
            </a:r>
            <a:endParaRPr/>
          </a:p>
        </p:txBody>
      </p:sp>
      <p:sp>
        <p:nvSpPr>
          <p:cNvPr id="90" name="Google Shape;90;p3"/>
          <p:cNvSpPr txBox="1"/>
          <p:nvPr/>
        </p:nvSpPr>
        <p:spPr>
          <a:xfrm>
            <a:off x="357352" y="829186"/>
            <a:ext cx="5919719" cy="4767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Hardware changes between FM2 (GOES-17) and FM3 (GOES-18)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Stray light mitigation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G18 BG image intensity during solar intrusion is 10 to 40% less than G17, depending on FOV location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Electronic design modifications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Reduction of CCD readout artifacts (overshoot) 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Better dynamic range from lower</a:t>
            </a:r>
            <a:b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thresholds under high illumination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Over a 24hr period on August 9</a:t>
            </a:r>
            <a:r>
              <a:rPr b="0" baseline="3000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228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G18 has zero saturated pixels</a:t>
            </a:r>
            <a:endParaRPr/>
          </a:p>
          <a:p>
            <a:pPr indent="-228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G17 has 63,378 saturated pixels</a:t>
            </a:r>
            <a:endParaRPr/>
          </a:p>
        </p:txBody>
      </p:sp>
      <p:grpSp>
        <p:nvGrpSpPr>
          <p:cNvPr id="91" name="Google Shape;91;p3"/>
          <p:cNvGrpSpPr/>
          <p:nvPr/>
        </p:nvGrpSpPr>
        <p:grpSpPr>
          <a:xfrm>
            <a:off x="5492492" y="1012473"/>
            <a:ext cx="6559453" cy="3484830"/>
            <a:chOff x="5050172" y="1396449"/>
            <a:chExt cx="6962862" cy="5207521"/>
          </a:xfrm>
        </p:grpSpPr>
        <p:pic>
          <p:nvPicPr>
            <p:cNvPr id="92" name="Google Shape;9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50172" y="1893189"/>
              <a:ext cx="6962862" cy="47107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3"/>
            <p:cNvSpPr txBox="1"/>
            <p:nvPr/>
          </p:nvSpPr>
          <p:spPr>
            <a:xfrm>
              <a:off x="5595457" y="1401224"/>
              <a:ext cx="1979802" cy="491966"/>
            </a:xfrm>
            <a:prstGeom prst="rect">
              <a:avLst/>
            </a:prstGeom>
            <a:solidFill>
              <a:srgbClr val="002A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GOES-17</a:t>
              </a:r>
              <a:endParaRPr/>
            </a:p>
          </p:txBody>
        </p:sp>
        <p:sp>
          <p:nvSpPr>
            <p:cNvPr id="94" name="Google Shape;94;p3"/>
            <p:cNvSpPr txBox="1"/>
            <p:nvPr/>
          </p:nvSpPr>
          <p:spPr>
            <a:xfrm>
              <a:off x="9347200" y="1396449"/>
              <a:ext cx="1979802" cy="491966"/>
            </a:xfrm>
            <a:prstGeom prst="rect">
              <a:avLst/>
            </a:prstGeom>
            <a:solidFill>
              <a:srgbClr val="002A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GOES-18</a:t>
              </a:r>
              <a:endParaRPr/>
            </a:p>
          </p:txBody>
        </p:sp>
      </p:grpSp>
      <p:sp>
        <p:nvSpPr>
          <p:cNvPr id="95" name="Google Shape;95;p3"/>
          <p:cNvSpPr/>
          <p:nvPr/>
        </p:nvSpPr>
        <p:spPr>
          <a:xfrm>
            <a:off x="885730" y="5669280"/>
            <a:ext cx="10420539" cy="39319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Hardware changes improved dynamic range, by decreasing the number of saturated pixels</a:t>
            </a:r>
            <a:endParaRPr/>
          </a:p>
        </p:txBody>
      </p:sp>
      <p:sp>
        <p:nvSpPr>
          <p:cNvPr id="96" name="Google Shape;96;p3"/>
          <p:cNvSpPr txBox="1"/>
          <p:nvPr/>
        </p:nvSpPr>
        <p:spPr>
          <a:xfrm>
            <a:off x="6743092" y="4534847"/>
            <a:ext cx="41041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Intrusion (sun shining into optics)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idx="1" type="body"/>
          </p:nvPr>
        </p:nvSpPr>
        <p:spPr>
          <a:xfrm>
            <a:off x="197796" y="4953941"/>
            <a:ext cx="9581098" cy="129901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Extending the DC restore pulse to a triple-wide coarse waveform lowered the overall instrument noise.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Triple-wide ADC offset settings are sufficient and meet instrument requirements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400">
                <a:solidFill>
                  <a:schemeClr val="dk2"/>
                </a:solidFill>
              </a:rPr>
              <a:t>Too high: risk saturating the instrument 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400">
                <a:solidFill>
                  <a:schemeClr val="dk2"/>
                </a:solidFill>
              </a:rPr>
              <a:t>Too low: risk of lowering DE during night time 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Decrease of the on-board thresholds improves the detection of low energy flashes.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 txBox="1"/>
          <p:nvPr>
            <p:ph type="title"/>
          </p:nvPr>
        </p:nvSpPr>
        <p:spPr>
          <a:xfrm>
            <a:off x="259404" y="32883"/>
            <a:ext cx="11734800" cy="684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PLT On-orbit Instrument Calibration and Thresholds</a:t>
            </a:r>
            <a:endParaRPr/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b="2938" l="7848" r="7628" t="2325"/>
          <a:stretch/>
        </p:blipFill>
        <p:spPr>
          <a:xfrm>
            <a:off x="154767" y="478866"/>
            <a:ext cx="3898664" cy="2349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4"/>
          <p:cNvGrpSpPr/>
          <p:nvPr/>
        </p:nvGrpSpPr>
        <p:grpSpPr>
          <a:xfrm>
            <a:off x="5680953" y="681067"/>
            <a:ext cx="6477000" cy="4272874"/>
            <a:chOff x="2002971" y="449579"/>
            <a:chExt cx="8836310" cy="5405847"/>
          </a:xfrm>
        </p:grpSpPr>
        <p:pic>
          <p:nvPicPr>
            <p:cNvPr id="105" name="Google Shape;105;p4"/>
            <p:cNvPicPr preferRelativeResize="0"/>
            <p:nvPr/>
          </p:nvPicPr>
          <p:blipFill rotWithShape="1">
            <a:blip r:embed="rId4">
              <a:alphaModFix/>
            </a:blip>
            <a:srcRect b="3460" l="5531" r="7863" t="2818"/>
            <a:stretch/>
          </p:blipFill>
          <p:spPr>
            <a:xfrm>
              <a:off x="2002971" y="449579"/>
              <a:ext cx="8836310" cy="54058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6" name="Google Shape;106;p4"/>
            <p:cNvCxnSpPr/>
            <p:nvPr/>
          </p:nvCxnSpPr>
          <p:spPr>
            <a:xfrm rot="10800000">
              <a:off x="4533022" y="705395"/>
              <a:ext cx="1" cy="4711338"/>
            </a:xfrm>
            <a:prstGeom prst="straightConnector1">
              <a:avLst/>
            </a:prstGeom>
            <a:gradFill>
              <a:gsLst>
                <a:gs pos="0">
                  <a:srgbClr val="749EC0"/>
                </a:gs>
                <a:gs pos="100000">
                  <a:srgbClr val="516F87"/>
                </a:gs>
              </a:gsLst>
              <a:lin ang="0" scaled="0"/>
            </a:gradFill>
            <a:ln cap="flat" cmpd="sng" w="19050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07" name="Google Shape;107;p4"/>
            <p:cNvCxnSpPr/>
            <p:nvPr/>
          </p:nvCxnSpPr>
          <p:spPr>
            <a:xfrm rot="10800000">
              <a:off x="6949439" y="748935"/>
              <a:ext cx="1" cy="4711338"/>
            </a:xfrm>
            <a:prstGeom prst="straightConnector1">
              <a:avLst/>
            </a:prstGeom>
            <a:gradFill>
              <a:gsLst>
                <a:gs pos="0">
                  <a:srgbClr val="749EC0"/>
                </a:gs>
                <a:gs pos="100000">
                  <a:srgbClr val="516F87"/>
                </a:gs>
              </a:gsLst>
              <a:lin ang="0" scaled="0"/>
            </a:gradFill>
            <a:ln cap="flat" cmpd="sng" w="19050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108" name="Google Shape;108;p4"/>
          <p:cNvSpPr txBox="1"/>
          <p:nvPr/>
        </p:nvSpPr>
        <p:spPr>
          <a:xfrm>
            <a:off x="6168527" y="973900"/>
            <a:ext cx="1349506" cy="261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FM3R Double-wide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7552920" y="966206"/>
            <a:ext cx="1747895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FM4R Timing H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9318258" y="966206"/>
            <a:ext cx="2022401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FM3R Triple-wide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9302243" y="4756956"/>
            <a:ext cx="26919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BG pixel statistics for the three different timing settings tested. Slight differences due to scene variation.  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100487" y="2758203"/>
            <a:ext cx="21748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Spatial noise analysis done in fast BG during solar midnight.  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8059" y="2792481"/>
            <a:ext cx="3485450" cy="223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4113774" y="2480606"/>
            <a:ext cx="16988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RTEP Threshold Results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4657416" y="724617"/>
            <a:ext cx="7252586" cy="282102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coastline ID roll, pitch, and yaw (RPY) values were evaluated by fine tuning the instrument’s magnification parameters: </a:t>
            </a:r>
            <a:endParaRPr/>
          </a:p>
          <a:p>
            <a:pPr indent="-457200" lvl="1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>
                <a:solidFill>
                  <a:schemeClr val="dk2"/>
                </a:solidFill>
              </a:rPr>
              <a:t>Effective focal length (EFL)</a:t>
            </a:r>
            <a:endParaRPr/>
          </a:p>
          <a:p>
            <a:pPr indent="-457200" lvl="2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-US" sz="1200">
                <a:solidFill>
                  <a:schemeClr val="dk2"/>
                </a:solidFill>
              </a:rPr>
              <a:t>Black arrow are PDR values</a:t>
            </a:r>
            <a:r>
              <a:rPr lang="en-US" sz="1000">
                <a:solidFill>
                  <a:schemeClr val="dk2"/>
                </a:solidFill>
              </a:rPr>
              <a:t>	</a:t>
            </a:r>
            <a:endParaRPr/>
          </a:p>
          <a:p>
            <a:pPr indent="-457200" lvl="1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>
                <a:solidFill>
                  <a:schemeClr val="dk2"/>
                </a:solidFill>
              </a:rPr>
              <a:t>Barrel distortion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Navigation checked using coastline overlay on navigated backgrounds</a:t>
            </a:r>
            <a:endParaRPr/>
          </a:p>
          <a:p>
            <a:pPr indent="-457200" lvl="1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>
                <a:solidFill>
                  <a:schemeClr val="dk2"/>
                </a:solidFill>
              </a:rPr>
              <a:t>Coastline ID convergence is within 1.5 pixel requirement. </a:t>
            </a:r>
            <a:endParaRPr/>
          </a:p>
          <a:p>
            <a:pPr indent="-457200" lvl="1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>
                <a:solidFill>
                  <a:schemeClr val="dk2"/>
                </a:solidFill>
              </a:rPr>
              <a:t>Comparison with GOES-17 GLM shows preliminary agreement</a:t>
            </a:r>
            <a:endParaRPr/>
          </a:p>
          <a:p>
            <a:pPr indent="-457200" lvl="1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>
                <a:solidFill>
                  <a:schemeClr val="dk2"/>
                </a:solidFill>
              </a:rPr>
              <a:t>Extensive navigation validation will occur during provisional PLPT</a:t>
            </a:r>
            <a:endParaRPr sz="1800">
              <a:solidFill>
                <a:schemeClr val="dk2"/>
              </a:solidFill>
            </a:endParaRPr>
          </a:p>
          <a:p>
            <a:pPr indent="-342900" lvl="1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0" name="Google Shape;120;p5"/>
          <p:cNvSpPr txBox="1"/>
          <p:nvPr>
            <p:ph type="title"/>
          </p:nvPr>
        </p:nvSpPr>
        <p:spPr>
          <a:xfrm>
            <a:off x="256032" y="109964"/>
            <a:ext cx="10515600" cy="684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PLT Navigation Parameters</a:t>
            </a:r>
            <a:endParaRPr/>
          </a:p>
        </p:txBody>
      </p:sp>
      <p:grpSp>
        <p:nvGrpSpPr>
          <p:cNvPr id="121" name="Google Shape;121;p5"/>
          <p:cNvGrpSpPr/>
          <p:nvPr/>
        </p:nvGrpSpPr>
        <p:grpSpPr>
          <a:xfrm>
            <a:off x="281998" y="808528"/>
            <a:ext cx="4231230" cy="2558584"/>
            <a:chOff x="97579" y="1170380"/>
            <a:chExt cx="5934075" cy="3962400"/>
          </a:xfrm>
        </p:grpSpPr>
        <p:pic>
          <p:nvPicPr>
            <p:cNvPr id="122" name="Google Shape;12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579" y="1170380"/>
              <a:ext cx="5934075" cy="3962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3" name="Google Shape;123;p5"/>
            <p:cNvCxnSpPr/>
            <p:nvPr/>
          </p:nvCxnSpPr>
          <p:spPr>
            <a:xfrm>
              <a:off x="2927974" y="3616809"/>
              <a:ext cx="0" cy="39188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24" name="Google Shape;124;p5"/>
            <p:cNvCxnSpPr/>
            <p:nvPr/>
          </p:nvCxnSpPr>
          <p:spPr>
            <a:xfrm>
              <a:off x="2927974" y="1801071"/>
              <a:ext cx="0" cy="39188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125" name="Google Shape;125;p5"/>
          <p:cNvGrpSpPr/>
          <p:nvPr/>
        </p:nvGrpSpPr>
        <p:grpSpPr>
          <a:xfrm>
            <a:off x="281998" y="3560677"/>
            <a:ext cx="4231229" cy="2558584"/>
            <a:chOff x="6507196" y="1170380"/>
            <a:chExt cx="5457825" cy="3895725"/>
          </a:xfrm>
        </p:grpSpPr>
        <p:pic>
          <p:nvPicPr>
            <p:cNvPr id="126" name="Google Shape;12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07196" y="1170380"/>
              <a:ext cx="5457825" cy="38957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7" name="Google Shape;127;p5"/>
            <p:cNvCxnSpPr/>
            <p:nvPr/>
          </p:nvCxnSpPr>
          <p:spPr>
            <a:xfrm>
              <a:off x="9150248" y="3224923"/>
              <a:ext cx="0" cy="39188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128" name="Google Shape;128;p5"/>
          <p:cNvGrpSpPr/>
          <p:nvPr/>
        </p:nvGrpSpPr>
        <p:grpSpPr>
          <a:xfrm>
            <a:off x="5051260" y="3385159"/>
            <a:ext cx="3061981" cy="2796500"/>
            <a:chOff x="4565009" y="485327"/>
            <a:chExt cx="3061981" cy="2796500"/>
          </a:xfrm>
        </p:grpSpPr>
        <p:pic>
          <p:nvPicPr>
            <p:cNvPr id="129" name="Google Shape;129;p5"/>
            <p:cNvPicPr preferRelativeResize="0"/>
            <p:nvPr/>
          </p:nvPicPr>
          <p:blipFill rotWithShape="1">
            <a:blip r:embed="rId5">
              <a:alphaModFix/>
            </a:blip>
            <a:srcRect b="0" l="0" r="52889" t="2661"/>
            <a:stretch/>
          </p:blipFill>
          <p:spPr>
            <a:xfrm>
              <a:off x="4565009" y="775341"/>
              <a:ext cx="3061981" cy="25064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5"/>
            <p:cNvSpPr txBox="1"/>
            <p:nvPr/>
          </p:nvSpPr>
          <p:spPr>
            <a:xfrm>
              <a:off x="5476855" y="485327"/>
              <a:ext cx="1083132" cy="261610"/>
            </a:xfrm>
            <a:prstGeom prst="rect">
              <a:avLst/>
            </a:prstGeom>
            <a:solidFill>
              <a:srgbClr val="002A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GOES-17</a:t>
              </a: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>
            <a:off x="8796784" y="3381544"/>
            <a:ext cx="3154262" cy="2737717"/>
            <a:chOff x="4487431" y="3284792"/>
            <a:chExt cx="3154262" cy="2737717"/>
          </a:xfrm>
        </p:grpSpPr>
        <p:pic>
          <p:nvPicPr>
            <p:cNvPr id="132" name="Google Shape;132;p5"/>
            <p:cNvPicPr preferRelativeResize="0"/>
            <p:nvPr/>
          </p:nvPicPr>
          <p:blipFill rotWithShape="1">
            <a:blip r:embed="rId5">
              <a:alphaModFix/>
            </a:blip>
            <a:srcRect b="0" l="53806" r="0" t="3534"/>
            <a:stretch/>
          </p:blipFill>
          <p:spPr>
            <a:xfrm>
              <a:off x="4487431" y="3516023"/>
              <a:ext cx="3154262" cy="25064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5"/>
            <p:cNvSpPr txBox="1"/>
            <p:nvPr/>
          </p:nvSpPr>
          <p:spPr>
            <a:xfrm>
              <a:off x="5417676" y="3284792"/>
              <a:ext cx="1201490" cy="261610"/>
            </a:xfrm>
            <a:prstGeom prst="rect">
              <a:avLst/>
            </a:prstGeom>
            <a:solidFill>
              <a:srgbClr val="002A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GOES-18</a:t>
              </a:r>
              <a:endParaRPr/>
            </a:p>
          </p:txBody>
        </p:sp>
      </p:grpSp>
      <p:sp>
        <p:nvSpPr>
          <p:cNvPr id="134" name="Google Shape;134;p5"/>
          <p:cNvSpPr txBox="1"/>
          <p:nvPr/>
        </p:nvSpPr>
        <p:spPr>
          <a:xfrm>
            <a:off x="7489594" y="5974308"/>
            <a:ext cx="20888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Lake Okeechobee, FL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457200" y="228600"/>
            <a:ext cx="11680326" cy="5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/>
              <a:t>Lightning Detection Prediction</a:t>
            </a:r>
            <a:endParaRPr/>
          </a:p>
        </p:txBody>
      </p:sp>
      <p:sp>
        <p:nvSpPr>
          <p:cNvPr id="140" name="Google Shape;140;p6"/>
          <p:cNvSpPr txBox="1"/>
          <p:nvPr/>
        </p:nvSpPr>
        <p:spPr>
          <a:xfrm>
            <a:off x="457200" y="861309"/>
            <a:ext cx="114285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Used lightning data from G18 and G17 around solar noon and solar midnight in the GOES West location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Solar Noon: 2022-07-28 21:30 to 21:40 Z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Solar Midnight: 2022-07-28 09:25 to 09:35 Z</a:t>
            </a:r>
            <a:endParaRPr/>
          </a:p>
        </p:txBody>
      </p:sp>
      <p:graphicFrame>
        <p:nvGraphicFramePr>
          <p:cNvPr id="141" name="Google Shape;141;p6"/>
          <p:cNvGraphicFramePr/>
          <p:nvPr/>
        </p:nvGraphicFramePr>
        <p:xfrm>
          <a:off x="1617939" y="19388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{F4CFC90A-B317-49B0-BB32-7603B737EB92}</a:tableStyleId>
              </a:tblPr>
              <a:tblGrid>
                <a:gridCol w="1243225"/>
                <a:gridCol w="1243225"/>
                <a:gridCol w="1243225"/>
                <a:gridCol w="1243225"/>
                <a:gridCol w="1243225"/>
                <a:gridCol w="1243225"/>
                <a:gridCol w="1243225"/>
              </a:tblGrid>
              <a:tr h="401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</a:rPr>
                        <a:t>Case</a:t>
                      </a:r>
                      <a:endParaRPr/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Events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Number of Groups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</a:rPr>
                        <a:t>Number of Flashes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401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 Disk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Full Disk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CONUS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C0C0C"/>
                          </a:solidFill>
                        </a:rPr>
                        <a:t>Full Disk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C0C0C"/>
                          </a:solidFill>
                        </a:rPr>
                        <a:t>CONUS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01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</a:rPr>
                        <a:t>G17 Noon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94,640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74,225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48,923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38,960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</a:rPr>
                        <a:t>6,698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</a:rPr>
                        <a:t>5,267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01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</a:rPr>
                        <a:t>G18 Noon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146,695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113,907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63,895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50,666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</a:rPr>
                        <a:t>8,087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</a:rPr>
                        <a:t>6,151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01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</a:rPr>
                        <a:t>G17 Midnight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</a:rPr>
                        <a:t>131,506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124,243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39,416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37,166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</a:rPr>
                        <a:t>2,482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</a:rPr>
                        <a:t>2,372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01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</a:rPr>
                        <a:t>G18 Midnight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</a:rPr>
                        <a:t>200,302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188,024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59,305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55,746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</a:rPr>
                        <a:t>2,965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C0C0C"/>
                          </a:solidFill>
                        </a:rPr>
                        <a:t>2,808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42" name="Google Shape;142;p6"/>
          <p:cNvSpPr txBox="1"/>
          <p:nvPr/>
        </p:nvSpPr>
        <p:spPr>
          <a:xfrm>
            <a:off x="457200" y="4980702"/>
            <a:ext cx="1016290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GOES-18 detects more flashes than GOES-17 for both full disk and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 the time periods above, G18 detects ~15% more flashes than G17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Extensive validation and comparison to ground truth will occur during provisional PLPT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>
            <p:ph type="title"/>
          </p:nvPr>
        </p:nvSpPr>
        <p:spPr>
          <a:xfrm>
            <a:off x="457200" y="228600"/>
            <a:ext cx="8599251" cy="795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/>
              <a:t>Future G18 GLM PLT Activities </a:t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329553" y="900251"/>
            <a:ext cx="1151560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Cross-satellite comparison testing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Assist ground in implementation and testing of updated GPAs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e.g. blooming filter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Further event detection and navigation analysis with ground truth systems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Using ENGLN and GLD360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1600563" y="5669279"/>
            <a:ext cx="8990874" cy="39319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PLT instrument tuning is complete.  On orbit performance is excellent.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1" y="6627168"/>
            <a:ext cx="121920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2022 Lockheed Martin Corporation.  All Rights Reserved.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913788" y="6367934"/>
            <a:ext cx="10684021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presentation was made possible by work performed under NASA contract NNGO8HZOOC</a:t>
            </a:r>
            <a:endParaRPr b="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MTemplate_Colors">
      <a:dk1>
        <a:srgbClr val="63666A"/>
      </a:dk1>
      <a:lt1>
        <a:srgbClr val="FFFFFF"/>
      </a:lt1>
      <a:dk2>
        <a:srgbClr val="000000"/>
      </a:dk2>
      <a:lt2>
        <a:srgbClr val="E7E6E6"/>
      </a:lt2>
      <a:accent1>
        <a:srgbClr val="002F6C"/>
      </a:accent1>
      <a:accent2>
        <a:srgbClr val="00A3E0"/>
      </a:accent2>
      <a:accent3>
        <a:srgbClr val="007396"/>
      </a:accent3>
      <a:accent4>
        <a:srgbClr val="833177"/>
      </a:accent4>
      <a:accent5>
        <a:srgbClr val="43B02A"/>
      </a:accent5>
      <a:accent6>
        <a:srgbClr val="FFCD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2018-09-19T12:26:03Z</dcterms:created>
  <dc:creator>Trammell, Eric T (US)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0x010100A29BFE13F2C6DC4E8A742168C5E5E2A3</vt:lpwstr>
  </property>
  <property fmtid="{D5CDD505-2E9C-101B-9397-08002B2CF9AE}" pid="3" name="Enterprise Keywords">
    <vt:lpwstr>34;#Official|cf27d6ae-165f-4fd4-82df-b359670c06e5;#33;#template|aa6d2b24-3068-464c-b8a1-9c0912f06071;#32;#PowerPoint|fdd97a65-f75e-49d0-985b-95654da0a884</vt:lpwstr>
  </property>
  <property fmtid="{D5CDD505-2E9C-101B-9397-08002B2CF9AE}" pid="4" name="checkedProgramsCount">
    <vt:i4>0</vt:i4>
  </property>
  <property fmtid="{D5CDD505-2E9C-101B-9397-08002B2CF9AE}" pid="5" name="LM SIP Document Sensitivity">
    <vt:lpwstr/>
  </property>
  <property fmtid="{D5CDD505-2E9C-101B-9397-08002B2CF9AE}" pid="6" name="Document Author">
    <vt:lpwstr>US\e359765</vt:lpwstr>
  </property>
  <property fmtid="{D5CDD505-2E9C-101B-9397-08002B2CF9AE}" pid="7" name="Document Sensitivity">
    <vt:lpwstr>1</vt:lpwstr>
  </property>
  <property fmtid="{D5CDD505-2E9C-101B-9397-08002B2CF9AE}" pid="8" name="ThirdParty">
    <vt:lpwstr/>
  </property>
  <property fmtid="{D5CDD505-2E9C-101B-9397-08002B2CF9AE}" pid="9" name="OCI Restriction">
    <vt:bool>false</vt:bool>
  </property>
  <property fmtid="{D5CDD505-2E9C-101B-9397-08002B2CF9AE}" pid="10" name="OCI Additional Info">
    <vt:lpwstr/>
  </property>
  <property fmtid="{D5CDD505-2E9C-101B-9397-08002B2CF9AE}" pid="11" name="Allow Header Overwrite">
    <vt:bool>true</vt:bool>
  </property>
  <property fmtid="{D5CDD505-2E9C-101B-9397-08002B2CF9AE}" pid="12" name="Allow Footer Overwrite">
    <vt:bool>true</vt:bool>
  </property>
  <property fmtid="{D5CDD505-2E9C-101B-9397-08002B2CF9AE}" pid="13" name="Multiple Selected">
    <vt:lpwstr>-1</vt:lpwstr>
  </property>
  <property fmtid="{D5CDD505-2E9C-101B-9397-08002B2CF9AE}" pid="14" name="SIPLongWording">
    <vt:lpwstr>_x000d_
_x000d_</vt:lpwstr>
  </property>
  <property fmtid="{D5CDD505-2E9C-101B-9397-08002B2CF9AE}" pid="15" name="ExpCountry">
    <vt:lpwstr/>
  </property>
  <property fmtid="{D5CDD505-2E9C-101B-9397-08002B2CF9AE}" pid="16" name="TextBoxAndDropdownValues">
    <vt:lpwstr/>
  </property>
  <property fmtid="{D5CDD505-2E9C-101B-9397-08002B2CF9AE}" pid="17" name="SecurityClassification">
    <vt:lpwstr/>
  </property>
</Properties>
</file>