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hFuIvVrRbMqnHAkBRxdCxwMrT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51fb16198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151fb16198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3ec770bd7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53ec770bd7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24aa0cf6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24aa0cf6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4"/>
          <p:cNvSpPr txBox="1">
            <a:spLocks noGrp="1"/>
          </p:cNvSpPr>
          <p:nvPr>
            <p:ph type="title"/>
          </p:nvPr>
        </p:nvSpPr>
        <p:spPr>
          <a:xfrm>
            <a:off x="1297577" y="65089"/>
            <a:ext cx="9353006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10972800" cy="492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lt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 sz="1600"/>
              <a:t>‹#›</a:t>
            </a:fld>
            <a:endParaRPr sz="16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6"/>
          <p:cNvSpPr txBox="1">
            <a:spLocks noGrp="1"/>
          </p:cNvSpPr>
          <p:nvPr>
            <p:ph type="sldNum" idx="12"/>
          </p:nvPr>
        </p:nvSpPr>
        <p:spPr>
          <a:xfrm>
            <a:off x="9140723" y="6356351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/>
          <p:nvPr/>
        </p:nvSpPr>
        <p:spPr>
          <a:xfrm>
            <a:off x="4389120" y="2818701"/>
            <a:ext cx="7713397" cy="247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GOES-R Ground System Status and Gridded Product Update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2022 GLM Science Meeting – Huntsville, AL</a:t>
            </a:r>
            <a:endParaRPr sz="2800" b="1" i="0" u="none" strike="noStrike" cap="none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3"/>
          <p:cNvSpPr txBox="1"/>
          <p:nvPr/>
        </p:nvSpPr>
        <p:spPr>
          <a:xfrm>
            <a:off x="-17756" y="2863091"/>
            <a:ext cx="3090040" cy="273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 Contributors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Steve Superczynski (KBR)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Tom Feroli (OSPO)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Jon Fulbright (ASTS)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Elizabeth Kline (GOES-R)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Rand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Race (ASTS)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Curtiss Burnett (ASTS)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1297577" y="65089"/>
            <a:ext cx="9353006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-US"/>
              <a:t>Where are we now?</a:t>
            </a:r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10972800" cy="492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188" lvl="0" indent="-4571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GOES-16 &amp; GOES-17 GLM product maturity has allowed for a shift from high-priority updates via PRO-Release to a “targeted DO patch” approach over the past 2 years.</a:t>
            </a:r>
            <a:endParaRPr sz="2400"/>
          </a:p>
          <a:p>
            <a:pPr marL="457188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/>
              <a:t>Recent GLM updates</a:t>
            </a:r>
            <a:endParaRPr sz="2400" u="sng"/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GLM Flash area equals fill value for large flashes - ADR 1109 (WR 7990); Included in DO.09.05.00 patch </a:t>
            </a:r>
            <a:r>
              <a:rPr lang="en-US" sz="2400">
                <a:solidFill>
                  <a:srgbClr val="00B0F0"/>
                </a:solidFill>
              </a:rPr>
              <a:t>(6/30/21)</a:t>
            </a:r>
            <a:endParaRPr sz="2400">
              <a:solidFill>
                <a:srgbClr val="00B0F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G18 GLM TEST slot LUTs - ADR 1211; included in PR.09.08.19 </a:t>
            </a:r>
            <a:r>
              <a:rPr lang="en-US" sz="2400">
                <a:solidFill>
                  <a:srgbClr val="00B0F0"/>
                </a:solidFill>
              </a:rPr>
              <a:t>(3/31/22)</a:t>
            </a:r>
            <a:endParaRPr sz="2400">
              <a:solidFill>
                <a:srgbClr val="00B0F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G18 GLM WEST slot LUTs - ADR 1241; included in PR.09.08.27 </a:t>
            </a:r>
            <a:r>
              <a:rPr lang="en-US" sz="2400">
                <a:solidFill>
                  <a:srgbClr val="00B0F0"/>
                </a:solidFill>
              </a:rPr>
              <a:t>(6/7/22)</a:t>
            </a:r>
            <a:endParaRPr sz="2400">
              <a:solidFill>
                <a:srgbClr val="00B0F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G18 GLM CDRL79 Rev D LUTs - ADR 1264;  included in PR.09.08.32 </a:t>
            </a:r>
            <a:r>
              <a:rPr lang="en-US" sz="2400">
                <a:solidFill>
                  <a:srgbClr val="00B0F0"/>
                </a:solidFill>
              </a:rPr>
              <a:t>(7/29/22)</a:t>
            </a:r>
            <a:endParaRPr sz="2400">
              <a:solidFill>
                <a:srgbClr val="00B0F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G18 GLM CDRL79 Rev E LUTs - ADR 1268; included in PR.09.08.34 </a:t>
            </a:r>
            <a:r>
              <a:rPr lang="en-US" sz="2400">
                <a:solidFill>
                  <a:srgbClr val="00B0F0"/>
                </a:solidFill>
              </a:rPr>
              <a:t>(9/1/22)</a:t>
            </a:r>
            <a:endParaRPr sz="2400">
              <a:solidFill>
                <a:srgbClr val="00B0F0"/>
              </a:solidFill>
            </a:endParaRPr>
          </a:p>
          <a:p>
            <a:pPr marL="457188" lvl="0" indent="-304788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 sz="1600"/>
              <a:t>2</a:t>
            </a:fld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1297577" y="65089"/>
            <a:ext cx="9353006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-US"/>
              <a:t>What’s next?</a:t>
            </a:r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609600" y="1594274"/>
            <a:ext cx="10972800" cy="45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188" lvl="0" indent="-3682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DO.11.00.00/DO.11.02.00 - Separate builds/patches, but will all go live for one satellite at the same time.</a:t>
            </a:r>
            <a:endParaRPr sz="2800"/>
          </a:p>
          <a:p>
            <a:pPr marL="990574" lvl="1" indent="-296344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ADR 549 (WR 5570):  Eliminate GLM L1b dependency on APIDs 384 and 385 </a:t>
            </a:r>
            <a:endParaRPr sz="2400"/>
          </a:p>
          <a:p>
            <a:pPr marL="990574" lvl="1" indent="-296344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ADR 906 (WR 7178):  GLM L1b One LUT to rule </a:t>
            </a:r>
            <a:r>
              <a:rPr lang="en-US" sz="24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them </a:t>
            </a:r>
            <a:r>
              <a:rPr lang="en-US" sz="2400"/>
              <a:t>all (GLM LUT Tool)</a:t>
            </a:r>
            <a:endParaRPr sz="2400"/>
          </a:p>
          <a:p>
            <a:pPr marL="990574" lvl="1" indent="-296344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ADR 646 (WR 8478):  Add GLM Flash Extent Density (FED) product </a:t>
            </a:r>
            <a:endParaRPr sz="2400"/>
          </a:p>
          <a:p>
            <a:pPr marL="990574" lvl="1" indent="-296344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ADR 646 (WR 9168):  GLM FED tile file naming</a:t>
            </a:r>
            <a:endParaRPr sz="2400"/>
          </a:p>
          <a:p>
            <a:pPr marL="457188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188" lvl="0" indent="-338634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Future PRO Release (ADR/PR # TBD) will deploy new set of GLM LUTs in late October ahead of Provisional PS-PVR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 sz="1600"/>
              <a:t>3</a:t>
            </a:fld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51fb161984_1_6"/>
          <p:cNvSpPr txBox="1">
            <a:spLocks noGrp="1"/>
          </p:cNvSpPr>
          <p:nvPr>
            <p:ph type="title"/>
          </p:nvPr>
        </p:nvSpPr>
        <p:spPr>
          <a:xfrm>
            <a:off x="1297577" y="65089"/>
            <a:ext cx="9353100" cy="75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/>
              <a:t>ITCO Schedule</a:t>
            </a:r>
            <a:endParaRPr/>
          </a:p>
        </p:txBody>
      </p:sp>
      <p:sp>
        <p:nvSpPr>
          <p:cNvPr id="45" name="Google Shape;45;g151fb161984_1_6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900" cy="28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 </a:t>
            </a:r>
            <a:fld id="{00000000-1234-1234-1234-123412341234}" type="slidenum">
              <a:rPr lang="en-US" sz="1600"/>
              <a:t>4</a:t>
            </a:fld>
            <a:endParaRPr sz="1600"/>
          </a:p>
        </p:txBody>
      </p:sp>
      <p:pic>
        <p:nvPicPr>
          <p:cNvPr id="46" name="Google Shape;46;g151fb161984_1_6"/>
          <p:cNvPicPr preferRelativeResize="0"/>
          <p:nvPr/>
        </p:nvPicPr>
        <p:blipFill rotWithShape="1">
          <a:blip r:embed="rId3">
            <a:alphaModFix/>
          </a:blip>
          <a:srcRect l="1401" t="27025" r="32175" b="33077"/>
          <a:stretch/>
        </p:blipFill>
        <p:spPr>
          <a:xfrm>
            <a:off x="287475" y="1378800"/>
            <a:ext cx="11583077" cy="41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g151fb161984_1_6"/>
          <p:cNvSpPr/>
          <p:nvPr/>
        </p:nvSpPr>
        <p:spPr>
          <a:xfrm>
            <a:off x="285375" y="2771425"/>
            <a:ext cx="11585100" cy="169500"/>
          </a:xfrm>
          <a:prstGeom prst="rect">
            <a:avLst/>
          </a:prstGeom>
          <a:solidFill>
            <a:srgbClr val="696866">
              <a:alpha val="77380"/>
            </a:srgbClr>
          </a:solidFill>
          <a:ln w="9525" cap="flat" cmpd="sng">
            <a:solidFill>
              <a:srgbClr val="6968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g151fb161984_1_6"/>
          <p:cNvSpPr/>
          <p:nvPr/>
        </p:nvSpPr>
        <p:spPr>
          <a:xfrm>
            <a:off x="285375" y="3355848"/>
            <a:ext cx="11585100" cy="169500"/>
          </a:xfrm>
          <a:prstGeom prst="rect">
            <a:avLst/>
          </a:prstGeom>
          <a:solidFill>
            <a:srgbClr val="696866">
              <a:alpha val="77380"/>
            </a:srgbClr>
          </a:solidFill>
          <a:ln w="9525" cap="flat" cmpd="sng">
            <a:solidFill>
              <a:srgbClr val="6968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151fb161984_1_6"/>
          <p:cNvSpPr/>
          <p:nvPr/>
        </p:nvSpPr>
        <p:spPr>
          <a:xfrm>
            <a:off x="285375" y="3941064"/>
            <a:ext cx="11585100" cy="169500"/>
          </a:xfrm>
          <a:prstGeom prst="rect">
            <a:avLst/>
          </a:prstGeom>
          <a:solidFill>
            <a:srgbClr val="696866">
              <a:alpha val="77380"/>
            </a:srgbClr>
          </a:solidFill>
          <a:ln w="9525" cap="flat" cmpd="sng">
            <a:solidFill>
              <a:srgbClr val="6968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g151fb161984_1_6"/>
          <p:cNvSpPr/>
          <p:nvPr/>
        </p:nvSpPr>
        <p:spPr>
          <a:xfrm>
            <a:off x="3017525" y="1378800"/>
            <a:ext cx="196200" cy="786300"/>
          </a:xfrm>
          <a:prstGeom prst="rect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1297577" y="65089"/>
            <a:ext cx="9353006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-US"/>
              <a:t>GLM LUT Tool</a:t>
            </a:r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654550" y="2850200"/>
            <a:ext cx="10972800" cy="3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Vendor provided Python tool to convert parameters into GOES-R GS compatible LUTs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Allows PRO to prepare LUTs for deployment without having to rely on ground vendor to take CDRL delivery and return LUTs in proper run-time format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Tool was successfully used to prep and deploy multiple sets of GOES-18 GLM LUTs in less than a week, preserving product maturity schedule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Tool currently used offline, with resulting LUTs being pushed onto the system for inclusion in PRO Release. There is a plan to obtain necessary COTS to run on the GS and baseline the tool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 sz="1600"/>
              <a:t>5</a:t>
            </a:fld>
            <a:endParaRPr sz="1600"/>
          </a:p>
        </p:txBody>
      </p:sp>
      <p:grpSp>
        <p:nvGrpSpPr>
          <p:cNvPr id="58" name="Google Shape;58;p27"/>
          <p:cNvGrpSpPr/>
          <p:nvPr/>
        </p:nvGrpSpPr>
        <p:grpSpPr>
          <a:xfrm>
            <a:off x="2058975" y="1073788"/>
            <a:ext cx="6972525" cy="1420470"/>
            <a:chOff x="1348675" y="2952938"/>
            <a:chExt cx="6972525" cy="1420470"/>
          </a:xfrm>
        </p:grpSpPr>
        <p:sp>
          <p:nvSpPr>
            <p:cNvPr id="59" name="Google Shape;59;p27"/>
            <p:cNvSpPr/>
            <p:nvPr/>
          </p:nvSpPr>
          <p:spPr>
            <a:xfrm>
              <a:off x="1348675" y="3317725"/>
              <a:ext cx="1276800" cy="620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GLM CDRL 79 from vendor</a:t>
              </a:r>
              <a:endParaRPr sz="1200"/>
            </a:p>
          </p:txBody>
        </p:sp>
        <p:sp>
          <p:nvSpPr>
            <p:cNvPr id="60" name="Google Shape;60;p27"/>
            <p:cNvSpPr/>
            <p:nvPr/>
          </p:nvSpPr>
          <p:spPr>
            <a:xfrm>
              <a:off x="3340213" y="3286963"/>
              <a:ext cx="1186800" cy="75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GLM LUT Tool</a:t>
              </a:r>
              <a:endParaRPr sz="1200"/>
            </a:p>
          </p:txBody>
        </p:sp>
        <p:sp>
          <p:nvSpPr>
            <p:cNvPr id="61" name="Google Shape;61;p27"/>
            <p:cNvSpPr/>
            <p:nvPr/>
          </p:nvSpPr>
          <p:spPr>
            <a:xfrm>
              <a:off x="5241775" y="2952938"/>
              <a:ext cx="1087884" cy="1420470"/>
            </a:xfrm>
            <a:prstGeom prst="flowChartMultidocumen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GLM LUTs</a:t>
              </a:r>
              <a:endParaRPr sz="1200"/>
            </a:p>
          </p:txBody>
        </p:sp>
        <p:sp>
          <p:nvSpPr>
            <p:cNvPr id="62" name="Google Shape;62;p27"/>
            <p:cNvSpPr/>
            <p:nvPr/>
          </p:nvSpPr>
          <p:spPr>
            <a:xfrm>
              <a:off x="7044400" y="3352975"/>
              <a:ext cx="1276800" cy="620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GOES-R Ground System</a:t>
              </a:r>
              <a:endParaRPr sz="1200"/>
            </a:p>
          </p:txBody>
        </p:sp>
        <p:cxnSp>
          <p:nvCxnSpPr>
            <p:cNvPr id="63" name="Google Shape;63;p27"/>
            <p:cNvCxnSpPr>
              <a:endCxn id="60" idx="1"/>
            </p:cNvCxnSpPr>
            <p:nvPr/>
          </p:nvCxnSpPr>
          <p:spPr>
            <a:xfrm>
              <a:off x="2616313" y="3650263"/>
              <a:ext cx="723900" cy="12900"/>
            </a:xfrm>
            <a:prstGeom prst="straightConnector1">
              <a:avLst/>
            </a:prstGeom>
            <a:noFill/>
            <a:ln w="38100" cap="flat" cmpd="sng">
              <a:solidFill>
                <a:srgbClr val="741B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4" name="Google Shape;64;p27"/>
            <p:cNvCxnSpPr>
              <a:stCxn id="60" idx="3"/>
              <a:endCxn id="61" idx="1"/>
            </p:cNvCxnSpPr>
            <p:nvPr/>
          </p:nvCxnSpPr>
          <p:spPr>
            <a:xfrm>
              <a:off x="4527013" y="3663163"/>
              <a:ext cx="714900" cy="0"/>
            </a:xfrm>
            <a:prstGeom prst="straightConnector1">
              <a:avLst/>
            </a:prstGeom>
            <a:noFill/>
            <a:ln w="38100" cap="flat" cmpd="sng">
              <a:solidFill>
                <a:srgbClr val="741B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5" name="Google Shape;65;p27"/>
            <p:cNvCxnSpPr>
              <a:stCxn id="61" idx="3"/>
              <a:endCxn id="62" idx="1"/>
            </p:cNvCxnSpPr>
            <p:nvPr/>
          </p:nvCxnSpPr>
          <p:spPr>
            <a:xfrm>
              <a:off x="6329659" y="3663173"/>
              <a:ext cx="714600" cy="0"/>
            </a:xfrm>
            <a:prstGeom prst="straightConnector1">
              <a:avLst/>
            </a:prstGeom>
            <a:noFill/>
            <a:ln w="38100" cap="flat" cmpd="sng">
              <a:solidFill>
                <a:srgbClr val="741B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53ec770bd7_0_133"/>
          <p:cNvSpPr txBox="1">
            <a:spLocks noGrp="1"/>
          </p:cNvSpPr>
          <p:nvPr>
            <p:ph type="title"/>
          </p:nvPr>
        </p:nvSpPr>
        <p:spPr>
          <a:xfrm>
            <a:off x="1297577" y="65089"/>
            <a:ext cx="9353100" cy="75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GOES-18 T20</a:t>
            </a:r>
            <a:endParaRPr/>
          </a:p>
        </p:txBody>
      </p:sp>
      <p:sp>
        <p:nvSpPr>
          <p:cNvPr id="71" name="Google Shape;71;g153ec770bd7_0_133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900" cy="28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 </a:t>
            </a:r>
            <a:fld id="{00000000-1234-1234-1234-123412341234}" type="slidenum">
              <a:rPr lang="en-US" sz="1600"/>
              <a:t>6</a:t>
            </a:fld>
            <a:endParaRPr sz="1600"/>
          </a:p>
        </p:txBody>
      </p:sp>
      <p:sp>
        <p:nvSpPr>
          <p:cNvPr id="72" name="Google Shape;72;g153ec770bd7_0_133"/>
          <p:cNvSpPr/>
          <p:nvPr/>
        </p:nvSpPr>
        <p:spPr>
          <a:xfrm>
            <a:off x="1158375" y="907050"/>
            <a:ext cx="9631500" cy="555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g153ec770bd7_0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413" y="907050"/>
            <a:ext cx="9631429" cy="555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g153ec770bd7_0_133"/>
          <p:cNvCxnSpPr/>
          <p:nvPr/>
        </p:nvCxnSpPr>
        <p:spPr>
          <a:xfrm rot="10800000">
            <a:off x="1227075" y="4642375"/>
            <a:ext cx="5898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5" name="Google Shape;75;g153ec770bd7_0_133"/>
          <p:cNvGrpSpPr/>
          <p:nvPr/>
        </p:nvGrpSpPr>
        <p:grpSpPr>
          <a:xfrm>
            <a:off x="-45675" y="3377550"/>
            <a:ext cx="1160425" cy="1206350"/>
            <a:chOff x="-45675" y="3377550"/>
            <a:chExt cx="1160425" cy="1206350"/>
          </a:xfrm>
        </p:grpSpPr>
        <p:sp>
          <p:nvSpPr>
            <p:cNvPr id="76" name="Google Shape;76;g153ec770bd7_0_133"/>
            <p:cNvSpPr/>
            <p:nvPr/>
          </p:nvSpPr>
          <p:spPr>
            <a:xfrm rot="10800000" flipH="1">
              <a:off x="303250" y="3950600"/>
              <a:ext cx="811500" cy="633300"/>
            </a:xfrm>
            <a:prstGeom prst="bentArrow">
              <a:avLst>
                <a:gd name="adj1" fmla="val 25000"/>
                <a:gd name="adj2" fmla="val 14585"/>
                <a:gd name="adj3" fmla="val 29181"/>
                <a:gd name="adj4" fmla="val 43750"/>
              </a:avLst>
            </a:prstGeom>
            <a:solidFill>
              <a:srgbClr val="CC0000"/>
            </a:solidFill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g153ec770bd7_0_133"/>
            <p:cNvSpPr txBox="1"/>
            <p:nvPr/>
          </p:nvSpPr>
          <p:spPr>
            <a:xfrm flipH="1">
              <a:off x="-45675" y="3377550"/>
              <a:ext cx="811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0000"/>
                  </a:solidFill>
                </a:rPr>
                <a:t>You are here</a:t>
              </a: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78" name="Google Shape;78;g153ec770bd7_0_133"/>
          <p:cNvSpPr txBox="1"/>
          <p:nvPr/>
        </p:nvSpPr>
        <p:spPr>
          <a:xfrm>
            <a:off x="1158375" y="6463650"/>
            <a:ext cx="255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* version dated 09/08/22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title"/>
          </p:nvPr>
        </p:nvSpPr>
        <p:spPr>
          <a:xfrm>
            <a:off x="1297577" y="65089"/>
            <a:ext cx="9353006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-US"/>
              <a:t>Gridded Products</a:t>
            </a:r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609600" y="971550"/>
            <a:ext cx="10972800" cy="58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66"/>
              <a:t>Incorporated Baseline Python Code</a:t>
            </a:r>
            <a:endParaRPr sz="3866"/>
          </a:p>
          <a:p>
            <a:pPr marL="457200" lvl="0" indent="-474154" algn="l" rtl="0">
              <a:spcBef>
                <a:spcPts val="0"/>
              </a:spcBef>
              <a:spcAft>
                <a:spcPts val="0"/>
              </a:spcAft>
              <a:buSzPts val="3867"/>
              <a:buChar char="•"/>
            </a:pPr>
            <a:r>
              <a:rPr lang="en-US" sz="3866"/>
              <a:t>Integrated via Algorithm Bridge Service </a:t>
            </a:r>
            <a:endParaRPr sz="3866"/>
          </a:p>
          <a:p>
            <a:pPr marL="457200" lvl="0" indent="-474154" algn="l" rtl="0">
              <a:spcBef>
                <a:spcPts val="0"/>
              </a:spcBef>
              <a:spcAft>
                <a:spcPts val="0"/>
              </a:spcAft>
              <a:buSzPts val="3867"/>
              <a:buChar char="•"/>
            </a:pPr>
            <a:r>
              <a:rPr lang="en-US" sz="3866"/>
              <a:t>1 Minute Aggregation</a:t>
            </a:r>
            <a:endParaRPr sz="3866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6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66"/>
              <a:t>Distribution Dates</a:t>
            </a:r>
            <a:endParaRPr sz="3866"/>
          </a:p>
          <a:p>
            <a:pPr marL="457200" lvl="0" indent="-474154" algn="l" rtl="0">
              <a:spcBef>
                <a:spcPts val="0"/>
              </a:spcBef>
              <a:spcAft>
                <a:spcPts val="0"/>
              </a:spcAft>
              <a:buSzPts val="3867"/>
              <a:buChar char="•"/>
            </a:pPr>
            <a:r>
              <a:rPr lang="en-US" sz="3866"/>
              <a:t>LZSSc - End of November 2022</a:t>
            </a:r>
            <a:endParaRPr sz="3866"/>
          </a:p>
          <a:p>
            <a:pPr marL="457200" lvl="0" indent="-474154" algn="l" rtl="0">
              <a:spcBef>
                <a:spcPts val="0"/>
              </a:spcBef>
              <a:spcAft>
                <a:spcPts val="0"/>
              </a:spcAft>
              <a:buSzPts val="3867"/>
              <a:buChar char="•"/>
            </a:pPr>
            <a:r>
              <a:rPr lang="en-US" sz="3866"/>
              <a:t>AWIPS - NST March 6, 2023</a:t>
            </a:r>
            <a:endParaRPr sz="3866"/>
          </a:p>
          <a:p>
            <a:pPr marL="457188" lvl="0" indent="-1862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None/>
            </a:pPr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 sz="1600"/>
              <a:t>7</a:t>
            </a:fld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24aa0cf6a_0_2"/>
          <p:cNvSpPr txBox="1">
            <a:spLocks noGrp="1"/>
          </p:cNvSpPr>
          <p:nvPr>
            <p:ph type="title"/>
          </p:nvPr>
        </p:nvSpPr>
        <p:spPr>
          <a:xfrm>
            <a:off x="1297577" y="65089"/>
            <a:ext cx="9353100" cy="75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91" name="Google Shape;91;g1524aa0cf6a_0_2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10972800" cy="492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853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Operational GLM data are at Full maturity and continue to perform well 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GOES-18 GLM PLT ongoing; LUT update expected late October 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GOES-18 GLM Provisional PS-PVR scheduled for 10/31/2022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GOES-18 Transition to Operations in early Jan 2023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GLM FED is in DO.11+ which is currently installed in SOZ DE; data will be available Nov 2022 via GeoCloud, March 2023 for AWIPS</a:t>
            </a:r>
            <a:endParaRPr sz="3000"/>
          </a:p>
          <a:p>
            <a:pPr marL="457200" lvl="0" indent="0" algn="l" rtl="0">
              <a:spcBef>
                <a:spcPts val="853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92" name="Google Shape;92;g1524aa0cf6a_0_2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900" cy="28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 </a:t>
            </a:r>
            <a:fld id="{00000000-1234-1234-1234-123412341234}" type="slidenum">
              <a:rPr lang="en-US" sz="1600"/>
              <a:t>8</a:t>
            </a:fld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3" y="3135086"/>
            <a:ext cx="8480876" cy="3587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05" y="0"/>
            <a:ext cx="8448952" cy="35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69353"/>
      </p:ext>
    </p:extLst>
  </p:cSld>
  <p:clrMapOvr>
    <a:masterClrMapping/>
  </p:clrMapOvr>
</p:sld>
</file>

<file path=ppt/theme/theme1.xml><?xml version="1.0" encoding="utf-8"?>
<a:theme xmlns:a="http://schemas.openxmlformats.org/drawingml/2006/main" name="Normal_Launch_ShowTemp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Microsoft Office PowerPoint</Application>
  <PresentationFormat>Widescreen</PresentationFormat>
  <Paragraphs>62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Normal_Launch_ShowTemp</vt:lpstr>
      <vt:lpstr>Custom Design</vt:lpstr>
      <vt:lpstr>PowerPoint Presentation</vt:lpstr>
      <vt:lpstr>Where are we now?</vt:lpstr>
      <vt:lpstr>What’s next?</vt:lpstr>
      <vt:lpstr>ITCO Schedule</vt:lpstr>
      <vt:lpstr>GLM LUT Tool</vt:lpstr>
      <vt:lpstr>GOES-18 T20</vt:lpstr>
      <vt:lpstr>Gridded Products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Superczynski, Stephen (GSFC-416.0)[SGT, INC]</dc:creator>
  <cp:lastModifiedBy>Superczynski, Stephen (GSFC-416.0)[KBR WYLE SERVICES LLC]</cp:lastModifiedBy>
  <cp:revision>1</cp:revision>
  <dcterms:created xsi:type="dcterms:W3CDTF">2019-07-24T17:28:22Z</dcterms:created>
  <dcterms:modified xsi:type="dcterms:W3CDTF">2022-09-13T13:41:19Z</dcterms:modified>
</cp:coreProperties>
</file>