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  <p:sldMasterId id="2147483678" r:id="rId3"/>
  </p:sldMasterIdLst>
  <p:notesMasterIdLst>
    <p:notesMasterId r:id="rId18"/>
  </p:notesMasterIdLst>
  <p:sldIdLst>
    <p:sldId id="256" r:id="rId4"/>
    <p:sldId id="270" r:id="rId5"/>
    <p:sldId id="258" r:id="rId6"/>
    <p:sldId id="271" r:id="rId7"/>
    <p:sldId id="269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2192000" cy="6858000"/>
  <p:notesSz cx="7010400" cy="9296400"/>
  <p:embeddedFontLst>
    <p:embeddedFont>
      <p:font typeface="Arial Black" panose="020B0604020202020204" pitchFamily="3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ndara" panose="020E0502030303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324926F-3486-43FD-B194-C42EB901D5CB}">
  <a:tblStyle styleId="{1324926F-3486-43FD-B194-C42EB901D5C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3E7179A-C151-4B1E-967C-28E1E195EB42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5642ed273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5642ed2732_0_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g15642ed2732_0_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56442bd035_1_6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275" tIns="93275" rIns="93275" bIns="93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g156442bd035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56442bd035_1_7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275" tIns="93275" rIns="93275" bIns="93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g156442bd035_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56442bd035_1_8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275" tIns="93275" rIns="93275" bIns="93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g156442bd035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56442bd035_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g156442bd035_1_9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Make footnote bigger</a:t>
            </a:r>
            <a:endParaRPr sz="1400"/>
          </a:p>
        </p:txBody>
      </p:sp>
      <p:sp>
        <p:nvSpPr>
          <p:cNvPr id="299" name="Google Shape;299;g156442bd035_1_9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/>
              <a:t>7</a:t>
            </a:fld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5642ed27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5642ed2732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15642ed2732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5642ed273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15642ed2732_0_1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g15642ed2732_0_1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2389632" y="130524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2389632" y="378491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910380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0" y="0"/>
            <a:ext cx="1743456" cy="1780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"/>
          <p:cNvPicPr preferRelativeResize="0"/>
          <p:nvPr/>
        </p:nvPicPr>
        <p:blipFill rotWithShape="1">
          <a:blip r:embed="rId2">
            <a:alphaModFix/>
          </a:blip>
          <a:srcRect l="18018" t="10000" r="19520" b="9790"/>
          <a:stretch/>
        </p:blipFill>
        <p:spPr>
          <a:xfrm>
            <a:off x="0" y="13018"/>
            <a:ext cx="2621427" cy="2601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ctrTitle"/>
          </p:nvPr>
        </p:nvSpPr>
        <p:spPr>
          <a:xfrm>
            <a:off x="2389632" y="130524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ubTitle" idx="1"/>
          </p:nvPr>
        </p:nvSpPr>
        <p:spPr>
          <a:xfrm>
            <a:off x="2389632" y="378491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6" name="Google Shape;76;p12"/>
          <p:cNvSpPr/>
          <p:nvPr/>
        </p:nvSpPr>
        <p:spPr>
          <a:xfrm>
            <a:off x="0" y="0"/>
            <a:ext cx="1743456" cy="1780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350" y="649179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483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9436100" y="64897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0" name="Google Shape;80;p12"/>
          <p:cNvPicPr preferRelativeResize="0"/>
          <p:nvPr/>
        </p:nvPicPr>
        <p:blipFill rotWithShape="1">
          <a:blip r:embed="rId2">
            <a:alphaModFix/>
          </a:blip>
          <a:srcRect l="18131" t="9597" r="20053" b="9384"/>
          <a:stretch/>
        </p:blipFill>
        <p:spPr>
          <a:xfrm>
            <a:off x="6058" y="3726"/>
            <a:ext cx="2585719" cy="2618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dt" idx="10"/>
          </p:nvPr>
        </p:nvSpPr>
        <p:spPr>
          <a:xfrm>
            <a:off x="6350" y="649179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ftr" idx="11"/>
          </p:nvPr>
        </p:nvSpPr>
        <p:spPr>
          <a:xfrm>
            <a:off x="4038600" y="6483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9436100" y="64897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1584960" y="185739"/>
            <a:ext cx="7461504" cy="393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6350" y="649179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4038600" y="6483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9436100" y="64897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dt" idx="10"/>
          </p:nvPr>
        </p:nvSpPr>
        <p:spPr>
          <a:xfrm>
            <a:off x="6350" y="649179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ftr" idx="11"/>
          </p:nvPr>
        </p:nvSpPr>
        <p:spPr>
          <a:xfrm>
            <a:off x="4038600" y="6483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ldNum" idx="12"/>
          </p:nvPr>
        </p:nvSpPr>
        <p:spPr>
          <a:xfrm>
            <a:off x="9436100" y="64897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350" y="649179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4038600" y="6483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9436100" y="64897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dt" idx="10"/>
          </p:nvPr>
        </p:nvSpPr>
        <p:spPr>
          <a:xfrm>
            <a:off x="6350" y="649179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ftr" idx="11"/>
          </p:nvPr>
        </p:nvSpPr>
        <p:spPr>
          <a:xfrm>
            <a:off x="4038600" y="6483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sldNum" idx="12"/>
          </p:nvPr>
        </p:nvSpPr>
        <p:spPr>
          <a:xfrm>
            <a:off x="9436100" y="64897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1584960" y="185739"/>
            <a:ext cx="7461504" cy="393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1"/>
          </p:nvPr>
        </p:nvSpPr>
        <p:spPr>
          <a:xfrm rot="5400000">
            <a:off x="3626058" y="-2006863"/>
            <a:ext cx="5295840" cy="1114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350" y="649179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4038600" y="6483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9436100" y="64897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dt" idx="10"/>
          </p:nvPr>
        </p:nvSpPr>
        <p:spPr>
          <a:xfrm>
            <a:off x="6350" y="649179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ftr" idx="11"/>
          </p:nvPr>
        </p:nvSpPr>
        <p:spPr>
          <a:xfrm>
            <a:off x="4038600" y="6483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ldNum" idx="12"/>
          </p:nvPr>
        </p:nvSpPr>
        <p:spPr>
          <a:xfrm>
            <a:off x="9436100" y="64897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ctrTitle"/>
          </p:nvPr>
        </p:nvSpPr>
        <p:spPr>
          <a:xfrm>
            <a:off x="2389632" y="130524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1"/>
          </p:nvPr>
        </p:nvSpPr>
        <p:spPr>
          <a:xfrm>
            <a:off x="2389632" y="378491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15-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" name="Google Shape;143;p21"/>
          <p:cNvSpPr/>
          <p:nvPr/>
        </p:nvSpPr>
        <p:spPr>
          <a:xfrm>
            <a:off x="0" y="0"/>
            <a:ext cx="1743456" cy="1780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21"/>
          <p:cNvPicPr preferRelativeResize="0"/>
          <p:nvPr/>
        </p:nvPicPr>
        <p:blipFill rotWithShape="1">
          <a:blip r:embed="rId2">
            <a:alphaModFix/>
          </a:blip>
          <a:srcRect l="18018" t="10000" r="19520" b="9790"/>
          <a:stretch/>
        </p:blipFill>
        <p:spPr>
          <a:xfrm>
            <a:off x="0" y="13018"/>
            <a:ext cx="2621427" cy="2601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>
            <a:spLocks noGrp="1"/>
          </p:cNvSpPr>
          <p:nvPr>
            <p:ph type="title"/>
          </p:nvPr>
        </p:nvSpPr>
        <p:spPr>
          <a:xfrm>
            <a:off x="1584960" y="185739"/>
            <a:ext cx="7461504" cy="393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700951" y="918244"/>
            <a:ext cx="11146055" cy="529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2950464" y="365125"/>
            <a:ext cx="84033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910380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2950464" y="365125"/>
            <a:ext cx="84033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1584960" y="185739"/>
            <a:ext cx="7461504" cy="393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5" name="Google Shape;185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>
            <a:spLocks noGrp="1"/>
          </p:cNvSpPr>
          <p:nvPr>
            <p:ph type="title"/>
          </p:nvPr>
        </p:nvSpPr>
        <p:spPr>
          <a:xfrm>
            <a:off x="1584960" y="185739"/>
            <a:ext cx="7461504" cy="393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body" idx="1"/>
          </p:nvPr>
        </p:nvSpPr>
        <p:spPr>
          <a:xfrm rot="5400000">
            <a:off x="3626058" y="-2006863"/>
            <a:ext cx="5295840" cy="1114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1584960" y="185739"/>
            <a:ext cx="7461504" cy="393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700951" y="918244"/>
            <a:ext cx="11146055" cy="529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910380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910380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1584960" y="185739"/>
            <a:ext cx="7461504" cy="393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910380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910380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6350" y="649179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4038600" y="6483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9436100" y="64897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1584960" y="185739"/>
            <a:ext cx="7461504" cy="393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700951" y="918244"/>
            <a:ext cx="11146055" cy="529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350" y="649814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48969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9436100" y="64897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2950464" y="365125"/>
            <a:ext cx="84033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dt" idx="10"/>
          </p:nvPr>
        </p:nvSpPr>
        <p:spPr>
          <a:xfrm>
            <a:off x="6350" y="649179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4038600" y="6483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9436100" y="64897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2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584960" y="185739"/>
            <a:ext cx="7461504" cy="393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700951" y="918244"/>
            <a:ext cx="11146055" cy="529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910380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253831" y="54121"/>
            <a:ext cx="962721" cy="768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216552" y="9916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/>
          <p:cNvPicPr preferRelativeResize="0"/>
          <p:nvPr/>
        </p:nvPicPr>
        <p:blipFill rotWithShape="1">
          <a:blip r:embed="rId10">
            <a:alphaModFix/>
          </a:blip>
          <a:srcRect l="10451" t="23125" r="9862" b="26875"/>
          <a:stretch/>
        </p:blipFill>
        <p:spPr>
          <a:xfrm>
            <a:off x="74222" y="0"/>
            <a:ext cx="1283092" cy="62210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"/>
          <p:cNvSpPr txBox="1"/>
          <p:nvPr/>
        </p:nvSpPr>
        <p:spPr>
          <a:xfrm>
            <a:off x="570322" y="6564800"/>
            <a:ext cx="368816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GLM Science Team 2022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1584960" y="185739"/>
            <a:ext cx="7461504" cy="393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700951" y="918244"/>
            <a:ext cx="11146055" cy="529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350" y="649179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483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9436100" y="64897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4" name="Google Shape;54;p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253831" y="54121"/>
            <a:ext cx="962721" cy="768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216552" y="9916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8"/>
          <p:cNvPicPr preferRelativeResize="0"/>
          <p:nvPr/>
        </p:nvPicPr>
        <p:blipFill rotWithShape="1">
          <a:blip r:embed="rId15">
            <a:alphaModFix/>
          </a:blip>
          <a:srcRect l="10451" t="23125" r="9862" b="26875"/>
          <a:stretch/>
        </p:blipFill>
        <p:spPr>
          <a:xfrm>
            <a:off x="74222" y="0"/>
            <a:ext cx="1283092" cy="62210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1584960" y="185739"/>
            <a:ext cx="7461504" cy="393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1"/>
          </p:nvPr>
        </p:nvSpPr>
        <p:spPr>
          <a:xfrm>
            <a:off x="700951" y="918244"/>
            <a:ext cx="11146055" cy="529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15-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4" name="Google Shape;134;p2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253831" y="54121"/>
            <a:ext cx="962721" cy="768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216552" y="9916"/>
            <a:ext cx="8572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 rotWithShape="1">
          <a:blip r:embed="rId15">
            <a:alphaModFix/>
          </a:blip>
          <a:srcRect l="10451" t="23125" r="9862" b="26875"/>
          <a:stretch/>
        </p:blipFill>
        <p:spPr>
          <a:xfrm>
            <a:off x="74222" y="0"/>
            <a:ext cx="1283092" cy="62210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>
            <a:spLocks noGrp="1"/>
          </p:cNvSpPr>
          <p:nvPr>
            <p:ph type="ctrTitle"/>
          </p:nvPr>
        </p:nvSpPr>
        <p:spPr>
          <a:xfrm>
            <a:off x="2669459" y="707923"/>
            <a:ext cx="9291484" cy="267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</a:pPr>
            <a:br>
              <a:rPr lang="en-US" sz="4000">
                <a:latin typeface="Arial Black"/>
                <a:ea typeface="Arial Black"/>
                <a:cs typeface="Arial Black"/>
                <a:sym typeface="Arial Black"/>
              </a:rPr>
            </a:br>
            <a:br>
              <a:rPr lang="en-US" sz="4000"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4000">
                <a:latin typeface="Arial Black"/>
                <a:ea typeface="Arial Black"/>
                <a:cs typeface="Arial Black"/>
                <a:sym typeface="Arial Black"/>
              </a:rPr>
              <a:t>GeoXO Program Overview </a:t>
            </a:r>
            <a:br>
              <a:rPr lang="en-US" sz="4000">
                <a:latin typeface="Arial Black"/>
                <a:ea typeface="Arial Black"/>
                <a:cs typeface="Arial Black"/>
                <a:sym typeface="Arial Black"/>
              </a:rPr>
            </a:br>
            <a:endParaRPr sz="40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04" name="Google Shape;204;p32"/>
          <p:cNvSpPr txBox="1">
            <a:spLocks noGrp="1"/>
          </p:cNvSpPr>
          <p:nvPr>
            <p:ph type="subTitle" idx="1"/>
          </p:nvPr>
        </p:nvSpPr>
        <p:spPr>
          <a:xfrm>
            <a:off x="3044425" y="4271195"/>
            <a:ext cx="7562700" cy="18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Andrew Heidinger, Dan Lindsey and Kat Hawley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GeoXO Program Science</a:t>
            </a:r>
            <a:endParaRPr sz="28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September 13, 2022</a:t>
            </a:r>
            <a:endParaRPr/>
          </a:p>
        </p:txBody>
      </p:sp>
      <p:sp>
        <p:nvSpPr>
          <p:cNvPr id="205" name="Google Shape;205;p32"/>
          <p:cNvSpPr txBox="1">
            <a:spLocks noGrp="1"/>
          </p:cNvSpPr>
          <p:nvPr>
            <p:ph type="sldNum" idx="12"/>
          </p:nvPr>
        </p:nvSpPr>
        <p:spPr>
          <a:xfrm>
            <a:off x="9235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</a:pPr>
            <a:r>
              <a:rPr lang="en-US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fld id="{00000000-1234-1234-1234-123412341234}" type="slidenum">
              <a:rPr lang="en-US"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6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2"/>
          <p:cNvSpPr txBox="1"/>
          <p:nvPr/>
        </p:nvSpPr>
        <p:spPr>
          <a:xfrm>
            <a:off x="4038600" y="648969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Pre-Decisional </a:t>
            </a:r>
            <a:endParaRPr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9"/>
          <p:cNvSpPr txBox="1">
            <a:spLocks noGrp="1"/>
          </p:cNvSpPr>
          <p:nvPr>
            <p:ph type="sldNum" idx="12"/>
          </p:nvPr>
        </p:nvSpPr>
        <p:spPr>
          <a:xfrm>
            <a:off x="9436100" y="64897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3-</a:t>
            </a: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328" name="Google Shape;328;p39"/>
          <p:cNvSpPr txBox="1"/>
          <p:nvPr/>
        </p:nvSpPr>
        <p:spPr>
          <a:xfrm>
            <a:off x="1584960" y="185739"/>
            <a:ext cx="7461504" cy="681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en-US" sz="36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Summary</a:t>
            </a:r>
            <a:endParaRPr/>
          </a:p>
        </p:txBody>
      </p:sp>
      <p:sp>
        <p:nvSpPr>
          <p:cNvPr id="329" name="Google Shape;329;p39"/>
          <p:cNvSpPr txBox="1"/>
          <p:nvPr/>
        </p:nvSpPr>
        <p:spPr>
          <a:xfrm>
            <a:off x="838200" y="1316182"/>
            <a:ext cx="10515600" cy="4860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Space-based observations from geostationary orbit directly support the nation’s critical weather forecasting needs; a follow-on capability is required to launch by 2032 to ensure data continuity</a:t>
            </a:r>
            <a:endParaRPr sz="2400"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GeoXO will provide the required continuity and add new observations to improve weather forecasting and monitor the ocean and atmosphere through 2050+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Included in this continuity is a GeoXO Lightning Mapper (LMX).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LMX will be an incremental evolution to GLM..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Phase-A studies are underway.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GeoXO LMX Science Working Group is formed and GeoXO UE will work with this team and the LMX Science Team to help develop the LMX user base.</a:t>
            </a:r>
            <a:endParaRPr sz="2400"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0"/>
          <p:cNvSpPr txBox="1">
            <a:spLocks noGrp="1"/>
          </p:cNvSpPr>
          <p:nvPr>
            <p:ph type="sldNum" idx="12"/>
          </p:nvPr>
        </p:nvSpPr>
        <p:spPr>
          <a:xfrm>
            <a:off x="9436100" y="648970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3-</a:t>
            </a: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1"/>
          <p:cNvSpPr txBox="1">
            <a:spLocks noGrp="1"/>
          </p:cNvSpPr>
          <p:nvPr>
            <p:ph type="title"/>
          </p:nvPr>
        </p:nvSpPr>
        <p:spPr>
          <a:xfrm>
            <a:off x="1584960" y="185739"/>
            <a:ext cx="7461504" cy="393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LMX Overview </a:t>
            </a:r>
            <a:endParaRPr/>
          </a:p>
        </p:txBody>
      </p:sp>
      <p:sp>
        <p:nvSpPr>
          <p:cNvPr id="341" name="Google Shape;341;p41"/>
          <p:cNvSpPr txBox="1">
            <a:spLocks noGrp="1"/>
          </p:cNvSpPr>
          <p:nvPr>
            <p:ph type="body" idx="1"/>
          </p:nvPr>
        </p:nvSpPr>
        <p:spPr>
          <a:xfrm>
            <a:off x="176214" y="895327"/>
            <a:ext cx="11146055" cy="529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/>
              <a:t>GeoXO LMX will continue providing lightning detection beyond what is possible with ground-based lightning detection networks alone:</a:t>
            </a:r>
            <a:endParaRPr sz="22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• Full spatial extent of total lightning flashes, both intra-cloud and cloud-to-ground 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• Temporal resolution to allow tracking of each lightning flash within a specific storm cell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Continuous FOV lightning measurements for storm warning and nowcasting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• Earlier warnings of potential tornadic activity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• Flash flood warnings and storm tracking in regions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of low radar coverage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/>
              <a:t>Key Performance Features:</a:t>
            </a:r>
            <a:endParaRPr sz="22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• Single channel, high frame and detector read rate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42" name="Google Shape;34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6814" y="3025616"/>
            <a:ext cx="5630096" cy="3167447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41"/>
          <p:cNvSpPr txBox="1"/>
          <p:nvPr/>
        </p:nvSpPr>
        <p:spPr>
          <a:xfrm>
            <a:off x="6011917" y="6191167"/>
            <a:ext cx="49293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World’s longest lightning flash as detected by GLM on 29 April 2022.</a:t>
            </a:r>
            <a:endParaRPr/>
          </a:p>
        </p:txBody>
      </p:sp>
      <p:sp>
        <p:nvSpPr>
          <p:cNvPr id="344" name="Google Shape;344;p41"/>
          <p:cNvSpPr txBox="1">
            <a:spLocks noGrp="1"/>
          </p:cNvSpPr>
          <p:nvPr>
            <p:ph type="sldNum" idx="12"/>
          </p:nvPr>
        </p:nvSpPr>
        <p:spPr>
          <a:xfrm>
            <a:off x="9235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15-</a:t>
            </a: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2"/>
          <p:cNvSpPr txBox="1">
            <a:spLocks noGrp="1"/>
          </p:cNvSpPr>
          <p:nvPr>
            <p:ph type="title"/>
          </p:nvPr>
        </p:nvSpPr>
        <p:spPr>
          <a:xfrm>
            <a:off x="1597406" y="567540"/>
            <a:ext cx="7501609" cy="152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Comparable Flight Instruments: GOES-R Lightning Mapper</a:t>
            </a:r>
            <a:endParaRPr/>
          </a:p>
        </p:txBody>
      </p:sp>
      <p:sp>
        <p:nvSpPr>
          <p:cNvPr id="350" name="Google Shape;350;p42"/>
          <p:cNvSpPr txBox="1">
            <a:spLocks noGrp="1"/>
          </p:cNvSpPr>
          <p:nvPr>
            <p:ph type="body" idx="1"/>
          </p:nvPr>
        </p:nvSpPr>
        <p:spPr>
          <a:xfrm>
            <a:off x="700951" y="918244"/>
            <a:ext cx="11146055" cy="529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351" name="Google Shape;351;p42"/>
          <p:cNvSpPr txBox="1">
            <a:spLocks noGrp="1"/>
          </p:cNvSpPr>
          <p:nvPr>
            <p:ph type="sldNum" idx="12"/>
          </p:nvPr>
        </p:nvSpPr>
        <p:spPr>
          <a:xfrm>
            <a:off x="9235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15-</a:t>
            </a: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352" name="Google Shape;352;p42"/>
          <p:cNvSpPr txBox="1"/>
          <p:nvPr/>
        </p:nvSpPr>
        <p:spPr>
          <a:xfrm>
            <a:off x="700951" y="1412770"/>
            <a:ext cx="7251187" cy="3754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Operational regime: Geostationary orbit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Operational lifetime: ≥ 10 yrs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Sensor unit size: 151 cm x 81 cm x 66 cm 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Mass: 125 kg (w/o radiator)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Power: 280 W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 band, single channel optical telescope @ 777.4 nm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CCD Detector (1372 x 1300 pxl)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500 Hz frame rate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km Ground Sampling Distance (nadir)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Autonomy: 7 day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Ground processing: L1b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3" name="Google Shape;353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3627" y="1565229"/>
            <a:ext cx="3001403" cy="400187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42"/>
          <p:cNvSpPr txBox="1"/>
          <p:nvPr/>
        </p:nvSpPr>
        <p:spPr>
          <a:xfrm>
            <a:off x="4062663" y="5705925"/>
            <a:ext cx="406667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GLM is on-orbit on GOES-16/17/18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3"/>
          <p:cNvSpPr txBox="1">
            <a:spLocks noGrp="1"/>
          </p:cNvSpPr>
          <p:nvPr>
            <p:ph type="title"/>
          </p:nvPr>
        </p:nvSpPr>
        <p:spPr>
          <a:xfrm>
            <a:off x="1424539" y="185739"/>
            <a:ext cx="8811714" cy="98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Comparable Flight Instruments: </a:t>
            </a:r>
            <a:br>
              <a:rPr lang="en-US"/>
            </a:br>
            <a:r>
              <a:rPr lang="en-US"/>
              <a:t>EUMETSAT MTG Lightning Imager </a:t>
            </a:r>
            <a:endParaRPr/>
          </a:p>
        </p:txBody>
      </p:sp>
      <p:pic>
        <p:nvPicPr>
          <p:cNvPr id="360" name="Google Shape;360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3090" y="1840097"/>
            <a:ext cx="4221281" cy="3820094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43"/>
          <p:cNvSpPr txBox="1"/>
          <p:nvPr/>
        </p:nvSpPr>
        <p:spPr>
          <a:xfrm>
            <a:off x="3730154" y="5933808"/>
            <a:ext cx="406667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MTG expected launch date Dec 2022</a:t>
            </a:r>
            <a:endParaRPr/>
          </a:p>
        </p:txBody>
      </p:sp>
      <p:sp>
        <p:nvSpPr>
          <p:cNvPr id="362" name="Google Shape;362;p43"/>
          <p:cNvSpPr txBox="1">
            <a:spLocks noGrp="1"/>
          </p:cNvSpPr>
          <p:nvPr>
            <p:ph type="sldNum" idx="12"/>
          </p:nvPr>
        </p:nvSpPr>
        <p:spPr>
          <a:xfrm>
            <a:off x="9235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15-</a:t>
            </a: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363" name="Google Shape;363;p43"/>
          <p:cNvSpPr txBox="1"/>
          <p:nvPr/>
        </p:nvSpPr>
        <p:spPr>
          <a:xfrm>
            <a:off x="548749" y="1536946"/>
            <a:ext cx="6697655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Operational regime: Geostationary orbit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Operational lifetime: 15.5 yrs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Sensor unit size: 71.5 cm x 110 cm x 120 cm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Mass: 130 kg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Power: 210 W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 band, four channel optical telescope 777.4 nm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CMOS Detector (1170 x 1000 pxl)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1,000 Hz frame rate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4.5 km Ground Sampling Distance (nadir)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rate: 30 Mbps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Autonomy: 2 days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Ground processing: L1b 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6"/>
          <p:cNvSpPr txBox="1">
            <a:spLocks noGrp="1"/>
          </p:cNvSpPr>
          <p:nvPr>
            <p:ph type="sldNum" idx="12"/>
          </p:nvPr>
        </p:nvSpPr>
        <p:spPr>
          <a:xfrm>
            <a:off x="9436100" y="64897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3-</a:t>
            </a: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398" name="Google Shape;398;p46"/>
          <p:cNvSpPr txBox="1"/>
          <p:nvPr/>
        </p:nvSpPr>
        <p:spPr>
          <a:xfrm>
            <a:off x="1397136" y="91009"/>
            <a:ext cx="8457398" cy="105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7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Black"/>
              <a:buNone/>
            </a:pPr>
            <a:r>
              <a:rPr lang="en-US" sz="29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Evolution from GOES-R to GeoXO – 1</a:t>
            </a:r>
            <a:br>
              <a:rPr lang="en-US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2800" b="1" i="1">
                <a:solidFill>
                  <a:srgbClr val="1E4E79"/>
                </a:solidFill>
                <a:latin typeface="Arial Black"/>
                <a:ea typeface="Arial Black"/>
                <a:cs typeface="Arial Black"/>
                <a:sym typeface="Arial Black"/>
              </a:rPr>
              <a:t>Growing needs require new observations</a:t>
            </a:r>
            <a:endParaRPr/>
          </a:p>
        </p:txBody>
      </p:sp>
      <p:sp>
        <p:nvSpPr>
          <p:cNvPr id="399" name="Google Shape;399;p46"/>
          <p:cNvSpPr txBox="1"/>
          <p:nvPr/>
        </p:nvSpPr>
        <p:spPr>
          <a:xfrm>
            <a:off x="752768" y="1305903"/>
            <a:ext cx="4562944" cy="3510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1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GOES-R provides Visible/Infrared Imagery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Lightning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data:</a:t>
            </a:r>
            <a:endParaRPr/>
          </a:p>
          <a:p>
            <a:pPr marL="3810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ndara"/>
              <a:buChar char="–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Essential for short-range forecasting, issuing severe weather watches and warnings, and monitoring hazardous environmental conditions including tropical storms, severe storms, damaging winds, snow, ice, flooding, fog, fires, smoke, and volcanic ash</a:t>
            </a:r>
            <a:endParaRPr/>
          </a:p>
        </p:txBody>
      </p:sp>
      <p:sp>
        <p:nvSpPr>
          <p:cNvPr id="400" name="Google Shape;400;p46"/>
          <p:cNvSpPr txBox="1"/>
          <p:nvPr/>
        </p:nvSpPr>
        <p:spPr>
          <a:xfrm>
            <a:off x="5625835" y="1268696"/>
            <a:ext cx="6174803" cy="364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5717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GeoXO will continue and improve Imagery and Lightning data and add new observations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714375" marR="0" lvl="1" indent="-450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TR"/>
              <a:buChar char="–"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Hyperspectral IR Sounder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numerical weather prediction and local nowcasting</a:t>
            </a:r>
            <a:endParaRPr/>
          </a:p>
          <a:p>
            <a:pPr marL="714375" marR="0" lvl="1" indent="-450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TR"/>
              <a:buChar char="–"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Ocean Color Instrument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monitoring dynamic coast/ocean features, ecosystem change, water quality, and hazards</a:t>
            </a:r>
            <a:endParaRPr/>
          </a:p>
          <a:p>
            <a:pPr marL="714375" marR="0" lvl="1" indent="-450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TR"/>
              <a:buChar char="–"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Atmospheric Composition Instrument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monitoring air quality and the linkage between air quality, weather, and climate</a:t>
            </a:r>
            <a:endParaRPr/>
          </a:p>
        </p:txBody>
      </p:sp>
      <p:pic>
        <p:nvPicPr>
          <p:cNvPr id="401" name="Google Shape;401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8387" y="4865375"/>
            <a:ext cx="1756114" cy="1371712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46"/>
          <p:cNvSpPr txBox="1"/>
          <p:nvPr/>
        </p:nvSpPr>
        <p:spPr>
          <a:xfrm>
            <a:off x="936248" y="4522303"/>
            <a:ext cx="217719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E6F6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1E4E79"/>
                </a:solidFill>
                <a:latin typeface="Candara"/>
                <a:ea typeface="Candara"/>
                <a:cs typeface="Candara"/>
                <a:sym typeface="Candara"/>
              </a:rPr>
              <a:t>Vis/Near-IR Imagery</a:t>
            </a:r>
            <a:endParaRPr/>
          </a:p>
        </p:txBody>
      </p:sp>
      <p:sp>
        <p:nvSpPr>
          <p:cNvPr id="403" name="Google Shape;403;p46"/>
          <p:cNvSpPr txBox="1"/>
          <p:nvPr/>
        </p:nvSpPr>
        <p:spPr>
          <a:xfrm>
            <a:off x="2739245" y="4551488"/>
            <a:ext cx="217719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E6F6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1E4E79"/>
                </a:solidFill>
                <a:latin typeface="Candara"/>
                <a:ea typeface="Candara"/>
                <a:cs typeface="Candara"/>
                <a:sym typeface="Candara"/>
              </a:rPr>
              <a:t>Lightning Mapping</a:t>
            </a:r>
            <a:endParaRPr/>
          </a:p>
        </p:txBody>
      </p:sp>
      <p:sp>
        <p:nvSpPr>
          <p:cNvPr id="404" name="Google Shape;404;p46"/>
          <p:cNvSpPr txBox="1"/>
          <p:nvPr/>
        </p:nvSpPr>
        <p:spPr>
          <a:xfrm>
            <a:off x="6272507" y="4493783"/>
            <a:ext cx="14841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E6F6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124163"/>
                </a:solidFill>
                <a:latin typeface="Candara"/>
                <a:ea typeface="Candara"/>
                <a:cs typeface="Candara"/>
                <a:sym typeface="Candara"/>
              </a:rPr>
              <a:t>IR Sounding</a:t>
            </a:r>
            <a:endParaRPr/>
          </a:p>
        </p:txBody>
      </p:sp>
      <p:pic>
        <p:nvPicPr>
          <p:cNvPr id="405" name="Google Shape;405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77538" y="4832757"/>
            <a:ext cx="1733808" cy="1371712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46"/>
          <p:cNvSpPr txBox="1"/>
          <p:nvPr/>
        </p:nvSpPr>
        <p:spPr>
          <a:xfrm>
            <a:off x="9535056" y="4523993"/>
            <a:ext cx="2018772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E6F6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124163"/>
                </a:solidFill>
                <a:latin typeface="Candara"/>
                <a:ea typeface="Candara"/>
                <a:cs typeface="Candara"/>
                <a:sym typeface="Candara"/>
              </a:rPr>
              <a:t>Atmo. Composition</a:t>
            </a:r>
            <a:endParaRPr/>
          </a:p>
        </p:txBody>
      </p:sp>
      <p:sp>
        <p:nvSpPr>
          <p:cNvPr id="407" name="Google Shape;407;p46"/>
          <p:cNvSpPr txBox="1"/>
          <p:nvPr/>
        </p:nvSpPr>
        <p:spPr>
          <a:xfrm>
            <a:off x="7891264" y="4508787"/>
            <a:ext cx="17178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E6F6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124163"/>
                </a:solidFill>
                <a:latin typeface="Candara"/>
                <a:ea typeface="Candara"/>
                <a:cs typeface="Candara"/>
                <a:sym typeface="Candara"/>
              </a:rPr>
              <a:t>Ocean Color</a:t>
            </a:r>
            <a:endParaRPr/>
          </a:p>
        </p:txBody>
      </p:sp>
      <p:pic>
        <p:nvPicPr>
          <p:cNvPr id="408" name="Google Shape;408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98282" y="4832757"/>
            <a:ext cx="1733808" cy="1371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46"/>
          <p:cNvPicPr preferRelativeResize="0"/>
          <p:nvPr/>
        </p:nvPicPr>
        <p:blipFill rotWithShape="1">
          <a:blip r:embed="rId6">
            <a:alphaModFix/>
          </a:blip>
          <a:srcRect l="38351" t="6937" r="17276" b="57154"/>
          <a:stretch/>
        </p:blipFill>
        <p:spPr>
          <a:xfrm>
            <a:off x="6096000" y="4832758"/>
            <a:ext cx="1733808" cy="1371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4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06136" y="4861942"/>
            <a:ext cx="1751097" cy="1400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4" descr="https://goessp.ndc.nasa.gov/flight/Lists/Flight%20Project%20NewsEvents/Attachments/66/image00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86416" y="4157755"/>
            <a:ext cx="1678026" cy="906613"/>
          </a:xfrm>
          <a:prstGeom prst="rect">
            <a:avLst/>
          </a:prstGeom>
          <a:noFill/>
          <a:ln w="9525" cap="flat" cmpd="sng">
            <a:solidFill>
              <a:srgbClr val="CCFF3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0" name="Google Shape;230;p34"/>
          <p:cNvSpPr txBox="1"/>
          <p:nvPr/>
        </p:nvSpPr>
        <p:spPr>
          <a:xfrm>
            <a:off x="10312128" y="5032284"/>
            <a:ext cx="190545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NOAA Satellite Operations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Facility, Suitland MD</a:t>
            </a:r>
            <a:endParaRPr/>
          </a:p>
        </p:txBody>
      </p:sp>
      <p:cxnSp>
        <p:nvCxnSpPr>
          <p:cNvPr id="231" name="Google Shape;231;p34"/>
          <p:cNvCxnSpPr/>
          <p:nvPr/>
        </p:nvCxnSpPr>
        <p:spPr>
          <a:xfrm flipH="1">
            <a:off x="7007387" y="4595071"/>
            <a:ext cx="3390759" cy="988222"/>
          </a:xfrm>
          <a:prstGeom prst="straightConnector1">
            <a:avLst/>
          </a:prstGeom>
          <a:noFill/>
          <a:ln w="28575" cap="flat" cmpd="sng">
            <a:solidFill>
              <a:srgbClr val="CCFF33"/>
            </a:solidFill>
            <a:prstDash val="solid"/>
            <a:miter lim="800000"/>
            <a:headEnd type="none" w="sm" len="sm"/>
            <a:tailEnd type="oval" w="lg" len="lg"/>
          </a:ln>
        </p:spPr>
      </p:cxnSp>
      <p:pic>
        <p:nvPicPr>
          <p:cNvPr id="232" name="Google Shape;232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9425052" y="4987455"/>
            <a:ext cx="963937" cy="722953"/>
          </a:xfrm>
          <a:prstGeom prst="rect">
            <a:avLst/>
          </a:prstGeom>
          <a:noFill/>
          <a:ln w="9525" cap="flat" cmpd="sng">
            <a:solidFill>
              <a:srgbClr val="CCFF3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3" name="Google Shape;233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74276" y="5908214"/>
            <a:ext cx="1271588" cy="828675"/>
          </a:xfrm>
          <a:prstGeom prst="rect">
            <a:avLst/>
          </a:prstGeom>
          <a:noFill/>
          <a:ln w="9525" cap="flat" cmpd="sng">
            <a:solidFill>
              <a:srgbClr val="CCFF3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4" name="Google Shape;234;p34"/>
          <p:cNvSpPr txBox="1"/>
          <p:nvPr/>
        </p:nvSpPr>
        <p:spPr>
          <a:xfrm>
            <a:off x="10106526" y="5470776"/>
            <a:ext cx="20783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Command and Data Acq.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Station Wallops VA</a:t>
            </a:r>
            <a:endParaRPr/>
          </a:p>
        </p:txBody>
      </p:sp>
      <p:cxnSp>
        <p:nvCxnSpPr>
          <p:cNvPr id="235" name="Google Shape;235;p34"/>
          <p:cNvCxnSpPr>
            <a:stCxn id="232" idx="2"/>
          </p:cNvCxnSpPr>
          <p:nvPr/>
        </p:nvCxnSpPr>
        <p:spPr>
          <a:xfrm flipH="1">
            <a:off x="7001844" y="5348932"/>
            <a:ext cx="2543700" cy="376500"/>
          </a:xfrm>
          <a:prstGeom prst="straightConnector1">
            <a:avLst/>
          </a:prstGeom>
          <a:noFill/>
          <a:ln w="28575" cap="flat" cmpd="sng">
            <a:solidFill>
              <a:srgbClr val="CCFF33"/>
            </a:solidFill>
            <a:prstDash val="solid"/>
            <a:miter lim="800000"/>
            <a:headEnd type="none" w="sm" len="sm"/>
            <a:tailEnd type="oval" w="lg" len="lg"/>
          </a:ln>
        </p:spPr>
      </p:cxnSp>
      <p:cxnSp>
        <p:nvCxnSpPr>
          <p:cNvPr id="236" name="Google Shape;236;p34"/>
          <p:cNvCxnSpPr/>
          <p:nvPr/>
        </p:nvCxnSpPr>
        <p:spPr>
          <a:xfrm rot="10800000">
            <a:off x="6872290" y="5684724"/>
            <a:ext cx="3996448" cy="470507"/>
          </a:xfrm>
          <a:prstGeom prst="straightConnector1">
            <a:avLst/>
          </a:prstGeom>
          <a:noFill/>
          <a:ln w="28575" cap="flat" cmpd="sng">
            <a:solidFill>
              <a:srgbClr val="CCFF33"/>
            </a:solidFill>
            <a:prstDash val="solid"/>
            <a:miter lim="800000"/>
            <a:headEnd type="none" w="sm" len="sm"/>
            <a:tailEnd type="oval" w="lg" len="lg"/>
          </a:ln>
        </p:spPr>
      </p:cxnSp>
      <p:sp>
        <p:nvSpPr>
          <p:cNvPr id="237" name="Google Shape;237;p34"/>
          <p:cNvSpPr txBox="1"/>
          <p:nvPr/>
        </p:nvSpPr>
        <p:spPr>
          <a:xfrm>
            <a:off x="9302000" y="7475181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38" name="Google Shape;238;p34"/>
          <p:cNvSpPr txBox="1"/>
          <p:nvPr/>
        </p:nvSpPr>
        <p:spPr>
          <a:xfrm>
            <a:off x="9733486" y="6165630"/>
            <a:ext cx="12715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Consolidated Back-Up, Fairmont WV</a:t>
            </a:r>
            <a:endParaRPr/>
          </a:p>
        </p:txBody>
      </p:sp>
      <p:sp>
        <p:nvSpPr>
          <p:cNvPr id="239" name="Google Shape;239;p34"/>
          <p:cNvSpPr txBox="1"/>
          <p:nvPr/>
        </p:nvSpPr>
        <p:spPr>
          <a:xfrm>
            <a:off x="2300907" y="193491"/>
            <a:ext cx="8011221" cy="83099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GeoXO System </a:t>
            </a:r>
            <a:endParaRPr/>
          </a:p>
        </p:txBody>
      </p:sp>
      <p:sp>
        <p:nvSpPr>
          <p:cNvPr id="240" name="Google Shape;240;p34"/>
          <p:cNvSpPr txBox="1">
            <a:spLocks noGrp="1"/>
          </p:cNvSpPr>
          <p:nvPr>
            <p:ph type="sldNum" idx="12"/>
          </p:nvPr>
        </p:nvSpPr>
        <p:spPr>
          <a:xfrm>
            <a:off x="9436100" y="64897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00"/>
                </a:solidFill>
              </a:rPr>
              <a:t>3-</a:t>
            </a:r>
            <a:fld id="{00000000-1234-1234-1234-123412341234}" type="slidenum">
              <a:rPr lang="en-US">
                <a:solidFill>
                  <a:srgbClr val="FFFF00"/>
                </a:solidFill>
              </a:rPr>
              <a:t>3</a:t>
            </a:fld>
            <a:endParaRPr>
              <a:solidFill>
                <a:srgbClr val="FFFF00"/>
              </a:solidFill>
            </a:endParaRPr>
          </a:p>
        </p:txBody>
      </p:sp>
      <p:sp>
        <p:nvSpPr>
          <p:cNvPr id="241" name="Google Shape;241;p34"/>
          <p:cNvSpPr txBox="1"/>
          <p:nvPr/>
        </p:nvSpPr>
        <p:spPr>
          <a:xfrm>
            <a:off x="9437031" y="645136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3-</a:t>
            </a:r>
            <a:fld id="{00000000-1234-1234-1234-123412341234}" type="slidenum">
              <a:rPr lang="en-US" sz="12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7"/>
          <p:cNvSpPr txBox="1">
            <a:spLocks noGrp="1"/>
          </p:cNvSpPr>
          <p:nvPr>
            <p:ph type="sldNum" idx="12"/>
          </p:nvPr>
        </p:nvSpPr>
        <p:spPr>
          <a:xfrm>
            <a:off x="9436100" y="64897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3-</a:t>
            </a: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417" name="Google Shape;417;p47"/>
          <p:cNvSpPr txBox="1"/>
          <p:nvPr/>
        </p:nvSpPr>
        <p:spPr>
          <a:xfrm>
            <a:off x="1466195" y="195858"/>
            <a:ext cx="7521127" cy="502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7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Black"/>
              <a:buNone/>
            </a:pPr>
            <a:r>
              <a:rPr lang="en-US" sz="32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GeoXO Formulation Milestones</a:t>
            </a:r>
            <a:endParaRPr/>
          </a:p>
        </p:txBody>
      </p:sp>
      <p:graphicFrame>
        <p:nvGraphicFramePr>
          <p:cNvPr id="418" name="Google Shape;418;p47"/>
          <p:cNvGraphicFramePr/>
          <p:nvPr/>
        </p:nvGraphicFramePr>
        <p:xfrm>
          <a:off x="679260" y="1009247"/>
          <a:ext cx="10419675" cy="4785600"/>
        </p:xfrm>
        <a:graphic>
          <a:graphicData uri="http://schemas.openxmlformats.org/drawingml/2006/table">
            <a:tbl>
              <a:tblPr firstRow="1" bandRow="1">
                <a:noFill/>
                <a:tableStyleId>{03E7179A-C151-4B1E-967C-28E1E195EB42}</a:tableStyleId>
              </a:tblPr>
              <a:tblGrid>
                <a:gridCol w="549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8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GeoXO Formulation Event/Activity</a:t>
                      </a:r>
                      <a:endParaRPr sz="2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Timeframe</a:t>
                      </a:r>
                      <a:endParaRPr sz="2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Note</a:t>
                      </a:r>
                      <a:endParaRPr sz="2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275">
                <a:tc>
                  <a:txBody>
                    <a:bodyPr/>
                    <a:lstStyle/>
                    <a:p>
                      <a:pPr marL="254000" marR="0" lvl="0" indent="-254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Candara"/>
                        <a:buChar char="✔"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Phase A Instrument and Spacecraft Studies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3QFY21 – 3QFY23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275">
                <a:tc>
                  <a:txBody>
                    <a:bodyPr/>
                    <a:lstStyle/>
                    <a:p>
                      <a:pPr marL="254000" marR="0" lvl="0" indent="-254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Candara"/>
                        <a:buChar char="✔"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Mission Concept Review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June 2021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2000" i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275">
                <a:tc>
                  <a:txBody>
                    <a:bodyPr/>
                    <a:lstStyle/>
                    <a:p>
                      <a:pPr marL="254000" marR="0" lvl="0" indent="-254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Candara"/>
                        <a:buChar char="✔"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NOAA-NASA Key Decision Point A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July 2021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275">
                <a:tc>
                  <a:txBody>
                    <a:bodyPr/>
                    <a:lstStyle/>
                    <a:p>
                      <a:pPr marL="254000" marR="0" lvl="0" indent="-254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Candara"/>
                        <a:buChar char="✔"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DOC Milestone 1 Review (DOC DepSec Approval)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Nov 2021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 Initiation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275">
                <a:tc>
                  <a:txBody>
                    <a:bodyPr/>
                    <a:lstStyle/>
                    <a:p>
                      <a:pPr marL="457200" marR="0" lvl="0" indent="-355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Calibri"/>
                        <a:buChar char="✔"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System Requirements Review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 2022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Requirement Baseline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100">
                <a:tc>
                  <a:txBody>
                    <a:bodyPr/>
                    <a:lstStyle/>
                    <a:p>
                      <a:pPr marL="254000" marR="0" lvl="0" indent="-254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ndara"/>
                        <a:buChar char="•"/>
                      </a:pPr>
                      <a:r>
                        <a:rPr lang="en-US" sz="20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NOAA-NASA Key Decision Point delta-A </a:t>
                      </a:r>
                      <a:endParaRPr sz="20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Oct 2022</a:t>
                      </a:r>
                      <a:endParaRPr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20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100">
                <a:tc>
                  <a:txBody>
                    <a:bodyPr/>
                    <a:lstStyle/>
                    <a:p>
                      <a:pPr marL="254000" marR="0" lvl="0" indent="-254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ndara"/>
                        <a:buChar char="•"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DOC Milestone 2 Review (DOC DepSec Approval)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 2022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DOC Program Baseline and Approval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275">
                <a:tc>
                  <a:txBody>
                    <a:bodyPr/>
                    <a:lstStyle/>
                    <a:p>
                      <a:pPr marL="254000" marR="0" lvl="0" indent="-254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ndara"/>
                        <a:buChar char="•"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Imager Implementation Phase Contract Awarded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 2023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275">
                <a:tc>
                  <a:txBody>
                    <a:bodyPr/>
                    <a:lstStyle/>
                    <a:p>
                      <a:pPr marL="254000" marR="0" lvl="0" indent="-254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ndara"/>
                        <a:buChar char="•"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Implementation Phase Contracts Awarded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1Q - 3QFY24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8275">
                <a:tc>
                  <a:txBody>
                    <a:bodyPr/>
                    <a:lstStyle/>
                    <a:p>
                      <a:pPr marL="254000" marR="0" lvl="0" indent="-254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ndara"/>
                        <a:buChar char="•"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Mission Definition Review &amp; KDP-B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1QFY25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8275">
                <a:tc>
                  <a:txBody>
                    <a:bodyPr/>
                    <a:lstStyle/>
                    <a:p>
                      <a:pPr marL="254000" marR="0" lvl="0" indent="-254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ndara"/>
                        <a:buChar char="•"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Preliminary Design Review &amp; KDP-C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4QFY25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Congressional Baseline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45"/>
          <p:cNvPicPr preferRelativeResize="0"/>
          <p:nvPr/>
        </p:nvPicPr>
        <p:blipFill rotWithShape="1">
          <a:blip r:embed="rId3">
            <a:alphaModFix/>
          </a:blip>
          <a:srcRect l="23938" t="31994" r="25340" b="21833"/>
          <a:stretch/>
        </p:blipFill>
        <p:spPr>
          <a:xfrm>
            <a:off x="5188803" y="3423665"/>
            <a:ext cx="6644724" cy="3074475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45"/>
          <p:cNvSpPr txBox="1">
            <a:spLocks noGrp="1"/>
          </p:cNvSpPr>
          <p:nvPr>
            <p:ph type="sldNum" idx="12"/>
          </p:nvPr>
        </p:nvSpPr>
        <p:spPr>
          <a:xfrm>
            <a:off x="9436100" y="64897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3-</a:t>
            </a: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381" name="Google Shape;381;p45"/>
          <p:cNvSpPr txBox="1"/>
          <p:nvPr/>
        </p:nvSpPr>
        <p:spPr>
          <a:xfrm>
            <a:off x="1377950" y="76582"/>
            <a:ext cx="9273413" cy="682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</a:pPr>
            <a:r>
              <a:rPr lang="en-US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Observational Continuity Sets Need Date</a:t>
            </a:r>
            <a:endParaRPr sz="280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82" name="Google Shape;382;p45"/>
          <p:cNvSpPr txBox="1"/>
          <p:nvPr/>
        </p:nvSpPr>
        <p:spPr>
          <a:xfrm>
            <a:off x="686276" y="1088008"/>
            <a:ext cx="7133416" cy="239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4012" marR="0" lvl="0" indent="-31591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NOAA’s geostationary operational concept requires a GOES East, GOES West, and a satellite in on-orbit storage for continuous 24/7 observations</a:t>
            </a:r>
            <a:endParaRPr/>
          </a:p>
          <a:p>
            <a:pPr marL="811212" marR="0" lvl="1" indent="-31591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ndara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Mitigates risk of catastrophic failure</a:t>
            </a:r>
            <a:endParaRPr/>
          </a:p>
          <a:p>
            <a:pPr marL="8001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ndara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Enables restoration of observations in days instead of years</a:t>
            </a:r>
            <a:endParaRPr/>
          </a:p>
          <a:p>
            <a:pPr marL="8001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ndara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Concept endorsed by stakeholders and National Academies</a:t>
            </a:r>
            <a:endParaRPr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2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383" name="Google Shape;383;p45"/>
          <p:cNvPicPr preferRelativeResize="0"/>
          <p:nvPr/>
        </p:nvPicPr>
        <p:blipFill rotWithShape="1">
          <a:blip r:embed="rId4">
            <a:alphaModFix/>
          </a:blip>
          <a:srcRect b="9960"/>
          <a:stretch/>
        </p:blipFill>
        <p:spPr>
          <a:xfrm>
            <a:off x="7819692" y="1244367"/>
            <a:ext cx="3943393" cy="1997822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45"/>
          <p:cNvSpPr txBox="1"/>
          <p:nvPr/>
        </p:nvSpPr>
        <p:spPr>
          <a:xfrm>
            <a:off x="10397479" y="2318012"/>
            <a:ext cx="50847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East</a:t>
            </a:r>
            <a:endParaRPr/>
          </a:p>
        </p:txBody>
      </p:sp>
      <p:sp>
        <p:nvSpPr>
          <p:cNvPr id="385" name="Google Shape;385;p45"/>
          <p:cNvSpPr txBox="1"/>
          <p:nvPr/>
        </p:nvSpPr>
        <p:spPr>
          <a:xfrm>
            <a:off x="8436266" y="2318012"/>
            <a:ext cx="55175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West</a:t>
            </a:r>
            <a:endParaRPr/>
          </a:p>
        </p:txBody>
      </p:sp>
      <p:sp>
        <p:nvSpPr>
          <p:cNvPr id="386" name="Google Shape;386;p45"/>
          <p:cNvSpPr txBox="1"/>
          <p:nvPr/>
        </p:nvSpPr>
        <p:spPr>
          <a:xfrm>
            <a:off x="9177617" y="2077317"/>
            <a:ext cx="130644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On-orbit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Spare</a:t>
            </a:r>
            <a:endParaRPr/>
          </a:p>
        </p:txBody>
      </p:sp>
      <p:sp>
        <p:nvSpPr>
          <p:cNvPr id="387" name="Google Shape;387;p45"/>
          <p:cNvSpPr txBox="1"/>
          <p:nvPr/>
        </p:nvSpPr>
        <p:spPr>
          <a:xfrm>
            <a:off x="656879" y="3290525"/>
            <a:ext cx="4531924" cy="126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4012" marR="0" lvl="0" indent="-31591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GeoXO first launch in 2032 supports projected loss of the on-orbit spare in 2033</a:t>
            </a:r>
            <a:endParaRPr/>
          </a:p>
        </p:txBody>
      </p:sp>
      <p:pic>
        <p:nvPicPr>
          <p:cNvPr id="388" name="Google Shape;388;p45"/>
          <p:cNvPicPr preferRelativeResize="0"/>
          <p:nvPr/>
        </p:nvPicPr>
        <p:blipFill rotWithShape="1">
          <a:blip r:embed="rId5">
            <a:alphaModFix/>
          </a:blip>
          <a:srcRect l="36963" t="75699"/>
          <a:stretch/>
        </p:blipFill>
        <p:spPr>
          <a:xfrm>
            <a:off x="1065079" y="4663198"/>
            <a:ext cx="4684805" cy="16990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9" name="Google Shape;389;p45"/>
          <p:cNvCxnSpPr/>
          <p:nvPr/>
        </p:nvCxnSpPr>
        <p:spPr>
          <a:xfrm>
            <a:off x="10030264" y="4231426"/>
            <a:ext cx="0" cy="558805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90" name="Google Shape;390;p45"/>
          <p:cNvPicPr preferRelativeResize="0"/>
          <p:nvPr/>
        </p:nvPicPr>
        <p:blipFill rotWithShape="1">
          <a:blip r:embed="rId6">
            <a:alphaModFix/>
          </a:blip>
          <a:srcRect l="65509" t="17101" r="2591" b="68306"/>
          <a:stretch/>
        </p:blipFill>
        <p:spPr>
          <a:xfrm>
            <a:off x="9030224" y="3858563"/>
            <a:ext cx="2110154" cy="433151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5"/>
          <p:cNvSpPr txBox="1"/>
          <p:nvPr/>
        </p:nvSpPr>
        <p:spPr>
          <a:xfrm>
            <a:off x="8946111" y="1189792"/>
            <a:ext cx="177048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GOES-R Constellation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5"/>
          <p:cNvSpPr txBox="1">
            <a:spLocks noGrp="1"/>
          </p:cNvSpPr>
          <p:nvPr>
            <p:ph type="sldNum" idx="12"/>
          </p:nvPr>
        </p:nvSpPr>
        <p:spPr>
          <a:xfrm>
            <a:off x="9436100" y="64897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3-</a:t>
            </a: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248" name="Google Shape;24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460" y="1099523"/>
            <a:ext cx="11909080" cy="5274949"/>
          </a:xfrm>
          <a:prstGeom prst="snip2DiagRect">
            <a:avLst>
              <a:gd name="adj1" fmla="val 7223"/>
              <a:gd name="adj2" fmla="val 16667"/>
            </a:avLst>
          </a:prstGeom>
          <a:noFill/>
          <a:ln>
            <a:noFill/>
          </a:ln>
        </p:spPr>
      </p:pic>
      <p:sp>
        <p:nvSpPr>
          <p:cNvPr id="249" name="Google Shape;249;p35"/>
          <p:cNvSpPr txBox="1"/>
          <p:nvPr/>
        </p:nvSpPr>
        <p:spPr>
          <a:xfrm>
            <a:off x="1425233" y="44283"/>
            <a:ext cx="9928566" cy="818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</a:pPr>
            <a:r>
              <a:rPr lang="en-US" sz="2800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International GEO Plans and Expectations</a:t>
            </a:r>
            <a:endParaRPr/>
          </a:p>
        </p:txBody>
      </p:sp>
      <p:pic>
        <p:nvPicPr>
          <p:cNvPr id="250" name="Google Shape;250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49451" y="2751529"/>
            <a:ext cx="506851" cy="337769"/>
          </a:xfrm>
          <a:prstGeom prst="rect">
            <a:avLst/>
          </a:prstGeom>
          <a:noFill/>
          <a:ln w="9525" cap="flat" cmpd="sng">
            <a:solidFill>
              <a:srgbClr val="0C0C0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1" name="Google Shape;251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62361" y="2750840"/>
            <a:ext cx="506852" cy="337901"/>
          </a:xfrm>
          <a:prstGeom prst="rect">
            <a:avLst/>
          </a:prstGeom>
          <a:noFill/>
          <a:ln w="9525" cap="flat" cmpd="sng">
            <a:solidFill>
              <a:srgbClr val="0C0C0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2" name="Google Shape;252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84913" y="2743230"/>
            <a:ext cx="506851" cy="337902"/>
          </a:xfrm>
          <a:prstGeom prst="rect">
            <a:avLst/>
          </a:prstGeom>
          <a:noFill/>
          <a:ln w="9525" cap="flat" cmpd="sng">
            <a:solidFill>
              <a:srgbClr val="0C0C0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3" name="Google Shape;253;p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79726" y="2772076"/>
            <a:ext cx="506850" cy="266941"/>
          </a:xfrm>
          <a:prstGeom prst="rect">
            <a:avLst/>
          </a:prstGeom>
          <a:noFill/>
          <a:ln w="9525" cap="flat" cmpd="sng">
            <a:solidFill>
              <a:srgbClr val="0C0C0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4" name="Google Shape;254;p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50129" y="2751440"/>
            <a:ext cx="526211" cy="350807"/>
          </a:xfrm>
          <a:prstGeom prst="rect">
            <a:avLst/>
          </a:prstGeom>
          <a:noFill/>
          <a:ln w="9525" cap="flat" cmpd="sng">
            <a:solidFill>
              <a:srgbClr val="0C0C0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5" name="Google Shape;255;p35"/>
          <p:cNvSpPr txBox="1"/>
          <p:nvPr/>
        </p:nvSpPr>
        <p:spPr>
          <a:xfrm>
            <a:off x="3024378" y="3111149"/>
            <a:ext cx="678600" cy="646500"/>
          </a:xfrm>
          <a:prstGeom prst="rect">
            <a:avLst/>
          </a:prstGeom>
          <a:solidFill>
            <a:srgbClr val="D8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GOES-R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5"/>
          <p:cNvSpPr txBox="1"/>
          <p:nvPr/>
        </p:nvSpPr>
        <p:spPr>
          <a:xfrm>
            <a:off x="1172689" y="3083367"/>
            <a:ext cx="665700" cy="646500"/>
          </a:xfrm>
          <a:prstGeom prst="rect">
            <a:avLst/>
          </a:prstGeom>
          <a:solidFill>
            <a:srgbClr val="D8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GOES-R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93893" y="2809473"/>
            <a:ext cx="506850" cy="266941"/>
          </a:xfrm>
          <a:prstGeom prst="rect">
            <a:avLst/>
          </a:prstGeom>
          <a:noFill/>
          <a:ln w="9525" cap="flat" cmpd="sng">
            <a:solidFill>
              <a:srgbClr val="0C0C0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8" name="Google Shape;258;p35"/>
          <p:cNvSpPr txBox="1"/>
          <p:nvPr/>
        </p:nvSpPr>
        <p:spPr>
          <a:xfrm>
            <a:off x="1128658" y="4182543"/>
            <a:ext cx="750267" cy="83095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None/>
            </a:pPr>
            <a:r>
              <a:rPr lang="en-US" sz="1200" b="1" i="0" u="sng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rPr>
              <a:t>GEO-I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rPr>
              <a:t>Imager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rPr>
              <a:t>LM</a:t>
            </a:r>
            <a:endParaRPr sz="1200" b="1" i="0" u="none" strike="noStrike" cap="none">
              <a:solidFill>
                <a:srgbClr val="07336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5"/>
          <p:cNvSpPr txBox="1"/>
          <p:nvPr/>
        </p:nvSpPr>
        <p:spPr>
          <a:xfrm>
            <a:off x="10552680" y="3144539"/>
            <a:ext cx="505200" cy="461700"/>
          </a:xfrm>
          <a:prstGeom prst="rect">
            <a:avLst/>
          </a:prstGeom>
          <a:solidFill>
            <a:srgbClr val="D8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H8/9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Imgr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5"/>
          <p:cNvSpPr txBox="1"/>
          <p:nvPr/>
        </p:nvSpPr>
        <p:spPr>
          <a:xfrm>
            <a:off x="9425863" y="3145948"/>
            <a:ext cx="538800" cy="461700"/>
          </a:xfrm>
          <a:prstGeom prst="rect">
            <a:avLst/>
          </a:prstGeom>
          <a:solidFill>
            <a:srgbClr val="D8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GK2A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Imgr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5"/>
          <p:cNvSpPr txBox="1"/>
          <p:nvPr/>
        </p:nvSpPr>
        <p:spPr>
          <a:xfrm>
            <a:off x="9983882" y="3147962"/>
            <a:ext cx="531000" cy="646500"/>
          </a:xfrm>
          <a:prstGeom prst="rect">
            <a:avLst/>
          </a:prstGeom>
          <a:solidFill>
            <a:srgbClr val="D8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GK2B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5"/>
          <p:cNvSpPr txBox="1"/>
          <p:nvPr/>
        </p:nvSpPr>
        <p:spPr>
          <a:xfrm>
            <a:off x="10529702" y="4197816"/>
            <a:ext cx="479700" cy="64629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None/>
            </a:pPr>
            <a:r>
              <a:rPr lang="en-US" sz="1200" b="1" i="0" u="sng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rPr>
              <a:t>H10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rPr>
              <a:t>Imgr</a:t>
            </a:r>
            <a:endParaRPr sz="1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Sndr</a:t>
            </a:r>
            <a:endParaRPr sz="1200" b="1" i="0" u="none" strike="noStrike" cap="none">
              <a:solidFill>
                <a:srgbClr val="0733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5"/>
          <p:cNvSpPr txBox="1"/>
          <p:nvPr/>
        </p:nvSpPr>
        <p:spPr>
          <a:xfrm>
            <a:off x="5218068" y="3133463"/>
            <a:ext cx="500700" cy="461700"/>
          </a:xfrm>
          <a:prstGeom prst="rect">
            <a:avLst/>
          </a:prstGeom>
          <a:solidFill>
            <a:srgbClr val="D8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Imgr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5"/>
          <p:cNvSpPr txBox="1"/>
          <p:nvPr/>
        </p:nvSpPr>
        <p:spPr>
          <a:xfrm>
            <a:off x="5753401" y="3144539"/>
            <a:ext cx="551700" cy="461700"/>
          </a:xfrm>
          <a:prstGeom prst="rect">
            <a:avLst/>
          </a:prstGeom>
          <a:solidFill>
            <a:srgbClr val="D8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Rapid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5"/>
          <p:cNvSpPr txBox="1"/>
          <p:nvPr/>
        </p:nvSpPr>
        <p:spPr>
          <a:xfrm>
            <a:off x="6338246" y="3135160"/>
            <a:ext cx="494700" cy="461700"/>
          </a:xfrm>
          <a:prstGeom prst="rect">
            <a:avLst/>
          </a:prstGeom>
          <a:solidFill>
            <a:srgbClr val="D8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Imgr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5"/>
          <p:cNvSpPr txBox="1"/>
          <p:nvPr/>
        </p:nvSpPr>
        <p:spPr>
          <a:xfrm>
            <a:off x="5119793" y="4205365"/>
            <a:ext cx="581700" cy="646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None/>
            </a:pPr>
            <a:r>
              <a:rPr lang="en-US" sz="1200" b="1" i="0" u="sng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rPr>
              <a:t>MTG-I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rPr>
              <a:t>Imgr</a:t>
            </a:r>
            <a:endParaRPr sz="1200" b="1" i="0" u="none" strike="noStrike" cap="none">
              <a:solidFill>
                <a:srgbClr val="07336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rPr>
              <a:t>LM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5"/>
          <p:cNvSpPr txBox="1"/>
          <p:nvPr/>
        </p:nvSpPr>
        <p:spPr>
          <a:xfrm>
            <a:off x="5738564" y="4207940"/>
            <a:ext cx="609300" cy="646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None/>
            </a:pPr>
            <a:r>
              <a:rPr lang="en-US" sz="1200" b="1" i="0" u="sng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rPr>
              <a:t>MTG-S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Sndr</a:t>
            </a:r>
            <a:endParaRPr sz="12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5"/>
          <p:cNvSpPr txBox="1"/>
          <p:nvPr/>
        </p:nvSpPr>
        <p:spPr>
          <a:xfrm>
            <a:off x="6353291" y="4204148"/>
            <a:ext cx="578100" cy="646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None/>
            </a:pPr>
            <a:r>
              <a:rPr lang="en-US" sz="1200" b="1" i="0" u="sng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rPr>
              <a:t>MTG-I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rPr>
              <a:t>Rapid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rPr>
              <a:t>LM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5"/>
          <p:cNvSpPr txBox="1"/>
          <p:nvPr/>
        </p:nvSpPr>
        <p:spPr>
          <a:xfrm>
            <a:off x="8892800" y="3145049"/>
            <a:ext cx="479700" cy="831000"/>
          </a:xfrm>
          <a:prstGeom prst="rect">
            <a:avLst/>
          </a:prstGeom>
          <a:solidFill>
            <a:srgbClr val="D8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FY4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Imgr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Sndr</a:t>
            </a:r>
            <a:endParaRPr sz="12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99905" y="2753432"/>
            <a:ext cx="526416" cy="350807"/>
          </a:xfrm>
          <a:prstGeom prst="rect">
            <a:avLst/>
          </a:prstGeom>
          <a:noFill/>
          <a:ln w="9525" cap="flat" cmpd="sng">
            <a:solidFill>
              <a:srgbClr val="0C0C0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1" name="Google Shape;271;p35"/>
          <p:cNvSpPr txBox="1"/>
          <p:nvPr/>
        </p:nvSpPr>
        <p:spPr>
          <a:xfrm>
            <a:off x="117930" y="3076414"/>
            <a:ext cx="893100" cy="461700"/>
          </a:xfrm>
          <a:prstGeom prst="rect">
            <a:avLst/>
          </a:prstGeom>
          <a:solidFill>
            <a:srgbClr val="D8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Satellites In Orbit</a:t>
            </a:r>
            <a:endParaRPr sz="120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35"/>
          <p:cNvSpPr txBox="1"/>
          <p:nvPr/>
        </p:nvSpPr>
        <p:spPr>
          <a:xfrm>
            <a:off x="95280" y="4181223"/>
            <a:ext cx="938898" cy="46162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None/>
            </a:pPr>
            <a:r>
              <a:rPr lang="en-US" sz="1200" b="1" i="1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rPr>
              <a:t>Planned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None/>
            </a:pPr>
            <a:r>
              <a:rPr lang="en-US" sz="1200" b="1" i="1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rPr>
              <a:t>Satellites</a:t>
            </a:r>
            <a:endParaRPr sz="14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5"/>
          <p:cNvSpPr txBox="1"/>
          <p:nvPr/>
        </p:nvSpPr>
        <p:spPr>
          <a:xfrm>
            <a:off x="7712502" y="4193422"/>
            <a:ext cx="521400" cy="646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None/>
            </a:pPr>
            <a:r>
              <a:rPr lang="en-US" sz="1200" b="1" i="0" u="sng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rPr>
              <a:t>I-3DS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6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124163"/>
                </a:solidFill>
                <a:latin typeface="Calibri"/>
                <a:ea typeface="Calibri"/>
                <a:cs typeface="Calibri"/>
                <a:sym typeface="Calibri"/>
              </a:rPr>
              <a:t>Imgr</a:t>
            </a:r>
            <a:endParaRPr sz="1200" b="1" i="0" u="none" strike="noStrike" cap="none">
              <a:solidFill>
                <a:srgbClr val="1241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6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124163"/>
                </a:solidFill>
                <a:latin typeface="Calibri"/>
                <a:ea typeface="Calibri"/>
                <a:cs typeface="Calibri"/>
                <a:sym typeface="Calibri"/>
              </a:rPr>
              <a:t>Sndr</a:t>
            </a:r>
            <a:endParaRPr sz="1200" b="1" i="0" u="none" strike="noStrike" cap="none">
              <a:solidFill>
                <a:srgbClr val="1241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5"/>
          <p:cNvSpPr txBox="1"/>
          <p:nvPr/>
        </p:nvSpPr>
        <p:spPr>
          <a:xfrm>
            <a:off x="7033919" y="3135160"/>
            <a:ext cx="491400" cy="461700"/>
          </a:xfrm>
          <a:prstGeom prst="rect">
            <a:avLst/>
          </a:prstGeom>
          <a:solidFill>
            <a:srgbClr val="D8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Elk-L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Imgr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p3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058607" y="2781782"/>
            <a:ext cx="470844" cy="313896"/>
          </a:xfrm>
          <a:prstGeom prst="rect">
            <a:avLst/>
          </a:prstGeom>
          <a:noFill/>
          <a:ln w="9525" cap="flat" cmpd="sng">
            <a:solidFill>
              <a:srgbClr val="0C0C0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6" name="Google Shape;276;p35"/>
          <p:cNvSpPr txBox="1"/>
          <p:nvPr/>
        </p:nvSpPr>
        <p:spPr>
          <a:xfrm>
            <a:off x="8288970" y="4191876"/>
            <a:ext cx="496500" cy="831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None/>
            </a:pPr>
            <a:r>
              <a:rPr lang="en-US" sz="1200" b="1" i="0" u="sng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rPr>
              <a:t>FY4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rPr>
              <a:t>Imgr</a:t>
            </a:r>
            <a:endParaRPr sz="1200" b="1" i="0" u="none" strike="noStrike" cap="none">
              <a:solidFill>
                <a:srgbClr val="07336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Sndr</a:t>
            </a:r>
            <a:endParaRPr sz="12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6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124163"/>
                </a:solidFill>
                <a:latin typeface="Calibri"/>
                <a:ea typeface="Calibri"/>
                <a:cs typeface="Calibri"/>
                <a:sym typeface="Calibri"/>
              </a:rPr>
              <a:t>LM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5"/>
          <p:cNvSpPr txBox="1"/>
          <p:nvPr/>
        </p:nvSpPr>
        <p:spPr>
          <a:xfrm>
            <a:off x="7740777" y="3120717"/>
            <a:ext cx="535800" cy="646500"/>
          </a:xfrm>
          <a:prstGeom prst="rect">
            <a:avLst/>
          </a:prstGeom>
          <a:solidFill>
            <a:srgbClr val="D8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I-3DR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Imgr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Sndr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5"/>
          <p:cNvSpPr txBox="1"/>
          <p:nvPr/>
        </p:nvSpPr>
        <p:spPr>
          <a:xfrm>
            <a:off x="8358301" y="3133673"/>
            <a:ext cx="479700" cy="461700"/>
          </a:xfrm>
          <a:prstGeom prst="rect">
            <a:avLst/>
          </a:prstGeom>
          <a:solidFill>
            <a:srgbClr val="D8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FY2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Imgr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9" name="Google Shape;279;p35"/>
          <p:cNvGrpSpPr/>
          <p:nvPr/>
        </p:nvGrpSpPr>
        <p:grpSpPr>
          <a:xfrm>
            <a:off x="5247650" y="2758232"/>
            <a:ext cx="462724" cy="341516"/>
            <a:chOff x="1322263" y="6360461"/>
            <a:chExt cx="8616837" cy="6371576"/>
          </a:xfrm>
        </p:grpSpPr>
        <p:sp>
          <p:nvSpPr>
            <p:cNvPr id="280" name="Google Shape;280;p35"/>
            <p:cNvSpPr/>
            <p:nvPr/>
          </p:nvSpPr>
          <p:spPr>
            <a:xfrm>
              <a:off x="1325200" y="6378532"/>
              <a:ext cx="8613900" cy="63534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0C0C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pic>
          <p:nvPicPr>
            <p:cNvPr id="281" name="Google Shape;281;p35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322263" y="6360461"/>
              <a:ext cx="8504884" cy="6371576"/>
            </a:xfrm>
            <a:prstGeom prst="rect">
              <a:avLst/>
            </a:prstGeom>
            <a:noFill/>
            <a:ln w="9525" cap="flat" cmpd="sng">
              <a:solidFill>
                <a:srgbClr val="0C0C0C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282" name="Google Shape;282;p35"/>
          <p:cNvGrpSpPr/>
          <p:nvPr/>
        </p:nvGrpSpPr>
        <p:grpSpPr>
          <a:xfrm>
            <a:off x="6352244" y="2758232"/>
            <a:ext cx="462724" cy="341516"/>
            <a:chOff x="1322263" y="6360461"/>
            <a:chExt cx="8616837" cy="6371576"/>
          </a:xfrm>
        </p:grpSpPr>
        <p:sp>
          <p:nvSpPr>
            <p:cNvPr id="283" name="Google Shape;283;p35"/>
            <p:cNvSpPr/>
            <p:nvPr/>
          </p:nvSpPr>
          <p:spPr>
            <a:xfrm>
              <a:off x="1325200" y="6378532"/>
              <a:ext cx="8613900" cy="63534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0C0C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pic>
          <p:nvPicPr>
            <p:cNvPr id="284" name="Google Shape;284;p35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322263" y="6360461"/>
              <a:ext cx="8504884" cy="6371576"/>
            </a:xfrm>
            <a:prstGeom prst="rect">
              <a:avLst/>
            </a:prstGeom>
            <a:noFill/>
            <a:ln w="9525" cap="flat" cmpd="sng">
              <a:solidFill>
                <a:srgbClr val="0C0C0C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285" name="Google Shape;285;p35"/>
          <p:cNvGrpSpPr/>
          <p:nvPr/>
        </p:nvGrpSpPr>
        <p:grpSpPr>
          <a:xfrm>
            <a:off x="5806242" y="2765478"/>
            <a:ext cx="462724" cy="341516"/>
            <a:chOff x="1322263" y="6360461"/>
            <a:chExt cx="8616837" cy="6371576"/>
          </a:xfrm>
        </p:grpSpPr>
        <p:sp>
          <p:nvSpPr>
            <p:cNvPr id="286" name="Google Shape;286;p35"/>
            <p:cNvSpPr/>
            <p:nvPr/>
          </p:nvSpPr>
          <p:spPr>
            <a:xfrm>
              <a:off x="1325200" y="6378532"/>
              <a:ext cx="8613900" cy="63534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0C0C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pic>
          <p:nvPicPr>
            <p:cNvPr id="287" name="Google Shape;287;p35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322263" y="6360461"/>
              <a:ext cx="8504884" cy="6371576"/>
            </a:xfrm>
            <a:prstGeom prst="rect">
              <a:avLst/>
            </a:prstGeom>
            <a:noFill/>
            <a:ln w="9525" cap="flat" cmpd="sng">
              <a:solidFill>
                <a:srgbClr val="0C0C0C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288" name="Google Shape;288;p35"/>
          <p:cNvSpPr txBox="1"/>
          <p:nvPr/>
        </p:nvSpPr>
        <p:spPr>
          <a:xfrm>
            <a:off x="9905867" y="4193150"/>
            <a:ext cx="573300" cy="46162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None/>
            </a:pPr>
            <a:r>
              <a:rPr lang="en-US" sz="1200" b="1" i="0" u="sng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rPr>
              <a:t>GK3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rPr>
              <a:t>Imgr</a:t>
            </a:r>
            <a:endParaRPr sz="1200" b="1" i="0" u="none" strike="noStrike" cap="none">
              <a:solidFill>
                <a:srgbClr val="0733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5"/>
          <p:cNvSpPr txBox="1"/>
          <p:nvPr/>
        </p:nvSpPr>
        <p:spPr>
          <a:xfrm>
            <a:off x="9304450" y="4196398"/>
            <a:ext cx="573300" cy="461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None/>
            </a:pPr>
            <a:r>
              <a:rPr lang="en-US" sz="1200" b="1" i="0" u="sng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rPr>
              <a:t>GK3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Sndr</a:t>
            </a:r>
            <a:endParaRPr sz="12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5"/>
          <p:cNvSpPr txBox="1"/>
          <p:nvPr/>
        </p:nvSpPr>
        <p:spPr>
          <a:xfrm>
            <a:off x="2018985" y="4191876"/>
            <a:ext cx="750267" cy="64629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None/>
            </a:pPr>
            <a:r>
              <a:rPr lang="en-US" sz="1200" b="1" u="sng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rPr>
              <a:t>GEO-S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Sounder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</a:t>
            </a:r>
            <a:endParaRPr sz="12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43213" y="2740640"/>
            <a:ext cx="506851" cy="337902"/>
          </a:xfrm>
          <a:prstGeom prst="rect">
            <a:avLst/>
          </a:prstGeom>
          <a:noFill/>
          <a:ln w="9525" cap="flat" cmpd="sng">
            <a:solidFill>
              <a:srgbClr val="0C0C0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2" name="Google Shape;292;p35"/>
          <p:cNvSpPr txBox="1"/>
          <p:nvPr/>
        </p:nvSpPr>
        <p:spPr>
          <a:xfrm>
            <a:off x="109577" y="4658098"/>
            <a:ext cx="990963" cy="4616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</a:pPr>
            <a:r>
              <a:rPr lang="en-US" sz="1200" b="1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New Capabilities</a:t>
            </a:r>
            <a:endParaRPr sz="14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5"/>
          <p:cNvSpPr txBox="1"/>
          <p:nvPr/>
        </p:nvSpPr>
        <p:spPr>
          <a:xfrm>
            <a:off x="3006166" y="4166519"/>
            <a:ext cx="678601" cy="83095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None/>
            </a:pPr>
            <a:r>
              <a:rPr lang="en-US" sz="1200" b="1" i="0" u="sng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rPr>
              <a:t>GEO-I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rPr>
              <a:t>Imager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rPr>
              <a:t>LM</a:t>
            </a:r>
            <a:endParaRPr sz="1200" b="1" i="0" u="none" strike="noStrike" cap="none">
              <a:solidFill>
                <a:srgbClr val="07336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5"/>
          <p:cNvSpPr txBox="1"/>
          <p:nvPr/>
        </p:nvSpPr>
        <p:spPr>
          <a:xfrm>
            <a:off x="1425233" y="5746110"/>
            <a:ext cx="9224899" cy="707886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World Meteorological Organization (WMO) Vision for 2040 Includes Imager, Sounder, Lightning Mapper, and Atmospheric Composition Instruments in the GEO Ring</a:t>
            </a:r>
            <a:endParaRPr/>
          </a:p>
        </p:txBody>
      </p:sp>
      <p:sp>
        <p:nvSpPr>
          <p:cNvPr id="295" name="Google Shape;295;p35"/>
          <p:cNvSpPr txBox="1"/>
          <p:nvPr/>
        </p:nvSpPr>
        <p:spPr>
          <a:xfrm>
            <a:off x="117930" y="2828516"/>
            <a:ext cx="8931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KEY:</a:t>
            </a:r>
            <a:endParaRPr sz="1200" b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6"/>
          <p:cNvSpPr txBox="1">
            <a:spLocks noGrp="1"/>
          </p:cNvSpPr>
          <p:nvPr>
            <p:ph type="title"/>
          </p:nvPr>
        </p:nvSpPr>
        <p:spPr>
          <a:xfrm>
            <a:off x="1584960" y="185739"/>
            <a:ext cx="7461504" cy="393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dirty="0"/>
              <a:t>LMX Formulation Status</a:t>
            </a:r>
            <a:endParaRPr dirty="0"/>
          </a:p>
        </p:txBody>
      </p:sp>
      <p:sp>
        <p:nvSpPr>
          <p:cNvPr id="302" name="Google Shape;302;p36"/>
          <p:cNvSpPr txBox="1"/>
          <p:nvPr/>
        </p:nvSpPr>
        <p:spPr>
          <a:xfrm>
            <a:off x="3431894" y="2968906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36"/>
          <p:cNvSpPr txBox="1">
            <a:spLocks noGrp="1"/>
          </p:cNvSpPr>
          <p:nvPr>
            <p:ph type="sldNum" idx="12"/>
          </p:nvPr>
        </p:nvSpPr>
        <p:spPr>
          <a:xfrm>
            <a:off x="9235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15-</a:t>
            </a: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305" name="Google Shape;305;p36"/>
          <p:cNvSpPr txBox="1"/>
          <p:nvPr/>
        </p:nvSpPr>
        <p:spPr>
          <a:xfrm>
            <a:off x="336331" y="2047797"/>
            <a:ext cx="5059088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LMX requirements were written based on consideration of stakeholder needs and technological advances since heritage instrument requirements were specified.</a:t>
            </a:r>
          </a:p>
          <a:p>
            <a:pPr marL="76200" lvl="0" algn="l" rtl="0">
              <a:spcBef>
                <a:spcPts val="0"/>
              </a:spcBef>
              <a:spcAft>
                <a:spcPts val="0"/>
              </a:spcAft>
              <a:buSzPts val="2400"/>
            </a:pPr>
            <a:endParaRPr lang="en-US"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Phase-A studies are underway since April 2022.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B88BC7A-CF3B-683D-D478-1E3A136BF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519665"/>
              </p:ext>
            </p:extLst>
          </p:nvPr>
        </p:nvGraphicFramePr>
        <p:xfrm>
          <a:off x="5927834" y="1247869"/>
          <a:ext cx="4487918" cy="5108481"/>
        </p:xfrm>
        <a:graphic>
          <a:graphicData uri="http://schemas.openxmlformats.org/drawingml/2006/table">
            <a:tbl>
              <a:tblPr/>
              <a:tblGrid>
                <a:gridCol w="2259725">
                  <a:extLst>
                    <a:ext uri="{9D8B030D-6E8A-4147-A177-3AD203B41FA5}">
                      <a16:colId xmlns:a16="http://schemas.microsoft.com/office/drawing/2014/main" val="3879792358"/>
                    </a:ext>
                  </a:extLst>
                </a:gridCol>
                <a:gridCol w="2228193">
                  <a:extLst>
                    <a:ext uri="{9D8B030D-6E8A-4147-A177-3AD203B41FA5}">
                      <a16:colId xmlns:a16="http://schemas.microsoft.com/office/drawing/2014/main" val="204492953"/>
                    </a:ext>
                  </a:extLst>
                </a:gridCol>
              </a:tblGrid>
              <a:tr h="582625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  <a:latin typeface="Google Sans"/>
                        </a:rPr>
                        <a:t>Parameter</a:t>
                      </a:r>
                      <a:endParaRPr lang="en-US">
                        <a:effectLst/>
                        <a:latin typeface="Google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  <a:latin typeface="Google Sans"/>
                        </a:rPr>
                        <a:t>Phase A PORD</a:t>
                      </a:r>
                      <a:endParaRPr lang="en-US" dirty="0">
                        <a:effectLst/>
                        <a:latin typeface="Google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728556"/>
                  </a:ext>
                </a:extLst>
              </a:tr>
              <a:tr h="429585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  <a:latin typeface="Google Sans"/>
                        </a:rPr>
                        <a:t>Geographic coverage</a:t>
                      </a:r>
                      <a:endParaRPr lang="en-US">
                        <a:effectLst/>
                        <a:latin typeface="Google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Google Sans"/>
                        </a:rPr>
                        <a:t>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499048"/>
                  </a:ext>
                </a:extLst>
              </a:tr>
              <a:tr h="614843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  <a:latin typeface="Google Sans"/>
                        </a:rPr>
                        <a:t>Ground sample distance (nadir)</a:t>
                      </a:r>
                      <a:endParaRPr lang="en-US">
                        <a:effectLst/>
                        <a:latin typeface="Google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Google Sans"/>
                        </a:rPr>
                        <a:t>8 km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506167"/>
                  </a:ext>
                </a:extLst>
              </a:tr>
              <a:tr h="782202"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  <a:latin typeface="Google Sans"/>
                        </a:rPr>
                        <a:t>Navigation Error</a:t>
                      </a:r>
                      <a:endParaRPr lang="en-US" dirty="0">
                        <a:effectLst/>
                        <a:latin typeface="Google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Google Sans"/>
                        </a:rPr>
                        <a:t>84 urad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87271"/>
                  </a:ext>
                </a:extLst>
              </a:tr>
              <a:tr h="460014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  <a:latin typeface="Google Sans"/>
                        </a:rPr>
                        <a:t>Frame Rate</a:t>
                      </a:r>
                      <a:endParaRPr lang="en-US">
                        <a:effectLst/>
                        <a:latin typeface="Google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Google Sans"/>
                        </a:rPr>
                        <a:t>500 Hz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376673"/>
                  </a:ext>
                </a:extLst>
              </a:tr>
              <a:tr h="429585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  <a:latin typeface="Google Sans"/>
                        </a:rPr>
                        <a:t>Data Latency </a:t>
                      </a:r>
                      <a:endParaRPr lang="en-US">
                        <a:effectLst/>
                        <a:latin typeface="Google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Google Sans"/>
                        </a:rPr>
                        <a:t>10 sec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935067"/>
                  </a:ext>
                </a:extLst>
              </a:tr>
              <a:tr h="429585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  <a:latin typeface="Google Sans"/>
                        </a:rPr>
                        <a:t>SNR (daytime)</a:t>
                      </a:r>
                      <a:endParaRPr lang="en-US">
                        <a:effectLst/>
                        <a:latin typeface="Google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Google San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728547"/>
                  </a:ext>
                </a:extLst>
              </a:tr>
              <a:tr h="690021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  <a:latin typeface="Google Sans"/>
                        </a:rPr>
                        <a:t>Event detection</a:t>
                      </a:r>
                      <a:endParaRPr lang="en-US">
                        <a:effectLst/>
                        <a:latin typeface="Google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Google Sans"/>
                        </a:rPr>
                        <a:t>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618176"/>
                  </a:ext>
                </a:extLst>
              </a:tr>
              <a:tr h="690021"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  <a:latin typeface="Google Sans"/>
                        </a:rPr>
                        <a:t>False events</a:t>
                      </a:r>
                      <a:endParaRPr lang="en-US" dirty="0">
                        <a:effectLst/>
                        <a:latin typeface="Google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Google Sans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792240"/>
                  </a:ext>
                </a:extLst>
              </a:tr>
            </a:tbl>
          </a:graphicData>
        </a:graphic>
      </p:graphicFrame>
      <p:pic>
        <p:nvPicPr>
          <p:cNvPr id="1025" name="Picture 1">
            <a:extLst>
              <a:ext uri="{FF2B5EF4-FFF2-40B4-BE49-F238E27FC236}">
                <a16:creationId xmlns:a16="http://schemas.microsoft.com/office/drawing/2014/main" id="{7BB43894-F73A-6956-A929-4B4DEE5D1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067" y="1214595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7"/>
          <p:cNvSpPr txBox="1">
            <a:spLocks noGrp="1"/>
          </p:cNvSpPr>
          <p:nvPr>
            <p:ph type="sldNum" idx="12"/>
          </p:nvPr>
        </p:nvSpPr>
        <p:spPr>
          <a:xfrm>
            <a:off x="9436100" y="648970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3-</a:t>
            </a: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312" name="Google Shape;312;p37"/>
          <p:cNvSpPr txBox="1">
            <a:spLocks noGrp="1"/>
          </p:cNvSpPr>
          <p:nvPr>
            <p:ph type="title"/>
          </p:nvPr>
        </p:nvSpPr>
        <p:spPr>
          <a:xfrm>
            <a:off x="1584960" y="185739"/>
            <a:ext cx="7461600" cy="393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LMX Science Organization</a:t>
            </a:r>
            <a:endParaRPr/>
          </a:p>
        </p:txBody>
      </p:sp>
      <p:sp>
        <p:nvSpPr>
          <p:cNvPr id="313" name="Google Shape;313;p37"/>
          <p:cNvSpPr txBox="1">
            <a:spLocks noGrp="1"/>
          </p:cNvSpPr>
          <p:nvPr>
            <p:ph type="body" idx="1"/>
          </p:nvPr>
        </p:nvSpPr>
        <p:spPr>
          <a:xfrm>
            <a:off x="700951" y="918243"/>
            <a:ext cx="11146200" cy="575401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755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000" dirty="0"/>
              <a:t>GeoXO has set up Science Working Groups for each sensor.</a:t>
            </a:r>
            <a:endParaRPr sz="2000"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000" dirty="0"/>
              <a:t>Instrument Scientist: Peter Armstrong (MIT/LL)</a:t>
            </a:r>
            <a:endParaRPr sz="2000"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000" dirty="0"/>
              <a:t>Product Scientist: Scott </a:t>
            </a:r>
            <a:r>
              <a:rPr lang="en-US" sz="2000" dirty="0" err="1"/>
              <a:t>Rudlosky</a:t>
            </a:r>
            <a:r>
              <a:rPr lang="en-US" sz="2000" dirty="0"/>
              <a:t> (NOAA/NESDIS)</a:t>
            </a:r>
            <a:endParaRPr sz="2000"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000" dirty="0"/>
              <a:t>User Scientist: Brian </a:t>
            </a:r>
            <a:r>
              <a:rPr lang="en-US" sz="2000" dirty="0" err="1"/>
              <a:t>Gockel</a:t>
            </a:r>
            <a:r>
              <a:rPr lang="en-US" sz="2000" dirty="0"/>
              <a:t> (NOAA/NWS)</a:t>
            </a:r>
            <a:endParaRPr sz="20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2000" dirty="0"/>
          </a:p>
          <a:p>
            <a:pPr marL="457200" lvl="0" indent="-325755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000" dirty="0"/>
              <a:t>We expect these SWGs to evolve into larger Science Teams over time.</a:t>
            </a:r>
            <a:endParaRPr sz="20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2000" dirty="0"/>
          </a:p>
          <a:p>
            <a:pPr marL="457200" lvl="0" indent="-325755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000" dirty="0"/>
              <a:t>We are funding the LMX Team to help with LMX formulation and to conduct value studies.</a:t>
            </a:r>
            <a:endParaRPr sz="20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2000" dirty="0"/>
          </a:p>
          <a:p>
            <a:pPr marL="457200" lvl="0" indent="-325755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000" dirty="0"/>
              <a:t>We’ll continue to fund to LMX, but we’ll start funding these activities:</a:t>
            </a:r>
            <a:endParaRPr sz="2000"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000" dirty="0"/>
              <a:t>L2 innovation in Fy24</a:t>
            </a:r>
            <a:endParaRPr sz="2000"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000" dirty="0"/>
              <a:t>Risk Reduction and Proving Ground in Fy24</a:t>
            </a:r>
            <a:endParaRPr sz="2000"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000" dirty="0"/>
              <a:t>Calibration Activities in Fy26</a:t>
            </a:r>
            <a:endParaRPr sz="20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2000" dirty="0"/>
          </a:p>
          <a:p>
            <a:pPr marL="457200" lvl="0" indent="-325755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000" dirty="0"/>
              <a:t>Given that GXI and LMX are incremental improvements over GOES-R, we expect to continue the innovation activities with GOES-R.</a:t>
            </a:r>
            <a:endParaRPr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8"/>
          <p:cNvSpPr txBox="1">
            <a:spLocks noGrp="1"/>
          </p:cNvSpPr>
          <p:nvPr>
            <p:ph type="title"/>
          </p:nvPr>
        </p:nvSpPr>
        <p:spPr>
          <a:xfrm>
            <a:off x="1584960" y="185739"/>
            <a:ext cx="7461600" cy="393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User Engagement</a:t>
            </a:r>
            <a:endParaRPr/>
          </a:p>
        </p:txBody>
      </p:sp>
      <p:pic>
        <p:nvPicPr>
          <p:cNvPr id="320" name="Google Shape;320;p38"/>
          <p:cNvPicPr preferRelativeResize="0"/>
          <p:nvPr/>
        </p:nvPicPr>
        <p:blipFill rotWithShape="1">
          <a:blip r:embed="rId3">
            <a:alphaModFix/>
          </a:blip>
          <a:srcRect l="13473" r="17641"/>
          <a:stretch/>
        </p:blipFill>
        <p:spPr>
          <a:xfrm>
            <a:off x="141775" y="1048675"/>
            <a:ext cx="5829838" cy="476067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8"/>
          <p:cNvSpPr txBox="1">
            <a:spLocks noGrp="1"/>
          </p:cNvSpPr>
          <p:nvPr>
            <p:ph type="sldNum" idx="12"/>
          </p:nvPr>
        </p:nvSpPr>
        <p:spPr>
          <a:xfrm>
            <a:off x="9436100" y="648970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3-</a:t>
            </a: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322" name="Google Shape;322;p38"/>
          <p:cNvSpPr txBox="1">
            <a:spLocks noGrp="1"/>
          </p:cNvSpPr>
          <p:nvPr>
            <p:ph type="body" idx="1"/>
          </p:nvPr>
        </p:nvSpPr>
        <p:spPr>
          <a:xfrm>
            <a:off x="6064075" y="896275"/>
            <a:ext cx="5829900" cy="529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GeoXO UE Priorities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  <a:p>
            <a:pPr marL="457200" lvl="0" indent="-351948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100"/>
              <a:t>Support GLM NESDIS SPG &amp; NOAA TBPG Activities</a:t>
            </a:r>
            <a:endParaRPr sz="2100"/>
          </a:p>
          <a:p>
            <a:pPr marL="457200" lvl="0" indent="-351948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100"/>
              <a:t>Support GLM R2O &amp; O2R2O Activities</a:t>
            </a:r>
            <a:endParaRPr sz="2100"/>
          </a:p>
          <a:p>
            <a:pPr marL="457200" lvl="0" indent="-351948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100"/>
              <a:t>Provide support for GeoXO Town Halls, user assessments, workshops, listening sessions (etc)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GeoXO UE LMX FY 23/24 Goals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27"/>
          </a:p>
          <a:p>
            <a:pPr marL="457200" lvl="0" indent="-351948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100"/>
              <a:t>Scoping meeting to identify how GeoXO UE can support the LMX SWG</a:t>
            </a:r>
            <a:endParaRPr sz="2100"/>
          </a:p>
          <a:p>
            <a:pPr marL="457200" lvl="0" indent="-351948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100"/>
              <a:t>Set up cadence with SWG to support UE efforts and GeoXO reporting </a:t>
            </a:r>
            <a:endParaRPr sz="2100"/>
          </a:p>
          <a:p>
            <a:pPr marL="457200" lvl="0" indent="-351948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100"/>
              <a:t>Support outreach, education, and communication efforts</a:t>
            </a:r>
            <a:endParaRPr sz="2100"/>
          </a:p>
          <a:p>
            <a:pPr marL="457200" lvl="0" indent="-351948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100"/>
              <a:t>Determine desired NOAA Pathfinder participation</a:t>
            </a:r>
            <a:endParaRPr sz="2100"/>
          </a:p>
          <a:p>
            <a:pPr marL="457200" lvl="0" indent="-351948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100"/>
              <a:t>Conduct evaluation on existing user info</a:t>
            </a:r>
            <a:endParaRPr sz="2100"/>
          </a:p>
          <a:p>
            <a:pPr marL="457200" lvl="0" indent="-351948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100"/>
              <a:t>Develop personas to support LMX product and PPM development</a:t>
            </a:r>
            <a:endParaRPr sz="2100"/>
          </a:p>
          <a:p>
            <a:pPr marL="457200" lvl="0" indent="-351948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100"/>
              <a:t>Evaluate future UE studies to support LMX SWG</a:t>
            </a:r>
            <a:endParaRPr sz="2100"/>
          </a:p>
          <a:p>
            <a:pPr marL="457200" lvl="0" indent="-351948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100"/>
              <a:t>Define LMX UE Activities for FY23 - FY28</a:t>
            </a:r>
            <a:endParaRPr sz="2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1171</Words>
  <Application>Microsoft Macintosh PowerPoint</Application>
  <PresentationFormat>Widescreen</PresentationFormat>
  <Paragraphs>260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 Black</vt:lpstr>
      <vt:lpstr>Calibri</vt:lpstr>
      <vt:lpstr>Arial</vt:lpstr>
      <vt:lpstr>Google Sans</vt:lpstr>
      <vt:lpstr>Candara</vt:lpstr>
      <vt:lpstr>NTR</vt:lpstr>
      <vt:lpstr>2_Office Theme</vt:lpstr>
      <vt:lpstr>1_Office Theme</vt:lpstr>
      <vt:lpstr>1_Office Theme</vt:lpstr>
      <vt:lpstr>  GeoXO Program Overview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LMX Formulation Status</vt:lpstr>
      <vt:lpstr>LMX Science Organization</vt:lpstr>
      <vt:lpstr>User Engagement</vt:lpstr>
      <vt:lpstr>PowerPoint Presentation</vt:lpstr>
      <vt:lpstr>PowerPoint Presentation</vt:lpstr>
      <vt:lpstr>LMX Overview </vt:lpstr>
      <vt:lpstr>Comparable Flight Instruments: GOES-R Lightning Mapper</vt:lpstr>
      <vt:lpstr>Comparable Flight Instruments:  EUMETSAT MTG Lightning Imager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GeoXO Program Overview  </dc:title>
  <cp:lastModifiedBy>ANDREW HEIDINGER</cp:lastModifiedBy>
  <cp:revision>2</cp:revision>
  <dcterms:modified xsi:type="dcterms:W3CDTF">2022-09-13T02:20:35Z</dcterms:modified>
</cp:coreProperties>
</file>