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4" r:id="rId4"/>
    <p:sldId id="295" r:id="rId5"/>
    <p:sldId id="296" r:id="rId6"/>
    <p:sldId id="297" r:id="rId7"/>
    <p:sldId id="298" r:id="rId8"/>
    <p:sldId id="299" r:id="rId9"/>
    <p:sldId id="300" r:id="rId10"/>
    <p:sldId id="301" r:id="rId11"/>
    <p:sldId id="302" r:id="rId12"/>
    <p:sldId id="303" r:id="rId13"/>
    <p:sldId id="304" r:id="rId14"/>
    <p:sldId id="305" r:id="rId15"/>
    <p:sldId id="344" r:id="rId16"/>
    <p:sldId id="341" r:id="rId17"/>
    <p:sldId id="342" r:id="rId18"/>
    <p:sldId id="343" r:id="rId19"/>
    <p:sldId id="345" r:id="rId20"/>
    <p:sldId id="323" r:id="rId21"/>
    <p:sldId id="340"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47" r:id="rId38"/>
    <p:sldId id="34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64D7-9813-4CCC-861F-66B37772D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14AC96-A97B-4A71-8AE4-2D2483FAD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F7895B-EB68-4C6F-B5C5-F23D888CC9B5}"/>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5" name="Footer Placeholder 4">
            <a:extLst>
              <a:ext uri="{FF2B5EF4-FFF2-40B4-BE49-F238E27FC236}">
                <a16:creationId xmlns:a16="http://schemas.microsoft.com/office/drawing/2014/main" id="{04AE04B8-E238-4DEB-A979-FB1AE411D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346C5-8344-4608-A668-673D73233D7A}"/>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1863989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AA93-6A6C-4CC7-BA9A-6A356EAC3E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D946C-5989-4DEB-825C-A5B06F685F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1E988-49FF-4B01-AEAE-F314EBC47CA8}"/>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5" name="Footer Placeholder 4">
            <a:extLst>
              <a:ext uri="{FF2B5EF4-FFF2-40B4-BE49-F238E27FC236}">
                <a16:creationId xmlns:a16="http://schemas.microsoft.com/office/drawing/2014/main" id="{25829C8E-596B-469C-99CF-B47F64146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F2A0B-396A-4048-9EA5-9C935E98EC6C}"/>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35404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05E5C-7274-404B-8C65-5EB0AC7FD9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B1CF28-E8F9-491D-9C40-ADF1E70DB9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3AB0A-50B0-495F-8029-3879BD6AA81F}"/>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5" name="Footer Placeholder 4">
            <a:extLst>
              <a:ext uri="{FF2B5EF4-FFF2-40B4-BE49-F238E27FC236}">
                <a16:creationId xmlns:a16="http://schemas.microsoft.com/office/drawing/2014/main" id="{70172D01-7DAE-4A61-82D1-6CD7EC1BE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17C81-8A93-46F4-AB64-E797BE66477E}"/>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195171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E8B5-27E7-4DB2-A20A-7A9EFF506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09740-C844-43AA-8F46-645035F178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80614-674A-4E99-AAC6-07B42C5DA286}"/>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5" name="Footer Placeholder 4">
            <a:extLst>
              <a:ext uri="{FF2B5EF4-FFF2-40B4-BE49-F238E27FC236}">
                <a16:creationId xmlns:a16="http://schemas.microsoft.com/office/drawing/2014/main" id="{424DF066-22CD-4014-AD09-1E28FC350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52F4A-5150-47A9-8ED1-D654868E6A9B}"/>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79213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4A12-FF46-4CB7-8E15-311F64CAE2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9A2244-538A-454F-951F-FC8E78A14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BE2CF0-85F0-432D-8BBF-3D523F2F61A7}"/>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5" name="Footer Placeholder 4">
            <a:extLst>
              <a:ext uri="{FF2B5EF4-FFF2-40B4-BE49-F238E27FC236}">
                <a16:creationId xmlns:a16="http://schemas.microsoft.com/office/drawing/2014/main" id="{326F9953-8720-4052-99CE-493A21E3D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2BE81-F887-472F-823A-D5483560E89D}"/>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76226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AFF3-A1A1-41A2-B077-CE6EB4800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0C748-0198-44B9-865A-A81D9906B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8BEB85-BB7B-4727-AED7-476619CBA6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74CCC-4575-4A29-B9ED-E718503FD049}"/>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6" name="Footer Placeholder 5">
            <a:extLst>
              <a:ext uri="{FF2B5EF4-FFF2-40B4-BE49-F238E27FC236}">
                <a16:creationId xmlns:a16="http://schemas.microsoft.com/office/drawing/2014/main" id="{EBC3032E-C25E-4160-9A72-CC918D573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01A96-839A-4295-BB24-89188D920E29}"/>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319462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ADC1-8DB2-4A6C-9D77-072D9F7589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E5716B-307E-497D-A531-939B922D7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08313D-3019-4FE6-BBC5-49AA8F7B9E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9CB4DD-2AAB-4830-B657-CD0BA0DF9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091F0B-69E6-48D3-9A33-0EC19C0033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176689-78F0-48E4-AD0F-02067C1F7A70}"/>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8" name="Footer Placeholder 7">
            <a:extLst>
              <a:ext uri="{FF2B5EF4-FFF2-40B4-BE49-F238E27FC236}">
                <a16:creationId xmlns:a16="http://schemas.microsoft.com/office/drawing/2014/main" id="{A7B254C1-13B8-4ADB-9752-3680FF823B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BD7C4-10FC-4F99-A779-31567EA74F42}"/>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192107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9EAB-CD88-4782-A0B3-8150F632DD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9F2AB-F4D8-4E06-B0C8-DA1580A136B2}"/>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4" name="Footer Placeholder 3">
            <a:extLst>
              <a:ext uri="{FF2B5EF4-FFF2-40B4-BE49-F238E27FC236}">
                <a16:creationId xmlns:a16="http://schemas.microsoft.com/office/drawing/2014/main" id="{29CBBB7A-BE47-44FD-BFD7-785FD9A2D6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76A446-6EDB-4649-AA27-C38A01305BB2}"/>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9994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3746A-7A2C-4C77-B2F6-AAC1BE6DC8F6}"/>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3" name="Footer Placeholder 2">
            <a:extLst>
              <a:ext uri="{FF2B5EF4-FFF2-40B4-BE49-F238E27FC236}">
                <a16:creationId xmlns:a16="http://schemas.microsoft.com/office/drawing/2014/main" id="{FF63D355-316A-4B27-9A17-3DDED8E55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6EFA31-A965-44DC-9A51-413B27AEABF1}"/>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2392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42CE5-0253-448C-A6B5-E51668B33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00E2F7-C47D-43B6-BC54-4903A1382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01F147-6877-44B4-9E2C-A04F769E4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B4DF3C-0F01-4F00-9710-64125BDAE92E}"/>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6" name="Footer Placeholder 5">
            <a:extLst>
              <a:ext uri="{FF2B5EF4-FFF2-40B4-BE49-F238E27FC236}">
                <a16:creationId xmlns:a16="http://schemas.microsoft.com/office/drawing/2014/main" id="{8E50DD3C-67BB-44A3-A9EB-65AE5FBC4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DE80B-D95E-403F-AF9A-142535BE874E}"/>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278789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24189-8102-4ADB-8D7E-719EC61CE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D3CDA6-7D4F-442E-9CB1-AC0507DFD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898079-5E81-4664-8EDD-EDA744612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B92678-B043-4893-81A0-F828607D4BE9}"/>
              </a:ext>
            </a:extLst>
          </p:cNvPr>
          <p:cNvSpPr>
            <a:spLocks noGrp="1"/>
          </p:cNvSpPr>
          <p:nvPr>
            <p:ph type="dt" sz="half" idx="10"/>
          </p:nvPr>
        </p:nvSpPr>
        <p:spPr/>
        <p:txBody>
          <a:bodyPr/>
          <a:lstStyle/>
          <a:p>
            <a:fld id="{6E7E3B7E-FFFB-416A-AC1F-6071DE5DECA7}" type="datetimeFigureOut">
              <a:rPr lang="en-US" smtClean="0"/>
              <a:t>9/12/2022</a:t>
            </a:fld>
            <a:endParaRPr lang="en-US"/>
          </a:p>
        </p:txBody>
      </p:sp>
      <p:sp>
        <p:nvSpPr>
          <p:cNvPr id="6" name="Footer Placeholder 5">
            <a:extLst>
              <a:ext uri="{FF2B5EF4-FFF2-40B4-BE49-F238E27FC236}">
                <a16:creationId xmlns:a16="http://schemas.microsoft.com/office/drawing/2014/main" id="{10E30190-3C03-4B2E-ADAD-6FEBB6AF8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13137-2A82-4237-8936-45FDF4367F4E}"/>
              </a:ext>
            </a:extLst>
          </p:cNvPr>
          <p:cNvSpPr>
            <a:spLocks noGrp="1"/>
          </p:cNvSpPr>
          <p:nvPr>
            <p:ph type="sldNum" sz="quarter" idx="12"/>
          </p:nvPr>
        </p:nvSpPr>
        <p:spPr/>
        <p:txBody>
          <a:bodyPr/>
          <a:lstStyle/>
          <a:p>
            <a:fld id="{30EF850E-BA6E-4F15-ADC0-1F4E638AE2C6}" type="slidenum">
              <a:rPr lang="en-US" smtClean="0"/>
              <a:t>‹#›</a:t>
            </a:fld>
            <a:endParaRPr lang="en-US"/>
          </a:p>
        </p:txBody>
      </p:sp>
    </p:spTree>
    <p:extLst>
      <p:ext uri="{BB962C8B-B14F-4D97-AF65-F5344CB8AC3E}">
        <p14:creationId xmlns:p14="http://schemas.microsoft.com/office/powerpoint/2010/main" val="79212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E5D52-9EBF-4C44-895E-943D9D6050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1BBB-054C-4413-B4A8-EA219EED8F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5E87E-2864-471A-A234-3AA5E2FD2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E3B7E-FFFB-416A-AC1F-6071DE5DECA7}" type="datetimeFigureOut">
              <a:rPr lang="en-US" smtClean="0"/>
              <a:t>9/12/2022</a:t>
            </a:fld>
            <a:endParaRPr lang="en-US"/>
          </a:p>
        </p:txBody>
      </p:sp>
      <p:sp>
        <p:nvSpPr>
          <p:cNvPr id="5" name="Footer Placeholder 4">
            <a:extLst>
              <a:ext uri="{FF2B5EF4-FFF2-40B4-BE49-F238E27FC236}">
                <a16:creationId xmlns:a16="http://schemas.microsoft.com/office/drawing/2014/main" id="{2E13082A-2EF8-4701-AFFB-4FBC5DC3A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430BB6-9D9C-48A0-B0DA-A629F8303D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F850E-BA6E-4F15-ADC0-1F4E638AE2C6}" type="slidenum">
              <a:rPr lang="en-US" smtClean="0"/>
              <a:t>‹#›</a:t>
            </a:fld>
            <a:endParaRPr lang="en-US"/>
          </a:p>
        </p:txBody>
      </p:sp>
    </p:spTree>
    <p:extLst>
      <p:ext uri="{BB962C8B-B14F-4D97-AF65-F5344CB8AC3E}">
        <p14:creationId xmlns:p14="http://schemas.microsoft.com/office/powerpoint/2010/main" val="966918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1.png"/><Relationship Id="rId4" Type="http://schemas.openxmlformats.org/officeDocument/2006/relationships/image" Target="../media/image40.gif"/></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B18-D3F4-4AA9-87D3-69F27C343529}"/>
              </a:ext>
            </a:extLst>
          </p:cNvPr>
          <p:cNvSpPr>
            <a:spLocks noGrp="1"/>
          </p:cNvSpPr>
          <p:nvPr>
            <p:ph type="ctrTitle"/>
          </p:nvPr>
        </p:nvSpPr>
        <p:spPr>
          <a:xfrm>
            <a:off x="1524000" y="707935"/>
            <a:ext cx="9144000" cy="1446398"/>
          </a:xfrm>
        </p:spPr>
        <p:txBody>
          <a:bodyPr>
            <a:normAutofit/>
          </a:bodyPr>
          <a:lstStyle/>
          <a:p>
            <a:r>
              <a:rPr lang="en-US" sz="3600" dirty="0">
                <a:latin typeface="Arial" panose="020B0604020202020204" pitchFamily="34" charset="0"/>
                <a:ea typeface="Calibri" panose="020F0502020204030204" pitchFamily="34" charset="0"/>
                <a:cs typeface="Arial" panose="020B0604020202020204" pitchFamily="34" charset="0"/>
              </a:rPr>
              <a:t>Developing a Raspberry Pi-based Camera Network and Its Applications</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178292F-C50B-462C-9198-E641BADC8175}"/>
              </a:ext>
            </a:extLst>
          </p:cNvPr>
          <p:cNvSpPr>
            <a:spLocks noGrp="1"/>
          </p:cNvSpPr>
          <p:nvPr>
            <p:ph type="subTitle" idx="1"/>
          </p:nvPr>
        </p:nvSpPr>
        <p:spPr>
          <a:xfrm>
            <a:off x="1612188" y="2560627"/>
            <a:ext cx="9144000" cy="1035193"/>
          </a:xfrm>
        </p:spPr>
        <p:txBody>
          <a:bodyPr/>
          <a:lstStyle/>
          <a:p>
            <a:r>
              <a:rPr lang="en-US" dirty="0"/>
              <a:t>Daile Zhang </a:t>
            </a:r>
          </a:p>
          <a:p>
            <a:r>
              <a:rPr lang="en-US" dirty="0"/>
              <a:t>CISESS/University of Maryland</a:t>
            </a:r>
          </a:p>
        </p:txBody>
      </p:sp>
      <p:sp>
        <p:nvSpPr>
          <p:cNvPr id="4" name="Rectangle 3">
            <a:extLst>
              <a:ext uri="{FF2B5EF4-FFF2-40B4-BE49-F238E27FC236}">
                <a16:creationId xmlns:a16="http://schemas.microsoft.com/office/drawing/2014/main" id="{CFDB2351-6CC3-4530-B54E-1360F5D4F203}"/>
              </a:ext>
            </a:extLst>
          </p:cNvPr>
          <p:cNvSpPr/>
          <p:nvPr/>
        </p:nvSpPr>
        <p:spPr>
          <a:xfrm>
            <a:off x="2318417" y="3852567"/>
            <a:ext cx="1370247" cy="369332"/>
          </a:xfrm>
          <a:prstGeom prst="rect">
            <a:avLst/>
          </a:prstGeom>
        </p:spPr>
        <p:txBody>
          <a:bodyPr wrap="none">
            <a:spAutoFit/>
          </a:bodyPr>
          <a:lstStyle/>
          <a:p>
            <a:r>
              <a:rPr lang="en-US" dirty="0"/>
              <a:t>CISESS/UMD</a:t>
            </a:r>
          </a:p>
        </p:txBody>
      </p:sp>
      <p:pic>
        <p:nvPicPr>
          <p:cNvPr id="5" name="Picture 6" descr="http://essic5.umd.edu/~wwwdeploy/Public/images/Daile_Zhang_WEB.png">
            <a:extLst>
              <a:ext uri="{FF2B5EF4-FFF2-40B4-BE49-F238E27FC236}">
                <a16:creationId xmlns:a16="http://schemas.microsoft.com/office/drawing/2014/main" id="{208B7D0B-C2B2-4F04-96BD-82A1943489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009" y="4257152"/>
            <a:ext cx="612691" cy="823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essic5.umd.edu/~wwwdeploy/Public/images/Guangyang_Fang_WEB.jpg">
            <a:extLst>
              <a:ext uri="{FF2B5EF4-FFF2-40B4-BE49-F238E27FC236}">
                <a16:creationId xmlns:a16="http://schemas.microsoft.com/office/drawing/2014/main" id="{ACD10C21-BFAC-4C4C-8E11-FF44811907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626" b="11010"/>
          <a:stretch/>
        </p:blipFill>
        <p:spPr bwMode="auto">
          <a:xfrm rot="5400000">
            <a:off x="2763160" y="4353953"/>
            <a:ext cx="819875" cy="626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essic5.umd.edu/~wwwdeploy/Public/images/Joseph_Patton_WEB.jpg">
            <a:extLst>
              <a:ext uri="{FF2B5EF4-FFF2-40B4-BE49-F238E27FC236}">
                <a16:creationId xmlns:a16="http://schemas.microsoft.com/office/drawing/2014/main" id="{B627CB49-22B2-4BE3-A361-1C89FDAA60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87" r="11842"/>
          <a:stretch/>
        </p:blipFill>
        <p:spPr bwMode="auto">
          <a:xfrm>
            <a:off x="3660731" y="4257152"/>
            <a:ext cx="625642" cy="819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essic5.umd.edu/~wwwdeploy/Public/images/Terrence_Pierce_WEB.jpg">
            <a:extLst>
              <a:ext uri="{FF2B5EF4-FFF2-40B4-BE49-F238E27FC236}">
                <a16:creationId xmlns:a16="http://schemas.microsoft.com/office/drawing/2014/main" id="{D4322CE1-1DAF-4B56-AFE8-3AEB157B9C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55" r="12517"/>
          <a:stretch/>
        </p:blipFill>
        <p:spPr bwMode="auto">
          <a:xfrm>
            <a:off x="2077010" y="5203501"/>
            <a:ext cx="648536" cy="721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D13794-2D41-4507-B92D-1450C1B2CB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272" t="9221"/>
          <a:stretch/>
        </p:blipFill>
        <p:spPr>
          <a:xfrm rot="5400000">
            <a:off x="2812500" y="5250959"/>
            <a:ext cx="721193" cy="626277"/>
          </a:xfrm>
          <a:prstGeom prst="rect">
            <a:avLst/>
          </a:prstGeom>
        </p:spPr>
      </p:pic>
      <p:sp>
        <p:nvSpPr>
          <p:cNvPr id="10" name="Rectangle 9">
            <a:extLst>
              <a:ext uri="{FF2B5EF4-FFF2-40B4-BE49-F238E27FC236}">
                <a16:creationId xmlns:a16="http://schemas.microsoft.com/office/drawing/2014/main" id="{2FE5B9A0-27E4-4E43-B941-B27948F36643}"/>
              </a:ext>
            </a:extLst>
          </p:cNvPr>
          <p:cNvSpPr/>
          <p:nvPr/>
        </p:nvSpPr>
        <p:spPr>
          <a:xfrm>
            <a:off x="7637094" y="4036691"/>
            <a:ext cx="1164101" cy="369332"/>
          </a:xfrm>
          <a:prstGeom prst="rect">
            <a:avLst/>
          </a:prstGeom>
        </p:spPr>
        <p:txBody>
          <a:bodyPr wrap="none">
            <a:spAutoFit/>
          </a:bodyPr>
          <a:lstStyle/>
          <a:p>
            <a:r>
              <a:rPr lang="en-US" dirty="0"/>
              <a:t>CIMSS/OU</a:t>
            </a:r>
          </a:p>
        </p:txBody>
      </p:sp>
      <p:pic>
        <p:nvPicPr>
          <p:cNvPr id="11" name="Picture 16" descr="http://129.15.108.53/media/staff_photos/22.jpg">
            <a:extLst>
              <a:ext uri="{FF2B5EF4-FFF2-40B4-BE49-F238E27FC236}">
                <a16:creationId xmlns:a16="http://schemas.microsoft.com/office/drawing/2014/main" id="{E2FC97AC-B1AF-4958-BE1E-B575A254106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36" t="-5913" b="24104"/>
          <a:stretch/>
        </p:blipFill>
        <p:spPr bwMode="auto">
          <a:xfrm>
            <a:off x="7125791" y="4426255"/>
            <a:ext cx="634782" cy="7991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39BB98C-8E66-4F29-AF63-5B3BD021882E}"/>
              </a:ext>
            </a:extLst>
          </p:cNvPr>
          <p:cNvSpPr/>
          <p:nvPr/>
        </p:nvSpPr>
        <p:spPr>
          <a:xfrm>
            <a:off x="10035752" y="4078826"/>
            <a:ext cx="1632498" cy="369332"/>
          </a:xfrm>
          <a:prstGeom prst="rect">
            <a:avLst/>
          </a:prstGeom>
        </p:spPr>
        <p:txBody>
          <a:bodyPr wrap="none">
            <a:spAutoFit/>
          </a:bodyPr>
          <a:lstStyle/>
          <a:p>
            <a:r>
              <a:rPr lang="en-US" dirty="0"/>
              <a:t>Earth Networks</a:t>
            </a:r>
          </a:p>
        </p:txBody>
      </p:sp>
      <p:pic>
        <p:nvPicPr>
          <p:cNvPr id="13" name="Picture 18" descr="Mike">
            <a:extLst>
              <a:ext uri="{FF2B5EF4-FFF2-40B4-BE49-F238E27FC236}">
                <a16:creationId xmlns:a16="http://schemas.microsoft.com/office/drawing/2014/main" id="{13C506C9-1AE4-42FF-BEA9-2758022D73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451" t="6137" r="21268" b="6577"/>
          <a:stretch/>
        </p:blipFill>
        <p:spPr bwMode="auto">
          <a:xfrm>
            <a:off x="8484865" y="4471544"/>
            <a:ext cx="618400" cy="753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Jeff Lapierre - Lightning Scientist - Earth Networks | LinkedIn">
            <a:extLst>
              <a:ext uri="{FF2B5EF4-FFF2-40B4-BE49-F238E27FC236}">
                <a16:creationId xmlns:a16="http://schemas.microsoft.com/office/drawing/2014/main" id="{14A76222-68EB-41F7-BB02-46B7B8EE4EF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170" t="6547" r="19188" b="15137"/>
          <a:stretch/>
        </p:blipFill>
        <p:spPr bwMode="auto">
          <a:xfrm>
            <a:off x="10063951" y="4530614"/>
            <a:ext cx="623186" cy="7917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Alex Friedman - Tours Committee Head - Maryland IMAGES Campus Tour Guides |  LinkedIn">
            <a:extLst>
              <a:ext uri="{FF2B5EF4-FFF2-40B4-BE49-F238E27FC236}">
                <a16:creationId xmlns:a16="http://schemas.microsoft.com/office/drawing/2014/main" id="{866FF6C1-A539-4D4E-8A31-E2CAC9F458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459" t="19873" r="25025" b="18485"/>
          <a:stretch/>
        </p:blipFill>
        <p:spPr bwMode="auto">
          <a:xfrm>
            <a:off x="3660731" y="5203501"/>
            <a:ext cx="643350" cy="7211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30B03C8-879C-44E3-9C3B-485DEE3DA8AD}"/>
              </a:ext>
            </a:extLst>
          </p:cNvPr>
          <p:cNvSpPr/>
          <p:nvPr/>
        </p:nvSpPr>
        <p:spPr>
          <a:xfrm>
            <a:off x="4882034" y="4081143"/>
            <a:ext cx="1568827" cy="369332"/>
          </a:xfrm>
          <a:prstGeom prst="rect">
            <a:avLst/>
          </a:prstGeom>
        </p:spPr>
        <p:txBody>
          <a:bodyPr wrap="none">
            <a:spAutoFit/>
          </a:bodyPr>
          <a:lstStyle/>
          <a:p>
            <a:r>
              <a:rPr lang="en-US" dirty="0"/>
              <a:t>NASA Marshall</a:t>
            </a:r>
          </a:p>
        </p:txBody>
      </p:sp>
      <p:sp>
        <p:nvSpPr>
          <p:cNvPr id="18" name="Rectangle 17">
            <a:extLst>
              <a:ext uri="{FF2B5EF4-FFF2-40B4-BE49-F238E27FC236}">
                <a16:creationId xmlns:a16="http://schemas.microsoft.com/office/drawing/2014/main" id="{A1A94CE8-B874-4314-A4B8-9126548C170D}"/>
              </a:ext>
            </a:extLst>
          </p:cNvPr>
          <p:cNvSpPr/>
          <p:nvPr/>
        </p:nvSpPr>
        <p:spPr>
          <a:xfrm>
            <a:off x="5566145" y="6261097"/>
            <a:ext cx="6418745" cy="369332"/>
          </a:xfrm>
          <a:prstGeom prst="rect">
            <a:avLst/>
          </a:prstGeom>
        </p:spPr>
        <p:txBody>
          <a:bodyPr wrap="none">
            <a:spAutoFit/>
          </a:bodyPr>
          <a:lstStyle/>
          <a:p>
            <a:r>
              <a:rPr lang="en-US" dirty="0"/>
              <a:t>Special thanks to Ken Cummins, Doug Baker, and Michael Peterson</a:t>
            </a:r>
          </a:p>
        </p:txBody>
      </p:sp>
      <p:pic>
        <p:nvPicPr>
          <p:cNvPr id="20" name="Picture 19">
            <a:extLst>
              <a:ext uri="{FF2B5EF4-FFF2-40B4-BE49-F238E27FC236}">
                <a16:creationId xmlns:a16="http://schemas.microsoft.com/office/drawing/2014/main" id="{94C4F2E5-91DF-4303-B91C-A7C2B3E36BEE}"/>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056" t="25391" r="27636"/>
          <a:stretch/>
        </p:blipFill>
        <p:spPr>
          <a:xfrm>
            <a:off x="5219710" y="4466781"/>
            <a:ext cx="643351" cy="774664"/>
          </a:xfrm>
          <a:prstGeom prst="rect">
            <a:avLst/>
          </a:prstGeom>
        </p:spPr>
      </p:pic>
      <p:sp>
        <p:nvSpPr>
          <p:cNvPr id="21" name="Rectangle 20">
            <a:extLst>
              <a:ext uri="{FF2B5EF4-FFF2-40B4-BE49-F238E27FC236}">
                <a16:creationId xmlns:a16="http://schemas.microsoft.com/office/drawing/2014/main" id="{4DE43883-1B3C-4E0E-AD80-09E5EE84CEF8}"/>
              </a:ext>
            </a:extLst>
          </p:cNvPr>
          <p:cNvSpPr/>
          <p:nvPr/>
        </p:nvSpPr>
        <p:spPr>
          <a:xfrm>
            <a:off x="10991120" y="5386687"/>
            <a:ext cx="1101905" cy="369332"/>
          </a:xfrm>
          <a:prstGeom prst="rect">
            <a:avLst/>
          </a:prstGeom>
        </p:spPr>
        <p:txBody>
          <a:bodyPr wrap="none">
            <a:spAutoFit/>
          </a:bodyPr>
          <a:lstStyle/>
          <a:p>
            <a:r>
              <a:rPr lang="en-US" dirty="0"/>
              <a:t>Karl Stock</a:t>
            </a:r>
          </a:p>
        </p:txBody>
      </p:sp>
      <p:sp>
        <p:nvSpPr>
          <p:cNvPr id="24" name="Rectangle 23">
            <a:extLst>
              <a:ext uri="{FF2B5EF4-FFF2-40B4-BE49-F238E27FC236}">
                <a16:creationId xmlns:a16="http://schemas.microsoft.com/office/drawing/2014/main" id="{C0A75CE5-CAA4-40D8-B0A9-A03939006529}"/>
              </a:ext>
            </a:extLst>
          </p:cNvPr>
          <p:cNvSpPr/>
          <p:nvPr/>
        </p:nvSpPr>
        <p:spPr>
          <a:xfrm>
            <a:off x="11301142" y="4758066"/>
            <a:ext cx="417360" cy="369332"/>
          </a:xfrm>
          <a:prstGeom prst="rect">
            <a:avLst/>
          </a:prstGeom>
        </p:spPr>
        <p:txBody>
          <a:bodyPr wrap="square">
            <a:spAutoFit/>
          </a:bodyPr>
          <a:lstStyle/>
          <a:p>
            <a:r>
              <a:rPr lang="en-US" dirty="0"/>
              <a:t>?</a:t>
            </a:r>
          </a:p>
        </p:txBody>
      </p:sp>
      <p:sp>
        <p:nvSpPr>
          <p:cNvPr id="25" name="Rectangle 24">
            <a:extLst>
              <a:ext uri="{FF2B5EF4-FFF2-40B4-BE49-F238E27FC236}">
                <a16:creationId xmlns:a16="http://schemas.microsoft.com/office/drawing/2014/main" id="{FEE67788-F3C5-446E-9C59-0F55C2F3804E}"/>
              </a:ext>
            </a:extLst>
          </p:cNvPr>
          <p:cNvSpPr/>
          <p:nvPr/>
        </p:nvSpPr>
        <p:spPr>
          <a:xfrm>
            <a:off x="4848716" y="5293252"/>
            <a:ext cx="1410964" cy="369332"/>
          </a:xfrm>
          <a:prstGeom prst="rect">
            <a:avLst/>
          </a:prstGeom>
        </p:spPr>
        <p:txBody>
          <a:bodyPr wrap="none">
            <a:spAutoFit/>
          </a:bodyPr>
          <a:lstStyle/>
          <a:p>
            <a:r>
              <a:rPr lang="en-US"/>
              <a:t>Mason Quick</a:t>
            </a:r>
            <a:endParaRPr lang="en-US" dirty="0"/>
          </a:p>
        </p:txBody>
      </p:sp>
      <p:sp>
        <p:nvSpPr>
          <p:cNvPr id="26" name="Rectangle 25">
            <a:extLst>
              <a:ext uri="{FF2B5EF4-FFF2-40B4-BE49-F238E27FC236}">
                <a16:creationId xmlns:a16="http://schemas.microsoft.com/office/drawing/2014/main" id="{0195E026-2A54-4918-9693-D5BCF9DA4837}"/>
              </a:ext>
            </a:extLst>
          </p:cNvPr>
          <p:cNvSpPr/>
          <p:nvPr/>
        </p:nvSpPr>
        <p:spPr>
          <a:xfrm>
            <a:off x="8210550" y="5299754"/>
            <a:ext cx="1204112" cy="369332"/>
          </a:xfrm>
          <a:prstGeom prst="rect">
            <a:avLst/>
          </a:prstGeom>
        </p:spPr>
        <p:txBody>
          <a:bodyPr wrap="none">
            <a:spAutoFit/>
          </a:bodyPr>
          <a:lstStyle/>
          <a:p>
            <a:r>
              <a:rPr lang="en-US"/>
              <a:t>Mike Stock</a:t>
            </a:r>
            <a:endParaRPr lang="en-US" dirty="0"/>
          </a:p>
        </p:txBody>
      </p:sp>
      <p:sp>
        <p:nvSpPr>
          <p:cNvPr id="27" name="Rectangle 26">
            <a:extLst>
              <a:ext uri="{FF2B5EF4-FFF2-40B4-BE49-F238E27FC236}">
                <a16:creationId xmlns:a16="http://schemas.microsoft.com/office/drawing/2014/main" id="{FCD56167-A0B2-462B-997D-380E6C305BB7}"/>
              </a:ext>
            </a:extLst>
          </p:cNvPr>
          <p:cNvSpPr/>
          <p:nvPr/>
        </p:nvSpPr>
        <p:spPr>
          <a:xfrm>
            <a:off x="6881427" y="5248187"/>
            <a:ext cx="1359668" cy="646331"/>
          </a:xfrm>
          <a:prstGeom prst="rect">
            <a:avLst/>
          </a:prstGeom>
        </p:spPr>
        <p:txBody>
          <a:bodyPr wrap="none">
            <a:spAutoFit/>
          </a:bodyPr>
          <a:lstStyle/>
          <a:p>
            <a:r>
              <a:rPr lang="en-US" dirty="0"/>
              <a:t>Vanna </a:t>
            </a:r>
          </a:p>
          <a:p>
            <a:r>
              <a:rPr lang="en-US" dirty="0"/>
              <a:t>Chmielewski</a:t>
            </a:r>
          </a:p>
        </p:txBody>
      </p:sp>
      <p:sp>
        <p:nvSpPr>
          <p:cNvPr id="28" name="Rectangle 27">
            <a:extLst>
              <a:ext uri="{FF2B5EF4-FFF2-40B4-BE49-F238E27FC236}">
                <a16:creationId xmlns:a16="http://schemas.microsoft.com/office/drawing/2014/main" id="{04BC61EE-31D9-4705-82AE-65E95CD5E9AF}"/>
              </a:ext>
            </a:extLst>
          </p:cNvPr>
          <p:cNvSpPr/>
          <p:nvPr/>
        </p:nvSpPr>
        <p:spPr>
          <a:xfrm>
            <a:off x="9667703" y="5386686"/>
            <a:ext cx="1334724" cy="369332"/>
          </a:xfrm>
          <a:prstGeom prst="rect">
            <a:avLst/>
          </a:prstGeom>
        </p:spPr>
        <p:txBody>
          <a:bodyPr wrap="none">
            <a:spAutoFit/>
          </a:bodyPr>
          <a:lstStyle/>
          <a:p>
            <a:r>
              <a:rPr lang="en-US" dirty="0"/>
              <a:t>Jeff Lapierre</a:t>
            </a:r>
          </a:p>
        </p:txBody>
      </p:sp>
      <p:sp>
        <p:nvSpPr>
          <p:cNvPr id="29" name="Rectangle 28">
            <a:extLst>
              <a:ext uri="{FF2B5EF4-FFF2-40B4-BE49-F238E27FC236}">
                <a16:creationId xmlns:a16="http://schemas.microsoft.com/office/drawing/2014/main" id="{7D734D7D-EE25-4CE6-B89C-3D13455568A4}"/>
              </a:ext>
            </a:extLst>
          </p:cNvPr>
          <p:cNvSpPr/>
          <p:nvPr/>
        </p:nvSpPr>
        <p:spPr>
          <a:xfrm>
            <a:off x="212636" y="4417190"/>
            <a:ext cx="1883827" cy="1477328"/>
          </a:xfrm>
          <a:prstGeom prst="rect">
            <a:avLst/>
          </a:prstGeom>
        </p:spPr>
        <p:txBody>
          <a:bodyPr wrap="square">
            <a:spAutoFit/>
          </a:bodyPr>
          <a:lstStyle/>
          <a:p>
            <a:r>
              <a:rPr lang="en-US" dirty="0" err="1"/>
              <a:t>Guangyang</a:t>
            </a:r>
            <a:r>
              <a:rPr lang="en-US" dirty="0"/>
              <a:t> Fang </a:t>
            </a:r>
          </a:p>
          <a:p>
            <a:r>
              <a:rPr lang="en-US" dirty="0"/>
              <a:t>Joseph Patton</a:t>
            </a:r>
          </a:p>
          <a:p>
            <a:r>
              <a:rPr lang="en-US" dirty="0"/>
              <a:t>Terrence Pierce</a:t>
            </a:r>
          </a:p>
          <a:p>
            <a:r>
              <a:rPr lang="en-US" dirty="0"/>
              <a:t>Domenic Brooks</a:t>
            </a:r>
          </a:p>
          <a:p>
            <a:r>
              <a:rPr lang="en-US" dirty="0"/>
              <a:t>Alex Friedman</a:t>
            </a:r>
          </a:p>
        </p:txBody>
      </p:sp>
      <p:sp>
        <p:nvSpPr>
          <p:cNvPr id="30" name="Rectangle 29">
            <a:extLst>
              <a:ext uri="{FF2B5EF4-FFF2-40B4-BE49-F238E27FC236}">
                <a16:creationId xmlns:a16="http://schemas.microsoft.com/office/drawing/2014/main" id="{21456338-0E19-49F1-B711-8D6A1CD55AF8}"/>
              </a:ext>
            </a:extLst>
          </p:cNvPr>
          <p:cNvSpPr/>
          <p:nvPr/>
        </p:nvSpPr>
        <p:spPr>
          <a:xfrm>
            <a:off x="207110" y="6241976"/>
            <a:ext cx="4872339" cy="369332"/>
          </a:xfrm>
          <a:prstGeom prst="rect">
            <a:avLst/>
          </a:prstGeom>
        </p:spPr>
        <p:txBody>
          <a:bodyPr wrap="square">
            <a:spAutoFit/>
          </a:bodyPr>
          <a:lstStyle/>
          <a:p>
            <a:r>
              <a:rPr lang="en-US" dirty="0"/>
              <a:t>NOAA NA19NES4320002 and CISESS Seeds Grant</a:t>
            </a:r>
          </a:p>
        </p:txBody>
      </p:sp>
    </p:spTree>
    <p:extLst>
      <p:ext uri="{BB962C8B-B14F-4D97-AF65-F5344CB8AC3E}">
        <p14:creationId xmlns:p14="http://schemas.microsoft.com/office/powerpoint/2010/main" val="217957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DE6925A-7469-4C35-8D65-48F574C312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Title 1"/>
          <p:cNvSpPr>
            <a:spLocks noGrp="1"/>
          </p:cNvSpPr>
          <p:nvPr>
            <p:ph type="title"/>
          </p:nvPr>
        </p:nvSpPr>
        <p:spPr/>
        <p:txBody>
          <a:bodyPr/>
          <a:lstStyle/>
          <a:p>
            <a:r>
              <a:rPr lang="en-US" dirty="0">
                <a:latin typeface="+mn-lt"/>
              </a:rPr>
              <a:t>5</a:t>
            </a:r>
            <a:r>
              <a:rPr lang="en-US" baseline="30000" dirty="0">
                <a:latin typeface="+mn-lt"/>
              </a:rPr>
              <a:t>th</a:t>
            </a:r>
            <a:r>
              <a:rPr lang="en-US" dirty="0">
                <a:latin typeface="+mn-lt"/>
              </a:rPr>
              <a:t> Stroke (continuing current)</a:t>
            </a:r>
          </a:p>
        </p:txBody>
      </p:sp>
      <p:sp>
        <p:nvSpPr>
          <p:cNvPr id="7" name="Rectangle 6"/>
          <p:cNvSpPr/>
          <p:nvPr/>
        </p:nvSpPr>
        <p:spPr>
          <a:xfrm>
            <a:off x="8587266" y="4269768"/>
            <a:ext cx="843501" cy="369332"/>
          </a:xfrm>
          <a:prstGeom prst="rect">
            <a:avLst/>
          </a:prstGeom>
        </p:spPr>
        <p:txBody>
          <a:bodyPr wrap="none">
            <a:spAutoFit/>
          </a:bodyPr>
          <a:lstStyle/>
          <a:p>
            <a:r>
              <a:rPr lang="en-US" dirty="0"/>
              <a:t>-3kA IC</a:t>
            </a:r>
          </a:p>
        </p:txBody>
      </p:sp>
      <p:sp>
        <p:nvSpPr>
          <p:cNvPr id="10" name="Rectangle 9">
            <a:extLst>
              <a:ext uri="{FF2B5EF4-FFF2-40B4-BE49-F238E27FC236}">
                <a16:creationId xmlns:a16="http://schemas.microsoft.com/office/drawing/2014/main" id="{8364367E-DCD5-4880-AD1F-C28D30D8EAC6}"/>
              </a:ext>
            </a:extLst>
          </p:cNvPr>
          <p:cNvSpPr/>
          <p:nvPr/>
        </p:nvSpPr>
        <p:spPr>
          <a:xfrm>
            <a:off x="7188145" y="4375303"/>
            <a:ext cx="1104341" cy="369332"/>
          </a:xfrm>
          <a:prstGeom prst="rect">
            <a:avLst/>
          </a:prstGeom>
        </p:spPr>
        <p:txBody>
          <a:bodyPr wrap="none">
            <a:spAutoFit/>
          </a:bodyPr>
          <a:lstStyle/>
          <a:p>
            <a:r>
              <a:rPr lang="en-US" dirty="0"/>
              <a:t>-5.3kA CG</a:t>
            </a:r>
          </a:p>
        </p:txBody>
      </p:sp>
      <p:pic>
        <p:nvPicPr>
          <p:cNvPr id="6" name="Content Placeholder 5">
            <a:extLst>
              <a:ext uri="{FF2B5EF4-FFF2-40B4-BE49-F238E27FC236}">
                <a16:creationId xmlns:a16="http://schemas.microsoft.com/office/drawing/2014/main" id="{946C6115-B0D9-4614-9FDC-9A7F39C017EC}"/>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
        <p:nvSpPr>
          <p:cNvPr id="8" name="Rectangle 7">
            <a:extLst>
              <a:ext uri="{FF2B5EF4-FFF2-40B4-BE49-F238E27FC236}">
                <a16:creationId xmlns:a16="http://schemas.microsoft.com/office/drawing/2014/main" id="{6043AE7F-DB8D-425D-ADFD-82EF5A245900}"/>
              </a:ext>
            </a:extLst>
          </p:cNvPr>
          <p:cNvSpPr/>
          <p:nvPr/>
        </p:nvSpPr>
        <p:spPr>
          <a:xfrm>
            <a:off x="7794326" y="5989164"/>
            <a:ext cx="2068195" cy="369332"/>
          </a:xfrm>
          <a:prstGeom prst="rect">
            <a:avLst/>
          </a:prstGeom>
        </p:spPr>
        <p:txBody>
          <a:bodyPr wrap="none">
            <a:spAutoFit/>
          </a:bodyPr>
          <a:lstStyle/>
          <a:p>
            <a:r>
              <a:rPr lang="en-US" dirty="0"/>
              <a:t>NLDN misclassified. </a:t>
            </a:r>
          </a:p>
        </p:txBody>
      </p:sp>
    </p:spTree>
    <p:extLst>
      <p:ext uri="{BB962C8B-B14F-4D97-AF65-F5344CB8AC3E}">
        <p14:creationId xmlns:p14="http://schemas.microsoft.com/office/powerpoint/2010/main" val="3925650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C9C6BC-BE20-417C-973C-801E15AA86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Title 1"/>
          <p:cNvSpPr>
            <a:spLocks noGrp="1"/>
          </p:cNvSpPr>
          <p:nvPr>
            <p:ph type="title"/>
          </p:nvPr>
        </p:nvSpPr>
        <p:spPr/>
        <p:txBody>
          <a:bodyPr/>
          <a:lstStyle/>
          <a:p>
            <a:r>
              <a:rPr lang="en-US" dirty="0">
                <a:latin typeface="+mn-lt"/>
              </a:rPr>
              <a:t>6</a:t>
            </a:r>
            <a:r>
              <a:rPr lang="en-US" baseline="30000" dirty="0">
                <a:latin typeface="+mn-lt"/>
              </a:rPr>
              <a:t>th</a:t>
            </a:r>
            <a:r>
              <a:rPr lang="en-US" dirty="0">
                <a:latin typeface="+mn-lt"/>
              </a:rPr>
              <a:t> Stroke (continuing current)</a:t>
            </a:r>
          </a:p>
        </p:txBody>
      </p:sp>
      <p:sp>
        <p:nvSpPr>
          <p:cNvPr id="7" name="Rectangle 6"/>
          <p:cNvSpPr/>
          <p:nvPr/>
        </p:nvSpPr>
        <p:spPr>
          <a:xfrm>
            <a:off x="8622861" y="4224049"/>
            <a:ext cx="1046633" cy="369332"/>
          </a:xfrm>
          <a:prstGeom prst="rect">
            <a:avLst/>
          </a:prstGeom>
        </p:spPr>
        <p:txBody>
          <a:bodyPr wrap="none">
            <a:spAutoFit/>
          </a:bodyPr>
          <a:lstStyle/>
          <a:p>
            <a:r>
              <a:rPr lang="en-US" dirty="0"/>
              <a:t>-11kA CG</a:t>
            </a:r>
          </a:p>
        </p:txBody>
      </p:sp>
      <p:sp>
        <p:nvSpPr>
          <p:cNvPr id="10" name="Rectangle 9">
            <a:extLst>
              <a:ext uri="{FF2B5EF4-FFF2-40B4-BE49-F238E27FC236}">
                <a16:creationId xmlns:a16="http://schemas.microsoft.com/office/drawing/2014/main" id="{8721C68D-4599-4099-A6A7-D8D778F6E1F9}"/>
              </a:ext>
            </a:extLst>
          </p:cNvPr>
          <p:cNvSpPr/>
          <p:nvPr/>
        </p:nvSpPr>
        <p:spPr>
          <a:xfrm>
            <a:off x="7049425" y="4408715"/>
            <a:ext cx="1221360" cy="369332"/>
          </a:xfrm>
          <a:prstGeom prst="rect">
            <a:avLst/>
          </a:prstGeom>
        </p:spPr>
        <p:txBody>
          <a:bodyPr wrap="none">
            <a:spAutoFit/>
          </a:bodyPr>
          <a:lstStyle/>
          <a:p>
            <a:r>
              <a:rPr lang="en-US" dirty="0"/>
              <a:t>-11.6kA CG</a:t>
            </a:r>
          </a:p>
        </p:txBody>
      </p:sp>
      <p:pic>
        <p:nvPicPr>
          <p:cNvPr id="6" name="Content Placeholder 5">
            <a:extLst>
              <a:ext uri="{FF2B5EF4-FFF2-40B4-BE49-F238E27FC236}">
                <a16:creationId xmlns:a16="http://schemas.microsoft.com/office/drawing/2014/main" id="{AB074787-E6FA-42F8-BF21-EB814C181CC1}"/>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Tree>
    <p:extLst>
      <p:ext uri="{BB962C8B-B14F-4D97-AF65-F5344CB8AC3E}">
        <p14:creationId xmlns:p14="http://schemas.microsoft.com/office/powerpoint/2010/main" val="3818485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1ABA907-0303-44A9-B4C7-B946867B678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Title 1"/>
          <p:cNvSpPr>
            <a:spLocks noGrp="1"/>
          </p:cNvSpPr>
          <p:nvPr>
            <p:ph type="title"/>
          </p:nvPr>
        </p:nvSpPr>
        <p:spPr/>
        <p:txBody>
          <a:bodyPr/>
          <a:lstStyle/>
          <a:p>
            <a:r>
              <a:rPr lang="en-US" dirty="0">
                <a:latin typeface="+mn-lt"/>
              </a:rPr>
              <a:t>7</a:t>
            </a:r>
            <a:r>
              <a:rPr lang="en-US" baseline="30000" dirty="0">
                <a:latin typeface="+mn-lt"/>
              </a:rPr>
              <a:t>th</a:t>
            </a:r>
            <a:r>
              <a:rPr lang="en-US" dirty="0">
                <a:latin typeface="+mn-lt"/>
              </a:rPr>
              <a:t> Stroke (continuing current)</a:t>
            </a:r>
          </a:p>
        </p:txBody>
      </p:sp>
      <p:sp>
        <p:nvSpPr>
          <p:cNvPr id="7" name="Rectangle 6"/>
          <p:cNvSpPr/>
          <p:nvPr/>
        </p:nvSpPr>
        <p:spPr>
          <a:xfrm>
            <a:off x="8574203" y="4263237"/>
            <a:ext cx="843501" cy="369332"/>
          </a:xfrm>
          <a:prstGeom prst="rect">
            <a:avLst/>
          </a:prstGeom>
        </p:spPr>
        <p:txBody>
          <a:bodyPr wrap="none">
            <a:spAutoFit/>
          </a:bodyPr>
          <a:lstStyle/>
          <a:p>
            <a:r>
              <a:rPr lang="en-US" dirty="0"/>
              <a:t>-8kA IC</a:t>
            </a:r>
          </a:p>
        </p:txBody>
      </p:sp>
      <p:sp>
        <p:nvSpPr>
          <p:cNvPr id="10" name="Rectangle 9">
            <a:extLst>
              <a:ext uri="{FF2B5EF4-FFF2-40B4-BE49-F238E27FC236}">
                <a16:creationId xmlns:a16="http://schemas.microsoft.com/office/drawing/2014/main" id="{FA944806-7283-4F2E-961F-63DEFF25B201}"/>
              </a:ext>
            </a:extLst>
          </p:cNvPr>
          <p:cNvSpPr/>
          <p:nvPr/>
        </p:nvSpPr>
        <p:spPr>
          <a:xfrm>
            <a:off x="7192936" y="4447903"/>
            <a:ext cx="1221360" cy="369332"/>
          </a:xfrm>
          <a:prstGeom prst="rect">
            <a:avLst/>
          </a:prstGeom>
        </p:spPr>
        <p:txBody>
          <a:bodyPr wrap="none">
            <a:spAutoFit/>
          </a:bodyPr>
          <a:lstStyle/>
          <a:p>
            <a:r>
              <a:rPr lang="en-US" dirty="0"/>
              <a:t>-10.0kA CG</a:t>
            </a:r>
          </a:p>
        </p:txBody>
      </p:sp>
      <p:pic>
        <p:nvPicPr>
          <p:cNvPr id="13" name="Content Placeholder 12">
            <a:extLst>
              <a:ext uri="{FF2B5EF4-FFF2-40B4-BE49-F238E27FC236}">
                <a16:creationId xmlns:a16="http://schemas.microsoft.com/office/drawing/2014/main" id="{FEB07DBB-C3C1-4B65-B75D-075142D133B9}"/>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
        <p:nvSpPr>
          <p:cNvPr id="8" name="Rectangle 7">
            <a:extLst>
              <a:ext uri="{FF2B5EF4-FFF2-40B4-BE49-F238E27FC236}">
                <a16:creationId xmlns:a16="http://schemas.microsoft.com/office/drawing/2014/main" id="{6043AE7F-DB8D-425D-ADFD-82EF5A245900}"/>
              </a:ext>
            </a:extLst>
          </p:cNvPr>
          <p:cNvSpPr/>
          <p:nvPr/>
        </p:nvSpPr>
        <p:spPr>
          <a:xfrm>
            <a:off x="7794326" y="5989164"/>
            <a:ext cx="2068195" cy="369332"/>
          </a:xfrm>
          <a:prstGeom prst="rect">
            <a:avLst/>
          </a:prstGeom>
        </p:spPr>
        <p:txBody>
          <a:bodyPr wrap="none">
            <a:spAutoFit/>
          </a:bodyPr>
          <a:lstStyle/>
          <a:p>
            <a:r>
              <a:rPr lang="en-US" dirty="0"/>
              <a:t>NLDN misclassified. </a:t>
            </a:r>
          </a:p>
        </p:txBody>
      </p:sp>
    </p:spTree>
    <p:extLst>
      <p:ext uri="{BB962C8B-B14F-4D97-AF65-F5344CB8AC3E}">
        <p14:creationId xmlns:p14="http://schemas.microsoft.com/office/powerpoint/2010/main" val="76575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8737-7AE3-4532-A920-2C0BB6421941}"/>
              </a:ext>
            </a:extLst>
          </p:cNvPr>
          <p:cNvSpPr>
            <a:spLocks noGrp="1"/>
          </p:cNvSpPr>
          <p:nvPr>
            <p:ph type="title"/>
          </p:nvPr>
        </p:nvSpPr>
        <p:spPr/>
        <p:txBody>
          <a:bodyPr/>
          <a:lstStyle/>
          <a:p>
            <a:r>
              <a:rPr lang="en-US" dirty="0">
                <a:latin typeface="+mn-lt"/>
              </a:rPr>
              <a:t>8</a:t>
            </a:r>
            <a:r>
              <a:rPr lang="en-US" baseline="30000" dirty="0">
                <a:latin typeface="+mn-lt"/>
              </a:rPr>
              <a:t>th</a:t>
            </a:r>
            <a:r>
              <a:rPr lang="en-US" dirty="0">
                <a:latin typeface="+mn-lt"/>
              </a:rPr>
              <a:t> Stroke (continuing current)</a:t>
            </a:r>
          </a:p>
        </p:txBody>
      </p:sp>
      <p:pic>
        <p:nvPicPr>
          <p:cNvPr id="7" name="Content Placeholder 6">
            <a:extLst>
              <a:ext uri="{FF2B5EF4-FFF2-40B4-BE49-F238E27FC236}">
                <a16:creationId xmlns:a16="http://schemas.microsoft.com/office/drawing/2014/main" id="{542B115E-DCEB-450C-B407-E86403AD616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pic>
        <p:nvPicPr>
          <p:cNvPr id="15" name="Content Placeholder 14">
            <a:extLst>
              <a:ext uri="{FF2B5EF4-FFF2-40B4-BE49-F238E27FC236}">
                <a16:creationId xmlns:a16="http://schemas.microsoft.com/office/drawing/2014/main" id="{71E040E0-8311-4CDB-9A59-68F8FD9625BE}"/>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
        <p:nvSpPr>
          <p:cNvPr id="3" name="Rectangle 2">
            <a:extLst>
              <a:ext uri="{FF2B5EF4-FFF2-40B4-BE49-F238E27FC236}">
                <a16:creationId xmlns:a16="http://schemas.microsoft.com/office/drawing/2014/main" id="{9AE42102-DC74-4D54-B402-D2CE0345D438}"/>
              </a:ext>
            </a:extLst>
          </p:cNvPr>
          <p:cNvSpPr/>
          <p:nvPr/>
        </p:nvSpPr>
        <p:spPr>
          <a:xfrm>
            <a:off x="7060193" y="5943653"/>
            <a:ext cx="2980303" cy="646331"/>
          </a:xfrm>
          <a:prstGeom prst="rect">
            <a:avLst/>
          </a:prstGeom>
        </p:spPr>
        <p:txBody>
          <a:bodyPr wrap="none">
            <a:spAutoFit/>
          </a:bodyPr>
          <a:lstStyle/>
          <a:p>
            <a:r>
              <a:rPr lang="en-US" dirty="0"/>
              <a:t>NLDN 20:30:11.116 -3kA IC</a:t>
            </a:r>
          </a:p>
          <a:p>
            <a:r>
              <a:rPr lang="en-US" dirty="0"/>
              <a:t>ENTLN 20:30:11.116 -5.1kA IC</a:t>
            </a:r>
          </a:p>
        </p:txBody>
      </p:sp>
      <p:sp>
        <p:nvSpPr>
          <p:cNvPr id="4" name="Rectangle 3">
            <a:extLst>
              <a:ext uri="{FF2B5EF4-FFF2-40B4-BE49-F238E27FC236}">
                <a16:creationId xmlns:a16="http://schemas.microsoft.com/office/drawing/2014/main" id="{F675255C-4DE6-45E9-B5EF-7925E5ECAB37}"/>
              </a:ext>
            </a:extLst>
          </p:cNvPr>
          <p:cNvSpPr/>
          <p:nvPr/>
        </p:nvSpPr>
        <p:spPr>
          <a:xfrm>
            <a:off x="1691505" y="5943653"/>
            <a:ext cx="3474990" cy="369332"/>
          </a:xfrm>
          <a:prstGeom prst="rect">
            <a:avLst/>
          </a:prstGeom>
        </p:spPr>
        <p:txBody>
          <a:bodyPr wrap="none">
            <a:spAutoFit/>
          </a:bodyPr>
          <a:lstStyle/>
          <a:p>
            <a:r>
              <a:rPr lang="en-US" dirty="0"/>
              <a:t>Video-derived time is 20:30:11.114</a:t>
            </a:r>
          </a:p>
        </p:txBody>
      </p:sp>
    </p:spTree>
    <p:extLst>
      <p:ext uri="{BB962C8B-B14F-4D97-AF65-F5344CB8AC3E}">
        <p14:creationId xmlns:p14="http://schemas.microsoft.com/office/powerpoint/2010/main" val="326092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5DBA6F-E58E-4989-8FA3-009B09C22047}"/>
              </a:ext>
            </a:extLst>
          </p:cNvPr>
          <p:cNvSpPr>
            <a:spLocks noGrp="1"/>
          </p:cNvSpPr>
          <p:nvPr>
            <p:ph type="title"/>
          </p:nvPr>
        </p:nvSpPr>
        <p:spPr/>
        <p:txBody>
          <a:bodyPr/>
          <a:lstStyle/>
          <a:p>
            <a:r>
              <a:rPr lang="en-US" dirty="0">
                <a:latin typeface="+mn-lt"/>
              </a:rPr>
              <a:t>Findings</a:t>
            </a:r>
            <a:r>
              <a:rPr lang="en-US" dirty="0"/>
              <a:t> </a:t>
            </a:r>
          </a:p>
        </p:txBody>
      </p:sp>
      <p:sp>
        <p:nvSpPr>
          <p:cNvPr id="6" name="Content Placeholder 5">
            <a:extLst>
              <a:ext uri="{FF2B5EF4-FFF2-40B4-BE49-F238E27FC236}">
                <a16:creationId xmlns:a16="http://schemas.microsoft.com/office/drawing/2014/main" id="{A4B364A9-EB28-48B2-8549-396995149ECC}"/>
              </a:ext>
            </a:extLst>
          </p:cNvPr>
          <p:cNvSpPr>
            <a:spLocks noGrp="1"/>
          </p:cNvSpPr>
          <p:nvPr>
            <p:ph idx="1"/>
          </p:nvPr>
        </p:nvSpPr>
        <p:spPr/>
        <p:txBody>
          <a:bodyPr/>
          <a:lstStyle/>
          <a:p>
            <a:r>
              <a:rPr lang="en-US" dirty="0"/>
              <a:t>GLM matched with the video well. GLM detected the first 7 strokes. The 8</a:t>
            </a:r>
            <a:r>
              <a:rPr lang="en-US" baseline="30000" dirty="0"/>
              <a:t>th</a:t>
            </a:r>
            <a:r>
              <a:rPr lang="en-US" dirty="0"/>
              <a:t> stroke was 4-5 </a:t>
            </a:r>
            <a:r>
              <a:rPr lang="en-US" dirty="0" err="1"/>
              <a:t>ms</a:t>
            </a:r>
            <a:r>
              <a:rPr lang="en-US" dirty="0"/>
              <a:t> later than the video (more than 2 </a:t>
            </a:r>
            <a:r>
              <a:rPr lang="en-US" dirty="0" err="1"/>
              <a:t>ms</a:t>
            </a:r>
            <a:r>
              <a:rPr lang="en-US" dirty="0"/>
              <a:t>).</a:t>
            </a:r>
          </a:p>
          <a:p>
            <a:r>
              <a:rPr lang="en-US" dirty="0"/>
              <a:t>GLM correlated well with the ground-based measurements in both time (within 2 </a:t>
            </a:r>
            <a:r>
              <a:rPr lang="en-US" dirty="0" err="1"/>
              <a:t>ms</a:t>
            </a:r>
            <a:r>
              <a:rPr lang="en-US" dirty="0"/>
              <a:t> temporal resolution) and space (within 1 pixel size), except for the last stroke.</a:t>
            </a:r>
          </a:p>
          <a:p>
            <a:r>
              <a:rPr lang="en-US" dirty="0"/>
              <a:t>The brightest GLM pixel was not the closest one with the ground-based measurement, but off by one pixel due to parallax.</a:t>
            </a:r>
          </a:p>
        </p:txBody>
      </p:sp>
    </p:spTree>
    <p:extLst>
      <p:ext uri="{BB962C8B-B14F-4D97-AF65-F5344CB8AC3E}">
        <p14:creationId xmlns:p14="http://schemas.microsoft.com/office/powerpoint/2010/main" val="966376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2313" y="474877"/>
            <a:ext cx="9144000" cy="1429644"/>
          </a:xfrm>
        </p:spPr>
        <p:txBody>
          <a:bodyPr>
            <a:normAutofit/>
          </a:bodyPr>
          <a:lstStyle/>
          <a:p>
            <a:r>
              <a:rPr lang="en-US" sz="4000" dirty="0">
                <a:latin typeface="+mn-lt"/>
              </a:rPr>
              <a:t>Long Continuing Current Flash in Flagstaff 20220801</a:t>
            </a:r>
          </a:p>
        </p:txBody>
      </p:sp>
      <p:sp>
        <p:nvSpPr>
          <p:cNvPr id="5" name="Subtitle 2">
            <a:extLst>
              <a:ext uri="{FF2B5EF4-FFF2-40B4-BE49-F238E27FC236}">
                <a16:creationId xmlns:a16="http://schemas.microsoft.com/office/drawing/2014/main" id="{EE7D0F3E-944C-80D5-0307-5317FFA733BD}"/>
              </a:ext>
            </a:extLst>
          </p:cNvPr>
          <p:cNvSpPr>
            <a:spLocks noGrp="1"/>
          </p:cNvSpPr>
          <p:nvPr>
            <p:ph type="subTitle" idx="1"/>
          </p:nvPr>
        </p:nvSpPr>
        <p:spPr>
          <a:xfrm>
            <a:off x="4119137" y="5900773"/>
            <a:ext cx="3970351" cy="614237"/>
          </a:xfrm>
        </p:spPr>
        <p:txBody>
          <a:bodyPr>
            <a:normAutofit/>
          </a:bodyPr>
          <a:lstStyle/>
          <a:p>
            <a:r>
              <a:rPr lang="en-US" sz="2800" dirty="0">
                <a:cs typeface="Arial" panose="020B0604020202020204" pitchFamily="34" charset="0"/>
              </a:rPr>
              <a:t>Looking east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933" y="2000658"/>
            <a:ext cx="4660669" cy="3495502"/>
          </a:xfrm>
          <a:prstGeom prst="rect">
            <a:avLst/>
          </a:prstGeom>
        </p:spPr>
      </p:pic>
    </p:spTree>
    <p:extLst>
      <p:ext uri="{BB962C8B-B14F-4D97-AF65-F5344CB8AC3E}">
        <p14:creationId xmlns:p14="http://schemas.microsoft.com/office/powerpoint/2010/main" val="3720110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Regular speed</a:t>
            </a:r>
          </a:p>
        </p:txBody>
      </p:sp>
      <p:pic>
        <p:nvPicPr>
          <p:cNvPr id="4" name="Long continuing curre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010799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Slow-Mo</a:t>
            </a:r>
          </a:p>
        </p:txBody>
      </p:sp>
      <p:pic>
        <p:nvPicPr>
          <p:cNvPr id="4" name="Long continuing current slow 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855545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Findings</a:t>
            </a:r>
          </a:p>
        </p:txBody>
      </p:sp>
      <p:sp>
        <p:nvSpPr>
          <p:cNvPr id="3" name="Content Placeholder 2"/>
          <p:cNvSpPr>
            <a:spLocks noGrp="1"/>
          </p:cNvSpPr>
          <p:nvPr>
            <p:ph idx="1"/>
          </p:nvPr>
        </p:nvSpPr>
        <p:spPr/>
        <p:txBody>
          <a:bodyPr>
            <a:normAutofit lnSpcReduction="10000"/>
          </a:bodyPr>
          <a:lstStyle/>
          <a:p>
            <a:r>
              <a:rPr lang="en-US" dirty="0"/>
              <a:t>The flash lasted for 45 frames (approx. 500 </a:t>
            </a:r>
            <a:r>
              <a:rPr lang="en-US" dirty="0" err="1"/>
              <a:t>ms</a:t>
            </a:r>
            <a:r>
              <a:rPr lang="en-US" dirty="0"/>
              <a:t>) with long continuing current.</a:t>
            </a:r>
          </a:p>
          <a:p>
            <a:r>
              <a:rPr lang="en-US" dirty="0"/>
              <a:t>Neither GLM-16 or -17 detected this flash. Nothing within 50 km and 1 second.</a:t>
            </a:r>
          </a:p>
          <a:p>
            <a:r>
              <a:rPr lang="en-US" dirty="0"/>
              <a:t>ENTLN detected 3 CGs with the first one from WWLLN. </a:t>
            </a:r>
          </a:p>
          <a:p>
            <a:r>
              <a:rPr lang="en-US" dirty="0"/>
              <a:t>NLDN detected 3 CGs and 3 ICs. </a:t>
            </a:r>
          </a:p>
          <a:p>
            <a:r>
              <a:rPr lang="en-US" dirty="0"/>
              <a:t>The 3 CGs matched well between ENTLN and NLDN. ENTLN didn’t detect any NLDN ICs. </a:t>
            </a:r>
          </a:p>
          <a:p>
            <a:endParaRPr lang="en-US" dirty="0"/>
          </a:p>
          <a:p>
            <a:pPr marL="0" indent="0">
              <a:buNone/>
            </a:pPr>
            <a:r>
              <a:rPr lang="en-US" dirty="0"/>
              <a:t>* Camera time is off by about 177 </a:t>
            </a:r>
            <a:r>
              <a:rPr lang="en-US" dirty="0" err="1"/>
              <a:t>ms.</a:t>
            </a:r>
            <a:endParaRPr lang="en-US" dirty="0"/>
          </a:p>
          <a:p>
            <a:endParaRPr lang="en-US" dirty="0"/>
          </a:p>
        </p:txBody>
      </p:sp>
    </p:spTree>
    <p:extLst>
      <p:ext uri="{BB962C8B-B14F-4D97-AF65-F5344CB8AC3E}">
        <p14:creationId xmlns:p14="http://schemas.microsoft.com/office/powerpoint/2010/main" val="245246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Why GLM Miss Detection?</a:t>
            </a:r>
          </a:p>
        </p:txBody>
      </p:sp>
      <p:sp>
        <p:nvSpPr>
          <p:cNvPr id="3" name="Content Placeholder 2"/>
          <p:cNvSpPr>
            <a:spLocks noGrp="1"/>
          </p:cNvSpPr>
          <p:nvPr>
            <p:ph idx="1"/>
          </p:nvPr>
        </p:nvSpPr>
        <p:spPr>
          <a:xfrm>
            <a:off x="7182196" y="1825625"/>
            <a:ext cx="4171604" cy="4351338"/>
          </a:xfrm>
        </p:spPr>
        <p:txBody>
          <a:bodyPr/>
          <a:lstStyle/>
          <a:p>
            <a:r>
              <a:rPr lang="en-US" dirty="0"/>
              <a:t>Strokes with continuing currents tend to be less intense.</a:t>
            </a:r>
          </a:p>
          <a:p>
            <a:r>
              <a:rPr lang="en-US" dirty="0"/>
              <a:t>Flagstaff, AZ daytime detection threshold is about 2 </a:t>
            </a:r>
            <a:r>
              <a:rPr lang="en-US" dirty="0" err="1"/>
              <a:t>fJ</a:t>
            </a:r>
            <a:r>
              <a:rPr lang="en-US" dirty="0"/>
              <a:t> higher than in Germantown, MD.</a:t>
            </a:r>
          </a:p>
        </p:txBody>
      </p:sp>
      <p:grpSp>
        <p:nvGrpSpPr>
          <p:cNvPr id="6" name="Group 5"/>
          <p:cNvGrpSpPr/>
          <p:nvPr/>
        </p:nvGrpSpPr>
        <p:grpSpPr>
          <a:xfrm>
            <a:off x="713509" y="2125245"/>
            <a:ext cx="6177742" cy="3460908"/>
            <a:chOff x="1789471" y="1742615"/>
            <a:chExt cx="8613058" cy="4434348"/>
          </a:xfrm>
        </p:grpSpPr>
        <p:pic>
          <p:nvPicPr>
            <p:cNvPr id="4" name="Picture 3"/>
            <p:cNvPicPr>
              <a:picLocks noChangeAspect="1"/>
            </p:cNvPicPr>
            <p:nvPr/>
          </p:nvPicPr>
          <p:blipFill>
            <a:blip r:embed="rId2"/>
            <a:stretch>
              <a:fillRect/>
            </a:stretch>
          </p:blipFill>
          <p:spPr>
            <a:xfrm>
              <a:off x="1789471" y="1742615"/>
              <a:ext cx="8613058" cy="4434348"/>
            </a:xfrm>
            <a:prstGeom prst="rect">
              <a:avLst/>
            </a:prstGeom>
          </p:spPr>
        </p:pic>
        <p:sp>
          <p:nvSpPr>
            <p:cNvPr id="5" name="5-Point Star 4"/>
            <p:cNvSpPr/>
            <p:nvPr/>
          </p:nvSpPr>
          <p:spPr>
            <a:xfrm>
              <a:off x="3815542" y="4455622"/>
              <a:ext cx="191193" cy="15794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3010336" y="5807631"/>
            <a:ext cx="1725152" cy="369332"/>
          </a:xfrm>
          <a:prstGeom prst="rect">
            <a:avLst/>
          </a:prstGeom>
        </p:spPr>
        <p:txBody>
          <a:bodyPr wrap="none">
            <a:spAutoFit/>
          </a:bodyPr>
          <a:lstStyle/>
          <a:p>
            <a:r>
              <a:rPr lang="en-US" dirty="0"/>
              <a:t>(Cummins 2021)</a:t>
            </a:r>
          </a:p>
        </p:txBody>
      </p:sp>
    </p:spTree>
    <p:extLst>
      <p:ext uri="{BB962C8B-B14F-4D97-AF65-F5344CB8AC3E}">
        <p14:creationId xmlns:p14="http://schemas.microsoft.com/office/powerpoint/2010/main" val="415728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m.media-amazon.com/images/I/71-2nd6QRnL._AC_SL1400_.jpg">
            <a:extLst>
              <a:ext uri="{FF2B5EF4-FFF2-40B4-BE49-F238E27FC236}">
                <a16:creationId xmlns:a16="http://schemas.microsoft.com/office/drawing/2014/main" id="{0766E438-E3B8-4655-A8AD-546D1D3620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759" y="2266176"/>
            <a:ext cx="1371663" cy="793377"/>
          </a:xfrm>
          <a:prstGeom prst="rect">
            <a:avLst/>
          </a:prstGeom>
          <a:noFill/>
          <a:ln>
            <a:noFill/>
          </a:ln>
        </p:spPr>
      </p:pic>
      <p:pic>
        <p:nvPicPr>
          <p:cNvPr id="6" name="Picture 5" descr="RASPBERRY-PI RPI-6MM LENS">
            <a:extLst>
              <a:ext uri="{FF2B5EF4-FFF2-40B4-BE49-F238E27FC236}">
                <a16:creationId xmlns:a16="http://schemas.microsoft.com/office/drawing/2014/main" id="{7E2E6FE3-4FDA-4FD6-A120-86EB749D58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1846" y="2276809"/>
            <a:ext cx="857324" cy="742039"/>
          </a:xfrm>
          <a:prstGeom prst="rect">
            <a:avLst/>
          </a:prstGeom>
          <a:noFill/>
          <a:ln>
            <a:noFill/>
          </a:ln>
        </p:spPr>
      </p:pic>
      <p:pic>
        <p:nvPicPr>
          <p:cNvPr id="7" name="Picture 6">
            <a:extLst>
              <a:ext uri="{FF2B5EF4-FFF2-40B4-BE49-F238E27FC236}">
                <a16:creationId xmlns:a16="http://schemas.microsoft.com/office/drawing/2014/main" id="{6869E31A-430B-479A-AE80-4D70BDF8576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67223" y="3843839"/>
            <a:ext cx="3348584" cy="2132839"/>
          </a:xfrm>
          <a:prstGeom prst="rect">
            <a:avLst/>
          </a:prstGeom>
        </p:spPr>
      </p:pic>
      <p:sp>
        <p:nvSpPr>
          <p:cNvPr id="8" name="Rectangle 7">
            <a:extLst>
              <a:ext uri="{FF2B5EF4-FFF2-40B4-BE49-F238E27FC236}">
                <a16:creationId xmlns:a16="http://schemas.microsoft.com/office/drawing/2014/main" id="{FD4BB8E8-5132-4355-84CA-845B8BC5ACE0}"/>
              </a:ext>
            </a:extLst>
          </p:cNvPr>
          <p:cNvSpPr/>
          <p:nvPr/>
        </p:nvSpPr>
        <p:spPr>
          <a:xfrm>
            <a:off x="5194109" y="1526295"/>
            <a:ext cx="2862322" cy="461665"/>
          </a:xfrm>
          <a:prstGeom prst="rect">
            <a:avLst/>
          </a:prstGeom>
        </p:spPr>
        <p:txBody>
          <a:bodyPr wrap="none">
            <a:spAutoFit/>
          </a:bodyPr>
          <a:lstStyle/>
          <a:p>
            <a:r>
              <a:rPr lang="en-US" sz="2400" dirty="0"/>
              <a:t>Raspberry Pi cameras</a:t>
            </a:r>
          </a:p>
        </p:txBody>
      </p:sp>
      <p:sp>
        <p:nvSpPr>
          <p:cNvPr id="9" name="Rectangle 8">
            <a:extLst>
              <a:ext uri="{FF2B5EF4-FFF2-40B4-BE49-F238E27FC236}">
                <a16:creationId xmlns:a16="http://schemas.microsoft.com/office/drawing/2014/main" id="{54BF9346-0E06-4AD7-9047-06A94045BD1A}"/>
              </a:ext>
            </a:extLst>
          </p:cNvPr>
          <p:cNvSpPr/>
          <p:nvPr/>
        </p:nvSpPr>
        <p:spPr>
          <a:xfrm>
            <a:off x="1648992" y="417222"/>
            <a:ext cx="9080106" cy="539828"/>
          </a:xfrm>
          <a:prstGeom prst="rect">
            <a:avLst/>
          </a:prstGeom>
        </p:spPr>
        <p:txBody>
          <a:bodyPr wrap="square">
            <a:spAutoFit/>
          </a:bodyPr>
          <a:lstStyle/>
          <a:p>
            <a:pPr algn="ctr">
              <a:lnSpc>
                <a:spcPct val="110000"/>
              </a:lnSpc>
              <a:spcAft>
                <a:spcPts val="200"/>
              </a:spcAft>
            </a:pPr>
            <a:r>
              <a:rPr lang="en-US" sz="2800" b="1" dirty="0">
                <a:latin typeface="Arial" panose="020B0604020202020204" pitchFamily="34" charset="0"/>
                <a:ea typeface="Calibri" panose="020F0502020204030204" pitchFamily="34" charset="0"/>
                <a:cs typeface="Times New Roman" panose="02020603050405020304" pitchFamily="18" charset="0"/>
              </a:rPr>
              <a:t>Raspberry Pi cameras and settings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he Raspberry Pi camera setting at AOSC">
            <a:extLst>
              <a:ext uri="{FF2B5EF4-FFF2-40B4-BE49-F238E27FC236}">
                <a16:creationId xmlns:a16="http://schemas.microsoft.com/office/drawing/2014/main" id="{B6E54D61-E8B1-444C-95F3-858DA9BAB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46" y="2695492"/>
            <a:ext cx="1824630" cy="3249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The Raspberry Pi camera setting at Earth Networks for lightning observation research.">
            <a:extLst>
              <a:ext uri="{FF2B5EF4-FFF2-40B4-BE49-F238E27FC236}">
                <a16:creationId xmlns:a16="http://schemas.microsoft.com/office/drawing/2014/main" id="{C89ED128-D669-438F-9B06-ABA1F5838E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52" r="17268"/>
          <a:stretch/>
        </p:blipFill>
        <p:spPr bwMode="auto">
          <a:xfrm>
            <a:off x="4865756" y="3843839"/>
            <a:ext cx="3519029" cy="21328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A6805FF-79AC-486B-B58C-84C0E73E5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2068" y="2695492"/>
            <a:ext cx="2201250" cy="3281186"/>
          </a:xfrm>
          <a:prstGeom prst="rect">
            <a:avLst/>
          </a:prstGeom>
        </p:spPr>
      </p:pic>
      <p:pic>
        <p:nvPicPr>
          <p:cNvPr id="14" name="Picture 13">
            <a:extLst>
              <a:ext uri="{FF2B5EF4-FFF2-40B4-BE49-F238E27FC236}">
                <a16:creationId xmlns:a16="http://schemas.microsoft.com/office/drawing/2014/main" id="{5062544C-3B76-46F9-B60F-03A901161E7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4349" t="4507" r="9546" b="8681"/>
          <a:stretch/>
        </p:blipFill>
        <p:spPr>
          <a:xfrm>
            <a:off x="8525633" y="1655436"/>
            <a:ext cx="3390174" cy="1922651"/>
          </a:xfrm>
          <a:prstGeom prst="rect">
            <a:avLst/>
          </a:prstGeom>
        </p:spPr>
      </p:pic>
      <p:sp>
        <p:nvSpPr>
          <p:cNvPr id="15" name="Rectangle 14">
            <a:extLst>
              <a:ext uri="{FF2B5EF4-FFF2-40B4-BE49-F238E27FC236}">
                <a16:creationId xmlns:a16="http://schemas.microsoft.com/office/drawing/2014/main" id="{CE3285DB-BDC1-47AA-9080-2FF3AA1A8267}"/>
              </a:ext>
            </a:extLst>
          </p:cNvPr>
          <p:cNvSpPr/>
          <p:nvPr/>
        </p:nvSpPr>
        <p:spPr>
          <a:xfrm>
            <a:off x="276193" y="5976678"/>
            <a:ext cx="1785617" cy="646331"/>
          </a:xfrm>
          <a:prstGeom prst="rect">
            <a:avLst/>
          </a:prstGeom>
        </p:spPr>
        <p:txBody>
          <a:bodyPr wrap="none">
            <a:spAutoFit/>
          </a:bodyPr>
          <a:lstStyle/>
          <a:p>
            <a:r>
              <a:rPr lang="en-US" dirty="0"/>
              <a:t>UMD Campus</a:t>
            </a:r>
          </a:p>
          <a:p>
            <a:r>
              <a:rPr lang="en-US" dirty="0"/>
              <a:t>College Park, MD</a:t>
            </a:r>
          </a:p>
        </p:txBody>
      </p:sp>
      <p:sp>
        <p:nvSpPr>
          <p:cNvPr id="18" name="Rectangle 17">
            <a:extLst>
              <a:ext uri="{FF2B5EF4-FFF2-40B4-BE49-F238E27FC236}">
                <a16:creationId xmlns:a16="http://schemas.microsoft.com/office/drawing/2014/main" id="{B8116B61-F85E-4317-861C-EA77781EFE76}"/>
              </a:ext>
            </a:extLst>
          </p:cNvPr>
          <p:cNvSpPr/>
          <p:nvPr/>
        </p:nvSpPr>
        <p:spPr>
          <a:xfrm>
            <a:off x="2809148" y="6071446"/>
            <a:ext cx="1309269" cy="369332"/>
          </a:xfrm>
          <a:prstGeom prst="rect">
            <a:avLst/>
          </a:prstGeom>
        </p:spPr>
        <p:txBody>
          <a:bodyPr wrap="none">
            <a:spAutoFit/>
          </a:bodyPr>
          <a:lstStyle/>
          <a:p>
            <a:r>
              <a:rPr lang="en-US" dirty="0"/>
              <a:t>Flagstaff, AZ</a:t>
            </a:r>
          </a:p>
        </p:txBody>
      </p:sp>
      <p:sp>
        <p:nvSpPr>
          <p:cNvPr id="19" name="Rectangle 18">
            <a:extLst>
              <a:ext uri="{FF2B5EF4-FFF2-40B4-BE49-F238E27FC236}">
                <a16:creationId xmlns:a16="http://schemas.microsoft.com/office/drawing/2014/main" id="{45707D54-6017-435F-97F2-5925712D458F}"/>
              </a:ext>
            </a:extLst>
          </p:cNvPr>
          <p:cNvSpPr/>
          <p:nvPr/>
        </p:nvSpPr>
        <p:spPr>
          <a:xfrm>
            <a:off x="5614073" y="6071446"/>
            <a:ext cx="1873783" cy="646331"/>
          </a:xfrm>
          <a:prstGeom prst="rect">
            <a:avLst/>
          </a:prstGeom>
        </p:spPr>
        <p:txBody>
          <a:bodyPr wrap="none">
            <a:spAutoFit/>
          </a:bodyPr>
          <a:lstStyle/>
          <a:p>
            <a:r>
              <a:rPr lang="en-US" dirty="0"/>
              <a:t>Earth Networks </a:t>
            </a:r>
          </a:p>
          <a:p>
            <a:r>
              <a:rPr lang="en-US" dirty="0"/>
              <a:t>Germantown, MD</a:t>
            </a:r>
          </a:p>
        </p:txBody>
      </p:sp>
      <p:sp>
        <p:nvSpPr>
          <p:cNvPr id="20" name="Rectangle 19">
            <a:extLst>
              <a:ext uri="{FF2B5EF4-FFF2-40B4-BE49-F238E27FC236}">
                <a16:creationId xmlns:a16="http://schemas.microsoft.com/office/drawing/2014/main" id="{E35F070B-9592-4FE7-BC5D-AC1162369999}"/>
              </a:ext>
            </a:extLst>
          </p:cNvPr>
          <p:cNvSpPr/>
          <p:nvPr/>
        </p:nvSpPr>
        <p:spPr>
          <a:xfrm>
            <a:off x="9469226" y="6044242"/>
            <a:ext cx="1785617" cy="646331"/>
          </a:xfrm>
          <a:prstGeom prst="rect">
            <a:avLst/>
          </a:prstGeom>
        </p:spPr>
        <p:txBody>
          <a:bodyPr wrap="none">
            <a:spAutoFit/>
          </a:bodyPr>
          <a:lstStyle/>
          <a:p>
            <a:r>
              <a:rPr lang="en-US" dirty="0"/>
              <a:t>CISESS/ESSIC</a:t>
            </a:r>
          </a:p>
          <a:p>
            <a:r>
              <a:rPr lang="en-US" dirty="0"/>
              <a:t>College Park, MD</a:t>
            </a:r>
          </a:p>
        </p:txBody>
      </p:sp>
      <p:sp>
        <p:nvSpPr>
          <p:cNvPr id="16" name="Rectangle 15">
            <a:extLst>
              <a:ext uri="{FF2B5EF4-FFF2-40B4-BE49-F238E27FC236}">
                <a16:creationId xmlns:a16="http://schemas.microsoft.com/office/drawing/2014/main" id="{4EF6CFF4-B52B-452C-9CFA-D3F2D6DE14A6}"/>
              </a:ext>
            </a:extLst>
          </p:cNvPr>
          <p:cNvSpPr/>
          <p:nvPr/>
        </p:nvSpPr>
        <p:spPr>
          <a:xfrm>
            <a:off x="368527" y="1325837"/>
            <a:ext cx="4590981" cy="830997"/>
          </a:xfrm>
          <a:prstGeom prst="rect">
            <a:avLst/>
          </a:prstGeom>
        </p:spPr>
        <p:txBody>
          <a:bodyPr wrap="square">
            <a:spAutoFit/>
          </a:bodyPr>
          <a:lstStyle/>
          <a:p>
            <a:r>
              <a:rPr lang="en-US" sz="2400" dirty="0"/>
              <a:t>8 in operation</a:t>
            </a:r>
          </a:p>
          <a:p>
            <a:r>
              <a:rPr lang="en-US" sz="2400" dirty="0"/>
              <a:t>5 in MD, 2 in AZ, and 1 in OK</a:t>
            </a:r>
          </a:p>
        </p:txBody>
      </p:sp>
    </p:spTree>
    <p:extLst>
      <p:ext uri="{BB962C8B-B14F-4D97-AF65-F5344CB8AC3E}">
        <p14:creationId xmlns:p14="http://schemas.microsoft.com/office/powerpoint/2010/main" val="319884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89213"/>
            <a:ext cx="9144000" cy="1323717"/>
          </a:xfrm>
        </p:spPr>
        <p:txBody>
          <a:bodyPr>
            <a:normAutofit/>
          </a:bodyPr>
          <a:lstStyle/>
          <a:p>
            <a:r>
              <a:rPr lang="en-US" sz="4000" dirty="0">
                <a:latin typeface="+mn-lt"/>
              </a:rPr>
              <a:t>A 12-stroke (or 13?) Flash on 20220712 in College Park, MD</a:t>
            </a:r>
          </a:p>
        </p:txBody>
      </p:sp>
      <p:sp>
        <p:nvSpPr>
          <p:cNvPr id="4" name="Rectangle 3"/>
          <p:cNvSpPr/>
          <p:nvPr/>
        </p:nvSpPr>
        <p:spPr>
          <a:xfrm>
            <a:off x="4896793" y="5630087"/>
            <a:ext cx="2398413" cy="553998"/>
          </a:xfrm>
          <a:prstGeom prst="rect">
            <a:avLst/>
          </a:prstGeom>
        </p:spPr>
        <p:txBody>
          <a:bodyPr wrap="none">
            <a:spAutoFit/>
          </a:bodyPr>
          <a:lstStyle/>
          <a:p>
            <a:r>
              <a:rPr lang="en-US" sz="3000" dirty="0"/>
              <a:t>Looking South</a:t>
            </a:r>
          </a:p>
        </p:txBody>
      </p:sp>
      <p:pic>
        <p:nvPicPr>
          <p:cNvPr id="5" name="Picture 2" descr="Stormy skies spell trouble afoot for the citizens of College Park">
            <a:extLst>
              <a:ext uri="{FF2B5EF4-FFF2-40B4-BE49-F238E27FC236}">
                <a16:creationId xmlns:a16="http://schemas.microsoft.com/office/drawing/2014/main" id="{FA73B49A-AB2A-4088-B5B0-6D783CA04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58" y="2553183"/>
            <a:ext cx="5042932" cy="283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701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C355A1E5-5380-4D45-A2F0-B1D6EA03B055}"/>
              </a:ext>
            </a:extLst>
          </p:cNvPr>
          <p:cNvPicPr>
            <a:picLocks noChangeAspect="1"/>
          </p:cNvPicPr>
          <p:nvPr/>
        </p:nvPicPr>
        <p:blipFill>
          <a:blip r:embed="rId4"/>
          <a:stretch>
            <a:fillRect/>
          </a:stretch>
        </p:blipFill>
        <p:spPr>
          <a:xfrm>
            <a:off x="6920099" y="2221164"/>
            <a:ext cx="4433701" cy="3273549"/>
          </a:xfrm>
          <a:prstGeom prst="rect">
            <a:avLst/>
          </a:prstGeom>
        </p:spPr>
      </p:pic>
      <p:pic>
        <p:nvPicPr>
          <p:cNvPr id="5" name="20220712 1755 AOSC Southwest">
            <a:hlinkClick r:id="" action="ppaction://media"/>
            <a:extLst>
              <a:ext uri="{FF2B5EF4-FFF2-40B4-BE49-F238E27FC236}">
                <a16:creationId xmlns:a16="http://schemas.microsoft.com/office/drawing/2014/main" id="{74B83C2B-86DB-4074-A2C9-D580D40C0C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004" y="2158866"/>
            <a:ext cx="6041146" cy="3398144"/>
          </a:xfrm>
          <a:prstGeom prst="rect">
            <a:avLst/>
          </a:prstGeom>
        </p:spPr>
      </p:pic>
    </p:spTree>
    <p:extLst>
      <p:ext uri="{BB962C8B-B14F-4D97-AF65-F5344CB8AC3E}">
        <p14:creationId xmlns:p14="http://schemas.microsoft.com/office/powerpoint/2010/main" val="35010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sp>
        <p:nvSpPr>
          <p:cNvPr id="8" name="Rectangle 7"/>
          <p:cNvSpPr/>
          <p:nvPr/>
        </p:nvSpPr>
        <p:spPr>
          <a:xfrm>
            <a:off x="2718709" y="1721247"/>
            <a:ext cx="1420582" cy="369332"/>
          </a:xfrm>
          <a:prstGeom prst="rect">
            <a:avLst/>
          </a:prstGeom>
        </p:spPr>
        <p:txBody>
          <a:bodyPr wrap="none">
            <a:spAutoFit/>
          </a:bodyPr>
          <a:lstStyle/>
          <a:p>
            <a:r>
              <a:rPr lang="en-US" dirty="0"/>
              <a:t>21:58:52.897</a:t>
            </a: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Rectangle 1"/>
          <p:cNvSpPr/>
          <p:nvPr/>
        </p:nvSpPr>
        <p:spPr>
          <a:xfrm>
            <a:off x="7361035" y="3816627"/>
            <a:ext cx="954107" cy="369332"/>
          </a:xfrm>
          <a:prstGeom prst="rect">
            <a:avLst/>
          </a:prstGeom>
        </p:spPr>
        <p:txBody>
          <a:bodyPr wrap="none">
            <a:spAutoFit/>
          </a:bodyPr>
          <a:lstStyle/>
          <a:p>
            <a:r>
              <a:rPr lang="en-US" dirty="0"/>
              <a:t>-48.9 kA</a:t>
            </a:r>
          </a:p>
        </p:txBody>
      </p:sp>
      <p:sp>
        <p:nvSpPr>
          <p:cNvPr id="3" name="Rectangle 2"/>
          <p:cNvSpPr/>
          <p:nvPr/>
        </p:nvSpPr>
        <p:spPr>
          <a:xfrm>
            <a:off x="8549870" y="3816627"/>
            <a:ext cx="954107" cy="369332"/>
          </a:xfrm>
          <a:prstGeom prst="rect">
            <a:avLst/>
          </a:prstGeom>
        </p:spPr>
        <p:txBody>
          <a:bodyPr wrap="none">
            <a:spAutoFit/>
          </a:bodyPr>
          <a:lstStyle/>
          <a:p>
            <a:r>
              <a:rPr lang="en-US" dirty="0">
                <a:solidFill>
                  <a:srgbClr val="FF0000"/>
                </a:solidFill>
              </a:rPr>
              <a:t>-37.8 kA</a:t>
            </a:r>
          </a:p>
        </p:txBody>
      </p:sp>
    </p:spTree>
    <p:extLst>
      <p:ext uri="{BB962C8B-B14F-4D97-AF65-F5344CB8AC3E}">
        <p14:creationId xmlns:p14="http://schemas.microsoft.com/office/powerpoint/2010/main" val="591335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2718709" y="1721247"/>
            <a:ext cx="1420582" cy="369332"/>
          </a:xfrm>
          <a:prstGeom prst="rect">
            <a:avLst/>
          </a:prstGeom>
        </p:spPr>
        <p:txBody>
          <a:bodyPr wrap="none">
            <a:spAutoFit/>
          </a:bodyPr>
          <a:lstStyle/>
          <a:p>
            <a:r>
              <a:rPr lang="en-US" dirty="0"/>
              <a:t>21:58:52.960</a:t>
            </a:r>
          </a:p>
        </p:txBody>
      </p:sp>
      <p:sp>
        <p:nvSpPr>
          <p:cNvPr id="9" name="Rectangle 8"/>
          <p:cNvSpPr/>
          <p:nvPr/>
        </p:nvSpPr>
        <p:spPr>
          <a:xfrm>
            <a:off x="7361035" y="3816627"/>
            <a:ext cx="954107" cy="369332"/>
          </a:xfrm>
          <a:prstGeom prst="rect">
            <a:avLst/>
          </a:prstGeom>
        </p:spPr>
        <p:txBody>
          <a:bodyPr wrap="none">
            <a:spAutoFit/>
          </a:bodyPr>
          <a:lstStyle/>
          <a:p>
            <a:r>
              <a:rPr lang="en-US" dirty="0"/>
              <a:t>-17.7 kA</a:t>
            </a:r>
          </a:p>
        </p:txBody>
      </p:sp>
      <p:sp>
        <p:nvSpPr>
          <p:cNvPr id="10" name="Rectangle 9"/>
          <p:cNvSpPr/>
          <p:nvPr/>
        </p:nvSpPr>
        <p:spPr>
          <a:xfrm>
            <a:off x="8549870" y="3816627"/>
            <a:ext cx="954107" cy="369332"/>
          </a:xfrm>
          <a:prstGeom prst="rect">
            <a:avLst/>
          </a:prstGeom>
        </p:spPr>
        <p:txBody>
          <a:bodyPr wrap="none">
            <a:spAutoFit/>
          </a:bodyPr>
          <a:lstStyle/>
          <a:p>
            <a:r>
              <a:rPr lang="en-US" dirty="0">
                <a:solidFill>
                  <a:srgbClr val="FF0000"/>
                </a:solidFill>
              </a:rPr>
              <a:t>-10.8 kA</a:t>
            </a:r>
          </a:p>
        </p:txBody>
      </p:sp>
    </p:spTree>
    <p:extLst>
      <p:ext uri="{BB962C8B-B14F-4D97-AF65-F5344CB8AC3E}">
        <p14:creationId xmlns:p14="http://schemas.microsoft.com/office/powerpoint/2010/main" val="4133824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sp>
        <p:nvSpPr>
          <p:cNvPr id="7" name="Rectangle 6"/>
          <p:cNvSpPr/>
          <p:nvPr/>
        </p:nvSpPr>
        <p:spPr>
          <a:xfrm>
            <a:off x="2718709" y="1721247"/>
            <a:ext cx="1420582" cy="369332"/>
          </a:xfrm>
          <a:prstGeom prst="rect">
            <a:avLst/>
          </a:prstGeom>
        </p:spPr>
        <p:txBody>
          <a:bodyPr wrap="none">
            <a:spAutoFit/>
          </a:bodyPr>
          <a:lstStyle/>
          <a:p>
            <a:r>
              <a:rPr lang="en-US" dirty="0"/>
              <a:t>21:58:52.961</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6" name="Rectangle 5"/>
          <p:cNvSpPr/>
          <p:nvPr/>
        </p:nvSpPr>
        <p:spPr>
          <a:xfrm>
            <a:off x="7361035" y="3816627"/>
            <a:ext cx="954107" cy="369332"/>
          </a:xfrm>
          <a:prstGeom prst="rect">
            <a:avLst/>
          </a:prstGeom>
        </p:spPr>
        <p:txBody>
          <a:bodyPr wrap="none">
            <a:spAutoFit/>
          </a:bodyPr>
          <a:lstStyle/>
          <a:p>
            <a:r>
              <a:rPr lang="en-US" dirty="0"/>
              <a:t>-12.4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-10.1 kA</a:t>
            </a:r>
          </a:p>
        </p:txBody>
      </p:sp>
    </p:spTree>
    <p:extLst>
      <p:ext uri="{BB962C8B-B14F-4D97-AF65-F5344CB8AC3E}">
        <p14:creationId xmlns:p14="http://schemas.microsoft.com/office/powerpoint/2010/main" val="1695946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sp>
        <p:nvSpPr>
          <p:cNvPr id="7" name="Rectangle 6"/>
          <p:cNvSpPr/>
          <p:nvPr/>
        </p:nvSpPr>
        <p:spPr>
          <a:xfrm>
            <a:off x="2718709" y="1721247"/>
            <a:ext cx="1420582" cy="369332"/>
          </a:xfrm>
          <a:prstGeom prst="rect">
            <a:avLst/>
          </a:prstGeom>
        </p:spPr>
        <p:txBody>
          <a:bodyPr wrap="none">
            <a:spAutoFit/>
          </a:bodyPr>
          <a:lstStyle/>
          <a:p>
            <a:r>
              <a:rPr lang="en-US" dirty="0"/>
              <a:t>21:58:53.006</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6" name="Rectangle 5"/>
          <p:cNvSpPr/>
          <p:nvPr/>
        </p:nvSpPr>
        <p:spPr>
          <a:xfrm>
            <a:off x="7361035" y="3816627"/>
            <a:ext cx="954107" cy="369332"/>
          </a:xfrm>
          <a:prstGeom prst="rect">
            <a:avLst/>
          </a:prstGeom>
        </p:spPr>
        <p:txBody>
          <a:bodyPr wrap="none">
            <a:spAutoFit/>
          </a:bodyPr>
          <a:lstStyle/>
          <a:p>
            <a:r>
              <a:rPr lang="en-US" dirty="0"/>
              <a:t>-33.1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-25.6 kA</a:t>
            </a:r>
          </a:p>
        </p:txBody>
      </p:sp>
    </p:spTree>
    <p:extLst>
      <p:ext uri="{BB962C8B-B14F-4D97-AF65-F5344CB8AC3E}">
        <p14:creationId xmlns:p14="http://schemas.microsoft.com/office/powerpoint/2010/main" val="1864063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2718709" y="1721247"/>
            <a:ext cx="1420582" cy="369332"/>
          </a:xfrm>
          <a:prstGeom prst="rect">
            <a:avLst/>
          </a:prstGeom>
        </p:spPr>
        <p:txBody>
          <a:bodyPr wrap="none">
            <a:spAutoFit/>
          </a:bodyPr>
          <a:lstStyle/>
          <a:p>
            <a:r>
              <a:rPr lang="en-US" dirty="0"/>
              <a:t>21:58:53.069</a:t>
            </a:r>
          </a:p>
        </p:txBody>
      </p:sp>
      <p:sp>
        <p:nvSpPr>
          <p:cNvPr id="6" name="Rectangle 5"/>
          <p:cNvSpPr/>
          <p:nvPr/>
        </p:nvSpPr>
        <p:spPr>
          <a:xfrm>
            <a:off x="7361035" y="3816627"/>
            <a:ext cx="954107" cy="369332"/>
          </a:xfrm>
          <a:prstGeom prst="rect">
            <a:avLst/>
          </a:prstGeom>
        </p:spPr>
        <p:txBody>
          <a:bodyPr wrap="none">
            <a:spAutoFit/>
          </a:bodyPr>
          <a:lstStyle/>
          <a:p>
            <a:r>
              <a:rPr lang="en-US" dirty="0"/>
              <a:t>-39.0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-27.6 kA</a:t>
            </a:r>
          </a:p>
        </p:txBody>
      </p:sp>
    </p:spTree>
    <p:extLst>
      <p:ext uri="{BB962C8B-B14F-4D97-AF65-F5344CB8AC3E}">
        <p14:creationId xmlns:p14="http://schemas.microsoft.com/office/powerpoint/2010/main" val="179601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2718709" y="1721247"/>
            <a:ext cx="1420582" cy="369332"/>
          </a:xfrm>
          <a:prstGeom prst="rect">
            <a:avLst/>
          </a:prstGeom>
        </p:spPr>
        <p:txBody>
          <a:bodyPr wrap="none">
            <a:spAutoFit/>
          </a:bodyPr>
          <a:lstStyle/>
          <a:p>
            <a:r>
              <a:rPr lang="en-US" dirty="0"/>
              <a:t>21:58:53.153</a:t>
            </a:r>
          </a:p>
        </p:txBody>
      </p:sp>
      <p:sp>
        <p:nvSpPr>
          <p:cNvPr id="6" name="Rectangle 5"/>
          <p:cNvSpPr/>
          <p:nvPr/>
        </p:nvSpPr>
        <p:spPr>
          <a:xfrm>
            <a:off x="7361035" y="3816627"/>
            <a:ext cx="837089" cy="369332"/>
          </a:xfrm>
          <a:prstGeom prst="rect">
            <a:avLst/>
          </a:prstGeom>
        </p:spPr>
        <p:txBody>
          <a:bodyPr wrap="none">
            <a:spAutoFit/>
          </a:bodyPr>
          <a:lstStyle/>
          <a:p>
            <a:r>
              <a:rPr lang="en-US" dirty="0"/>
              <a:t>-7.6 kA</a:t>
            </a:r>
          </a:p>
        </p:txBody>
      </p:sp>
      <p:sp>
        <p:nvSpPr>
          <p:cNvPr id="8" name="Rectangle 7"/>
          <p:cNvSpPr/>
          <p:nvPr/>
        </p:nvSpPr>
        <p:spPr>
          <a:xfrm>
            <a:off x="8549870" y="3816627"/>
            <a:ext cx="837089" cy="369332"/>
          </a:xfrm>
          <a:prstGeom prst="rect">
            <a:avLst/>
          </a:prstGeom>
        </p:spPr>
        <p:txBody>
          <a:bodyPr wrap="none">
            <a:spAutoFit/>
          </a:bodyPr>
          <a:lstStyle/>
          <a:p>
            <a:r>
              <a:rPr lang="en-US" dirty="0">
                <a:solidFill>
                  <a:srgbClr val="FF0000"/>
                </a:solidFill>
              </a:rPr>
              <a:t>-4.2 kA</a:t>
            </a:r>
          </a:p>
        </p:txBody>
      </p:sp>
      <p:sp>
        <p:nvSpPr>
          <p:cNvPr id="5" name="Rectangle 4"/>
          <p:cNvSpPr/>
          <p:nvPr/>
        </p:nvSpPr>
        <p:spPr>
          <a:xfrm>
            <a:off x="7640385" y="5943652"/>
            <a:ext cx="2015295" cy="369332"/>
          </a:xfrm>
          <a:prstGeom prst="rect">
            <a:avLst/>
          </a:prstGeom>
        </p:spPr>
        <p:txBody>
          <a:bodyPr wrap="none">
            <a:spAutoFit/>
          </a:bodyPr>
          <a:lstStyle/>
          <a:p>
            <a:r>
              <a:rPr lang="en-US" dirty="0"/>
              <a:t>NLDN misclassified.</a:t>
            </a:r>
          </a:p>
        </p:txBody>
      </p:sp>
    </p:spTree>
    <p:extLst>
      <p:ext uri="{BB962C8B-B14F-4D97-AF65-F5344CB8AC3E}">
        <p14:creationId xmlns:p14="http://schemas.microsoft.com/office/powerpoint/2010/main" val="2053548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sp>
        <p:nvSpPr>
          <p:cNvPr id="7" name="Rectangle 6"/>
          <p:cNvSpPr/>
          <p:nvPr/>
        </p:nvSpPr>
        <p:spPr>
          <a:xfrm>
            <a:off x="2718709" y="1721247"/>
            <a:ext cx="1420582" cy="369332"/>
          </a:xfrm>
          <a:prstGeom prst="rect">
            <a:avLst/>
          </a:prstGeom>
        </p:spPr>
        <p:txBody>
          <a:bodyPr wrap="none">
            <a:spAutoFit/>
          </a:bodyPr>
          <a:lstStyle/>
          <a:p>
            <a:r>
              <a:rPr lang="en-US" dirty="0"/>
              <a:t>21:58:53.232</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6" name="Rectangle 5"/>
          <p:cNvSpPr/>
          <p:nvPr/>
        </p:nvSpPr>
        <p:spPr>
          <a:xfrm>
            <a:off x="7361035" y="3816627"/>
            <a:ext cx="954107" cy="369332"/>
          </a:xfrm>
          <a:prstGeom prst="rect">
            <a:avLst/>
          </a:prstGeom>
        </p:spPr>
        <p:txBody>
          <a:bodyPr wrap="none">
            <a:spAutoFit/>
          </a:bodyPr>
          <a:lstStyle/>
          <a:p>
            <a:r>
              <a:rPr lang="en-US" dirty="0"/>
              <a:t>-27.5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-17.9 kA</a:t>
            </a:r>
          </a:p>
        </p:txBody>
      </p:sp>
    </p:spTree>
    <p:extLst>
      <p:ext uri="{BB962C8B-B14F-4D97-AF65-F5344CB8AC3E}">
        <p14:creationId xmlns:p14="http://schemas.microsoft.com/office/powerpoint/2010/main" val="1828698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2718709" y="1721247"/>
            <a:ext cx="1420582" cy="369332"/>
          </a:xfrm>
          <a:prstGeom prst="rect">
            <a:avLst/>
          </a:prstGeom>
        </p:spPr>
        <p:txBody>
          <a:bodyPr wrap="none">
            <a:spAutoFit/>
          </a:bodyPr>
          <a:lstStyle/>
          <a:p>
            <a:r>
              <a:rPr lang="en-US" dirty="0"/>
              <a:t>21:58:53.304</a:t>
            </a:r>
          </a:p>
        </p:txBody>
      </p:sp>
      <p:sp>
        <p:nvSpPr>
          <p:cNvPr id="6" name="Rectangle 5"/>
          <p:cNvSpPr/>
          <p:nvPr/>
        </p:nvSpPr>
        <p:spPr>
          <a:xfrm>
            <a:off x="7361035" y="3816627"/>
            <a:ext cx="954107" cy="369332"/>
          </a:xfrm>
          <a:prstGeom prst="rect">
            <a:avLst/>
          </a:prstGeom>
        </p:spPr>
        <p:txBody>
          <a:bodyPr wrap="none">
            <a:spAutoFit/>
          </a:bodyPr>
          <a:lstStyle/>
          <a:p>
            <a:r>
              <a:rPr lang="en-US" dirty="0"/>
              <a:t>-29.9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-19.4 kA</a:t>
            </a:r>
          </a:p>
        </p:txBody>
      </p:sp>
    </p:spTree>
    <p:extLst>
      <p:ext uri="{BB962C8B-B14F-4D97-AF65-F5344CB8AC3E}">
        <p14:creationId xmlns:p14="http://schemas.microsoft.com/office/powerpoint/2010/main" val="389038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0664" y="1983080"/>
            <a:ext cx="6397752" cy="3598735"/>
          </a:xfrm>
          <a:prstGeom prst="rect">
            <a:avLst/>
          </a:prstGeom>
        </p:spPr>
      </p:pic>
      <p:sp>
        <p:nvSpPr>
          <p:cNvPr id="7" name="Title 6"/>
          <p:cNvSpPr>
            <a:spLocks noGrp="1"/>
          </p:cNvSpPr>
          <p:nvPr>
            <p:ph type="title"/>
          </p:nvPr>
        </p:nvSpPr>
        <p:spPr>
          <a:xfrm>
            <a:off x="1720735" y="262894"/>
            <a:ext cx="8412479" cy="1325563"/>
          </a:xfrm>
        </p:spPr>
        <p:txBody>
          <a:bodyPr>
            <a:normAutofit/>
          </a:bodyPr>
          <a:lstStyle/>
          <a:p>
            <a:pPr algn="ctr"/>
            <a:r>
              <a:rPr lang="en-US" dirty="0">
                <a:latin typeface="+mn-lt"/>
              </a:rPr>
              <a:t>An 8-Stroke CG flash on</a:t>
            </a:r>
            <a:br>
              <a:rPr lang="en-US" dirty="0">
                <a:latin typeface="+mn-lt"/>
              </a:rPr>
            </a:br>
            <a:r>
              <a:rPr lang="en-US" dirty="0">
                <a:latin typeface="+mn-lt"/>
              </a:rPr>
              <a:t>20220522 in </a:t>
            </a:r>
            <a:r>
              <a:rPr lang="en-US" dirty="0" err="1">
                <a:latin typeface="+mn-lt"/>
              </a:rPr>
              <a:t>Germantown,MD</a:t>
            </a:r>
            <a:endParaRPr lang="en-US" dirty="0">
              <a:latin typeface="+mn-lt"/>
            </a:endParaRPr>
          </a:p>
        </p:txBody>
      </p:sp>
      <p:sp>
        <p:nvSpPr>
          <p:cNvPr id="5" name="Subtitle 2">
            <a:extLst>
              <a:ext uri="{FF2B5EF4-FFF2-40B4-BE49-F238E27FC236}">
                <a16:creationId xmlns:a16="http://schemas.microsoft.com/office/drawing/2014/main" id="{C049883F-775C-4F9C-AB4A-679820E9FE29}"/>
              </a:ext>
            </a:extLst>
          </p:cNvPr>
          <p:cNvSpPr txBox="1">
            <a:spLocks/>
          </p:cNvSpPr>
          <p:nvPr/>
        </p:nvSpPr>
        <p:spPr>
          <a:xfrm>
            <a:off x="4619708" y="5980869"/>
            <a:ext cx="2952584" cy="614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Looking south</a:t>
            </a:r>
          </a:p>
        </p:txBody>
      </p:sp>
    </p:spTree>
    <p:extLst>
      <p:ext uri="{BB962C8B-B14F-4D97-AF65-F5344CB8AC3E}">
        <p14:creationId xmlns:p14="http://schemas.microsoft.com/office/powerpoint/2010/main" val="2390018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2718709" y="1721247"/>
            <a:ext cx="1420582" cy="369332"/>
          </a:xfrm>
          <a:prstGeom prst="rect">
            <a:avLst/>
          </a:prstGeom>
        </p:spPr>
        <p:txBody>
          <a:bodyPr wrap="none">
            <a:spAutoFit/>
          </a:bodyPr>
          <a:lstStyle/>
          <a:p>
            <a:r>
              <a:rPr lang="en-US" dirty="0"/>
              <a:t>21:58:53.353</a:t>
            </a:r>
          </a:p>
        </p:txBody>
      </p:sp>
      <p:sp>
        <p:nvSpPr>
          <p:cNvPr id="6" name="Rectangle 5"/>
          <p:cNvSpPr/>
          <p:nvPr/>
        </p:nvSpPr>
        <p:spPr>
          <a:xfrm>
            <a:off x="7361035" y="3816627"/>
            <a:ext cx="954107" cy="369332"/>
          </a:xfrm>
          <a:prstGeom prst="rect">
            <a:avLst/>
          </a:prstGeom>
        </p:spPr>
        <p:txBody>
          <a:bodyPr wrap="none">
            <a:spAutoFit/>
          </a:bodyPr>
          <a:lstStyle/>
          <a:p>
            <a:r>
              <a:rPr lang="en-US" dirty="0"/>
              <a:t>-10.3 kA</a:t>
            </a:r>
          </a:p>
        </p:txBody>
      </p:sp>
    </p:spTree>
    <p:extLst>
      <p:ext uri="{BB962C8B-B14F-4D97-AF65-F5344CB8AC3E}">
        <p14:creationId xmlns:p14="http://schemas.microsoft.com/office/powerpoint/2010/main" val="3619398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2718709" y="1721247"/>
            <a:ext cx="1420582" cy="369332"/>
          </a:xfrm>
          <a:prstGeom prst="rect">
            <a:avLst/>
          </a:prstGeom>
        </p:spPr>
        <p:txBody>
          <a:bodyPr wrap="none">
            <a:spAutoFit/>
          </a:bodyPr>
          <a:lstStyle/>
          <a:p>
            <a:r>
              <a:rPr lang="en-US" dirty="0"/>
              <a:t>21:58:53.370</a:t>
            </a:r>
          </a:p>
        </p:txBody>
      </p:sp>
      <p:sp>
        <p:nvSpPr>
          <p:cNvPr id="6" name="Rectangle 5"/>
          <p:cNvSpPr/>
          <p:nvPr/>
        </p:nvSpPr>
        <p:spPr>
          <a:xfrm>
            <a:off x="7361035" y="3816627"/>
            <a:ext cx="954107" cy="369332"/>
          </a:xfrm>
          <a:prstGeom prst="rect">
            <a:avLst/>
          </a:prstGeom>
        </p:spPr>
        <p:txBody>
          <a:bodyPr wrap="none">
            <a:spAutoFit/>
          </a:bodyPr>
          <a:lstStyle/>
          <a:p>
            <a:r>
              <a:rPr lang="en-US" dirty="0"/>
              <a:t>-11.1 kA</a:t>
            </a:r>
          </a:p>
        </p:txBody>
      </p:sp>
      <p:sp>
        <p:nvSpPr>
          <p:cNvPr id="8" name="Rectangle 7"/>
          <p:cNvSpPr/>
          <p:nvPr/>
        </p:nvSpPr>
        <p:spPr>
          <a:xfrm>
            <a:off x="8549870" y="3816627"/>
            <a:ext cx="837089" cy="369332"/>
          </a:xfrm>
          <a:prstGeom prst="rect">
            <a:avLst/>
          </a:prstGeom>
        </p:spPr>
        <p:txBody>
          <a:bodyPr wrap="none">
            <a:spAutoFit/>
          </a:bodyPr>
          <a:lstStyle/>
          <a:p>
            <a:r>
              <a:rPr lang="en-US" dirty="0">
                <a:solidFill>
                  <a:srgbClr val="FF0000"/>
                </a:solidFill>
              </a:rPr>
              <a:t>-6.0 kA</a:t>
            </a:r>
          </a:p>
        </p:txBody>
      </p:sp>
    </p:spTree>
    <p:extLst>
      <p:ext uri="{BB962C8B-B14F-4D97-AF65-F5344CB8AC3E}">
        <p14:creationId xmlns:p14="http://schemas.microsoft.com/office/powerpoint/2010/main" val="1376328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sp>
        <p:nvSpPr>
          <p:cNvPr id="7" name="Rectangle 6"/>
          <p:cNvSpPr/>
          <p:nvPr/>
        </p:nvSpPr>
        <p:spPr>
          <a:xfrm>
            <a:off x="2718709" y="1721247"/>
            <a:ext cx="1420582" cy="369332"/>
          </a:xfrm>
          <a:prstGeom prst="rect">
            <a:avLst/>
          </a:prstGeom>
        </p:spPr>
        <p:txBody>
          <a:bodyPr wrap="none">
            <a:spAutoFit/>
          </a:bodyPr>
          <a:lstStyle/>
          <a:p>
            <a:r>
              <a:rPr lang="en-US" dirty="0"/>
              <a:t>21:58:53.398</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6" name="Rectangle 5"/>
          <p:cNvSpPr/>
          <p:nvPr/>
        </p:nvSpPr>
        <p:spPr>
          <a:xfrm>
            <a:off x="7361035" y="3816627"/>
            <a:ext cx="954107" cy="369332"/>
          </a:xfrm>
          <a:prstGeom prst="rect">
            <a:avLst/>
          </a:prstGeom>
        </p:spPr>
        <p:txBody>
          <a:bodyPr wrap="none">
            <a:spAutoFit/>
          </a:bodyPr>
          <a:lstStyle/>
          <a:p>
            <a:r>
              <a:rPr lang="en-US" dirty="0"/>
              <a:t>-22.5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-12.4 kA</a:t>
            </a:r>
          </a:p>
        </p:txBody>
      </p:sp>
    </p:spTree>
    <p:extLst>
      <p:ext uri="{BB962C8B-B14F-4D97-AF65-F5344CB8AC3E}">
        <p14:creationId xmlns:p14="http://schemas.microsoft.com/office/powerpoint/2010/main" val="254293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6" name="Rectangle 5"/>
          <p:cNvSpPr/>
          <p:nvPr/>
        </p:nvSpPr>
        <p:spPr>
          <a:xfrm>
            <a:off x="2718709" y="1721247"/>
            <a:ext cx="1420582" cy="369332"/>
          </a:xfrm>
          <a:prstGeom prst="rect">
            <a:avLst/>
          </a:prstGeom>
        </p:spPr>
        <p:txBody>
          <a:bodyPr wrap="none">
            <a:spAutoFit/>
          </a:bodyPr>
          <a:lstStyle/>
          <a:p>
            <a:r>
              <a:rPr lang="en-US" dirty="0"/>
              <a:t>21:58:53.452</a:t>
            </a:r>
          </a:p>
        </p:txBody>
      </p:sp>
      <p:sp>
        <p:nvSpPr>
          <p:cNvPr id="8" name="Rectangle 7"/>
          <p:cNvSpPr/>
          <p:nvPr/>
        </p:nvSpPr>
        <p:spPr>
          <a:xfrm>
            <a:off x="7361035" y="3816627"/>
            <a:ext cx="954107" cy="369332"/>
          </a:xfrm>
          <a:prstGeom prst="rect">
            <a:avLst/>
          </a:prstGeom>
        </p:spPr>
        <p:txBody>
          <a:bodyPr wrap="none">
            <a:spAutoFit/>
          </a:bodyPr>
          <a:lstStyle/>
          <a:p>
            <a:r>
              <a:rPr lang="en-US" dirty="0"/>
              <a:t>-18.7 kA</a:t>
            </a:r>
          </a:p>
        </p:txBody>
      </p:sp>
      <p:sp>
        <p:nvSpPr>
          <p:cNvPr id="9" name="Rectangle 8"/>
          <p:cNvSpPr/>
          <p:nvPr/>
        </p:nvSpPr>
        <p:spPr>
          <a:xfrm>
            <a:off x="8549870" y="3816627"/>
            <a:ext cx="954107" cy="369332"/>
          </a:xfrm>
          <a:prstGeom prst="rect">
            <a:avLst/>
          </a:prstGeom>
        </p:spPr>
        <p:txBody>
          <a:bodyPr wrap="none">
            <a:spAutoFit/>
          </a:bodyPr>
          <a:lstStyle/>
          <a:p>
            <a:r>
              <a:rPr lang="en-US" dirty="0">
                <a:solidFill>
                  <a:srgbClr val="FF0000"/>
                </a:solidFill>
              </a:rPr>
              <a:t>-10.7 kA</a:t>
            </a:r>
          </a:p>
        </p:txBody>
      </p:sp>
    </p:spTree>
    <p:extLst>
      <p:ext uri="{BB962C8B-B14F-4D97-AF65-F5344CB8AC3E}">
        <p14:creationId xmlns:p14="http://schemas.microsoft.com/office/powerpoint/2010/main" val="3735556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90579"/>
            <a:ext cx="5181600" cy="3821430"/>
          </a:xfrm>
        </p:spPr>
      </p:pic>
      <p:sp>
        <p:nvSpPr>
          <p:cNvPr id="6" name="Rectangle 5"/>
          <p:cNvSpPr/>
          <p:nvPr/>
        </p:nvSpPr>
        <p:spPr>
          <a:xfrm>
            <a:off x="2718709" y="1721247"/>
            <a:ext cx="1420582" cy="369332"/>
          </a:xfrm>
          <a:prstGeom prst="rect">
            <a:avLst/>
          </a:prstGeom>
        </p:spPr>
        <p:txBody>
          <a:bodyPr wrap="none">
            <a:spAutoFit/>
          </a:bodyPr>
          <a:lstStyle/>
          <a:p>
            <a:r>
              <a:rPr lang="en-US" dirty="0"/>
              <a:t>21:58:53.554</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934"/>
            <a:ext cx="5181600" cy="3884719"/>
          </a:xfrm>
        </p:spPr>
      </p:pic>
      <p:sp>
        <p:nvSpPr>
          <p:cNvPr id="7" name="Rectangle 6"/>
          <p:cNvSpPr/>
          <p:nvPr/>
        </p:nvSpPr>
        <p:spPr>
          <a:xfrm>
            <a:off x="7361035" y="3816627"/>
            <a:ext cx="954107" cy="369332"/>
          </a:xfrm>
          <a:prstGeom prst="rect">
            <a:avLst/>
          </a:prstGeom>
        </p:spPr>
        <p:txBody>
          <a:bodyPr wrap="none">
            <a:spAutoFit/>
          </a:bodyPr>
          <a:lstStyle/>
          <a:p>
            <a:r>
              <a:rPr lang="en-US" dirty="0"/>
              <a:t>-25.0 kA</a:t>
            </a:r>
          </a:p>
        </p:txBody>
      </p:sp>
      <p:sp>
        <p:nvSpPr>
          <p:cNvPr id="8" name="Rectangle 7"/>
          <p:cNvSpPr/>
          <p:nvPr/>
        </p:nvSpPr>
        <p:spPr>
          <a:xfrm>
            <a:off x="8549870" y="3816627"/>
            <a:ext cx="954107" cy="369332"/>
          </a:xfrm>
          <a:prstGeom prst="rect">
            <a:avLst/>
          </a:prstGeom>
        </p:spPr>
        <p:txBody>
          <a:bodyPr wrap="none">
            <a:spAutoFit/>
          </a:bodyPr>
          <a:lstStyle/>
          <a:p>
            <a:r>
              <a:rPr lang="en-US" dirty="0">
                <a:solidFill>
                  <a:srgbClr val="FF0000"/>
                </a:solidFill>
              </a:rPr>
              <a:t>-14.9 kA</a:t>
            </a:r>
          </a:p>
        </p:txBody>
      </p:sp>
    </p:spTree>
    <p:extLst>
      <p:ext uri="{BB962C8B-B14F-4D97-AF65-F5344CB8AC3E}">
        <p14:creationId xmlns:p14="http://schemas.microsoft.com/office/powerpoint/2010/main" val="1446954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latin typeface="+mn-lt"/>
              </a:rPr>
              <a:t>Findings</a:t>
            </a:r>
          </a:p>
        </p:txBody>
      </p:sp>
      <p:sp>
        <p:nvSpPr>
          <p:cNvPr id="6" name="Content Placeholder 5"/>
          <p:cNvSpPr>
            <a:spLocks noGrp="1"/>
          </p:cNvSpPr>
          <p:nvPr>
            <p:ph idx="1"/>
          </p:nvPr>
        </p:nvSpPr>
        <p:spPr/>
        <p:txBody>
          <a:bodyPr/>
          <a:lstStyle/>
          <a:p>
            <a:r>
              <a:rPr lang="en-US" dirty="0"/>
              <a:t>GLM only detected 2 frames with one frame around 3 </a:t>
            </a:r>
            <a:r>
              <a:rPr lang="en-US" dirty="0" err="1"/>
              <a:t>ms</a:t>
            </a:r>
            <a:r>
              <a:rPr lang="en-US" dirty="0"/>
              <a:t> (&gt;frame rate) from the ground measurement. First GLM frame only had one lit-up pixel at least 30 km from the ground point. Last GLM frame had two closer pixels around 10-20 km from the ground point. But those pixels didn’t match with the first frame in geolocations.</a:t>
            </a:r>
          </a:p>
          <a:p>
            <a:r>
              <a:rPr lang="en-US" dirty="0"/>
              <a:t> Both ENTLN and NLDN were able to pick up simultaneous strokes in the first frame. ENTLN detected all 12 strokes with one additional stroke not being caught in the frame. NLDN detected 11 out of 12 strokes with the additional one not in the frame. Matched well both in time and space.</a:t>
            </a:r>
          </a:p>
          <a:p>
            <a:endParaRPr lang="en-US" dirty="0"/>
          </a:p>
        </p:txBody>
      </p:sp>
    </p:spTree>
    <p:extLst>
      <p:ext uri="{BB962C8B-B14F-4D97-AF65-F5344CB8AC3E}">
        <p14:creationId xmlns:p14="http://schemas.microsoft.com/office/powerpoint/2010/main" val="3335755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Why GLM Miss Detection?</a:t>
            </a:r>
          </a:p>
        </p:txBody>
      </p:sp>
      <p:pic>
        <p:nvPicPr>
          <p:cNvPr id="22" name="Picture 21"/>
          <p:cNvPicPr>
            <a:picLocks noChangeAspect="1"/>
          </p:cNvPicPr>
          <p:nvPr/>
        </p:nvPicPr>
        <p:blipFill rotWithShape="1">
          <a:blip r:embed="rId2"/>
          <a:srcRect l="23764" t="14925" r="37043" b="64395"/>
          <a:stretch/>
        </p:blipFill>
        <p:spPr>
          <a:xfrm>
            <a:off x="6517857" y="667889"/>
            <a:ext cx="5356372" cy="1667987"/>
          </a:xfrm>
          <a:prstGeom prst="rect">
            <a:avLst/>
          </a:prstGeom>
        </p:spPr>
      </p:pic>
      <p:sp>
        <p:nvSpPr>
          <p:cNvPr id="10" name="Content Placeholder 9"/>
          <p:cNvSpPr>
            <a:spLocks noGrp="1"/>
          </p:cNvSpPr>
          <p:nvPr>
            <p:ph sz="half" idx="1"/>
          </p:nvPr>
        </p:nvSpPr>
        <p:spPr>
          <a:xfrm>
            <a:off x="838201" y="1768720"/>
            <a:ext cx="4082934" cy="4351338"/>
          </a:xfrm>
        </p:spPr>
        <p:txBody>
          <a:bodyPr>
            <a:normAutofit/>
          </a:bodyPr>
          <a:lstStyle/>
          <a:p>
            <a:r>
              <a:rPr lang="en-US" dirty="0"/>
              <a:t>Higher reflectivity indicated that abundant of hydrometeors between the cloud top and the flash could increase light scattering. </a:t>
            </a:r>
          </a:p>
        </p:txBody>
      </p:sp>
      <p:pic>
        <p:nvPicPr>
          <p:cNvPr id="12" name="Picture 11"/>
          <p:cNvPicPr>
            <a:picLocks noChangeAspect="1"/>
          </p:cNvPicPr>
          <p:nvPr/>
        </p:nvPicPr>
        <p:blipFill rotWithShape="1">
          <a:blip r:embed="rId3"/>
          <a:srcRect t="6783" r="26849" b="16182"/>
          <a:stretch/>
        </p:blipFill>
        <p:spPr>
          <a:xfrm>
            <a:off x="5185364" y="2713455"/>
            <a:ext cx="6688865" cy="3815542"/>
          </a:xfrm>
          <a:prstGeom prst="rect">
            <a:avLst/>
          </a:prstGeom>
        </p:spPr>
      </p:pic>
    </p:spTree>
    <p:extLst>
      <p:ext uri="{BB962C8B-B14F-4D97-AF65-F5344CB8AC3E}">
        <p14:creationId xmlns:p14="http://schemas.microsoft.com/office/powerpoint/2010/main" val="68627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n-lt"/>
              </a:rPr>
              <a:t>Summary</a:t>
            </a:r>
          </a:p>
        </p:txBody>
      </p:sp>
      <p:sp>
        <p:nvSpPr>
          <p:cNvPr id="5" name="Content Placeholder 4"/>
          <p:cNvSpPr>
            <a:spLocks noGrp="1"/>
          </p:cNvSpPr>
          <p:nvPr>
            <p:ph idx="1"/>
          </p:nvPr>
        </p:nvSpPr>
        <p:spPr/>
        <p:txBody>
          <a:bodyPr/>
          <a:lstStyle/>
          <a:p>
            <a:r>
              <a:rPr lang="en-US" dirty="0"/>
              <a:t>Overall, GLM detected most CG flashes based on the Raspberry Pi camera observations.</a:t>
            </a:r>
          </a:p>
          <a:p>
            <a:r>
              <a:rPr lang="en-US" dirty="0"/>
              <a:t>GLM might not detect all the CG strokes in the same flash, especially the first one or two. (see Zhang and Cummins, 2020)</a:t>
            </a:r>
          </a:p>
          <a:p>
            <a:r>
              <a:rPr lang="en-US" dirty="0"/>
              <a:t>GLM might not detect CG strokes with continuing currents.</a:t>
            </a:r>
          </a:p>
          <a:p>
            <a:r>
              <a:rPr lang="en-US" dirty="0"/>
              <a:t>GLM might not detect some CG strokes when the clouds were thick. </a:t>
            </a:r>
          </a:p>
          <a:p>
            <a:endParaRPr lang="en-US" dirty="0"/>
          </a:p>
          <a:p>
            <a:endParaRPr lang="en-US" dirty="0"/>
          </a:p>
        </p:txBody>
      </p:sp>
    </p:spTree>
    <p:extLst>
      <p:ext uri="{BB962C8B-B14F-4D97-AF65-F5344CB8AC3E}">
        <p14:creationId xmlns:p14="http://schemas.microsoft.com/office/powerpoint/2010/main" val="1328179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049" y="1697181"/>
            <a:ext cx="3248891" cy="3248891"/>
          </a:xfrm>
          <a:prstGeom prst="rect">
            <a:avLst/>
          </a:prstGeom>
        </p:spPr>
      </p:pic>
      <p:sp>
        <p:nvSpPr>
          <p:cNvPr id="6" name="Rectangle 5"/>
          <p:cNvSpPr/>
          <p:nvPr/>
        </p:nvSpPr>
        <p:spPr>
          <a:xfrm>
            <a:off x="3507452" y="958334"/>
            <a:ext cx="4530086" cy="477054"/>
          </a:xfrm>
          <a:prstGeom prst="rect">
            <a:avLst/>
          </a:prstGeom>
        </p:spPr>
        <p:txBody>
          <a:bodyPr wrap="none">
            <a:spAutoFit/>
          </a:bodyPr>
          <a:lstStyle/>
          <a:p>
            <a:r>
              <a:rPr lang="en-US" sz="2500" b="1" dirty="0"/>
              <a:t>UMD Lightning YouTube Channel</a:t>
            </a:r>
          </a:p>
        </p:txBody>
      </p:sp>
      <p:sp>
        <p:nvSpPr>
          <p:cNvPr id="7" name="Rectangle 6"/>
          <p:cNvSpPr/>
          <p:nvPr/>
        </p:nvSpPr>
        <p:spPr>
          <a:xfrm>
            <a:off x="10136761" y="6029098"/>
            <a:ext cx="1575688" cy="461665"/>
          </a:xfrm>
          <a:prstGeom prst="rect">
            <a:avLst/>
          </a:prstGeom>
        </p:spPr>
        <p:txBody>
          <a:bodyPr wrap="none">
            <a:spAutoFit/>
          </a:bodyPr>
          <a:lstStyle/>
          <a:p>
            <a:r>
              <a:rPr lang="en-US" sz="2400" dirty="0"/>
              <a:t>Thank you!</a:t>
            </a:r>
          </a:p>
        </p:txBody>
      </p:sp>
      <p:sp>
        <p:nvSpPr>
          <p:cNvPr id="2" name="Rectangle 1"/>
          <p:cNvSpPr/>
          <p:nvPr/>
        </p:nvSpPr>
        <p:spPr>
          <a:xfrm>
            <a:off x="2482734" y="5207865"/>
            <a:ext cx="6453447" cy="369332"/>
          </a:xfrm>
          <a:prstGeom prst="rect">
            <a:avLst/>
          </a:prstGeom>
        </p:spPr>
        <p:txBody>
          <a:bodyPr wrap="square">
            <a:spAutoFit/>
          </a:bodyPr>
          <a:lstStyle/>
          <a:p>
            <a:r>
              <a:rPr lang="en-US" dirty="0"/>
              <a:t>https://www.youtube.com/channel/UC4RfgtjUbotawHh7UzCRBAw</a:t>
            </a:r>
          </a:p>
        </p:txBody>
      </p:sp>
    </p:spTree>
    <p:extLst>
      <p:ext uri="{BB962C8B-B14F-4D97-AF65-F5344CB8AC3E}">
        <p14:creationId xmlns:p14="http://schemas.microsoft.com/office/powerpoint/2010/main" val="3742895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20220522 1530 EN view 7 stroke flash">
            <a:hlinkClick r:id="" action="ppaction://media"/>
            <a:extLst>
              <a:ext uri="{FF2B5EF4-FFF2-40B4-BE49-F238E27FC236}">
                <a16:creationId xmlns:a16="http://schemas.microsoft.com/office/drawing/2014/main" id="{2BA9FBD5-CE0C-48F9-A289-57130A993C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08" y="328863"/>
            <a:ext cx="10737759" cy="6039853"/>
          </a:xfrm>
        </p:spPr>
      </p:pic>
    </p:spTree>
    <p:extLst>
      <p:ext uri="{BB962C8B-B14F-4D97-AF65-F5344CB8AC3E}">
        <p14:creationId xmlns:p14="http://schemas.microsoft.com/office/powerpoint/2010/main" val="89995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20522 1530 EN view 7 stroke flash slow">
            <a:hlinkClick r:id="" action="ppaction://media"/>
            <a:extLst>
              <a:ext uri="{FF2B5EF4-FFF2-40B4-BE49-F238E27FC236}">
                <a16:creationId xmlns:a16="http://schemas.microsoft.com/office/drawing/2014/main" id="{3F7B7E2C-918D-4C3A-BE89-42A92FEFE8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3804" y="320843"/>
            <a:ext cx="10716972" cy="6028160"/>
          </a:xfrm>
        </p:spPr>
      </p:pic>
    </p:spTree>
    <p:extLst>
      <p:ext uri="{BB962C8B-B14F-4D97-AF65-F5344CB8AC3E}">
        <p14:creationId xmlns:p14="http://schemas.microsoft.com/office/powerpoint/2010/main" val="240870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BEA3161-8BA2-4C87-A2F8-8F2BB2C6DF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Title 1"/>
          <p:cNvSpPr>
            <a:spLocks noGrp="1"/>
          </p:cNvSpPr>
          <p:nvPr>
            <p:ph type="title"/>
          </p:nvPr>
        </p:nvSpPr>
        <p:spPr/>
        <p:txBody>
          <a:bodyPr/>
          <a:lstStyle/>
          <a:p>
            <a:r>
              <a:rPr lang="en-US" dirty="0">
                <a:latin typeface="+mn-lt"/>
              </a:rPr>
              <a:t>First Strokes – Two Simultaneous Strokes </a:t>
            </a:r>
          </a:p>
        </p:txBody>
      </p:sp>
      <p:sp>
        <p:nvSpPr>
          <p:cNvPr id="7" name="Left Arrow 6"/>
          <p:cNvSpPr/>
          <p:nvPr/>
        </p:nvSpPr>
        <p:spPr>
          <a:xfrm rot="18598890">
            <a:off x="8482709" y="4180883"/>
            <a:ext cx="339635" cy="22645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30045" y="3816627"/>
            <a:ext cx="1930593" cy="369332"/>
          </a:xfrm>
          <a:prstGeom prst="rect">
            <a:avLst/>
          </a:prstGeom>
        </p:spPr>
        <p:txBody>
          <a:bodyPr wrap="none">
            <a:spAutoFit/>
          </a:bodyPr>
          <a:lstStyle/>
          <a:p>
            <a:r>
              <a:rPr lang="en-US" dirty="0"/>
              <a:t>2 NLDN CG strokes</a:t>
            </a:r>
          </a:p>
        </p:txBody>
      </p:sp>
      <p:sp>
        <p:nvSpPr>
          <p:cNvPr id="9" name="Rectangle 8"/>
          <p:cNvSpPr/>
          <p:nvPr/>
        </p:nvSpPr>
        <p:spPr>
          <a:xfrm>
            <a:off x="8652526" y="4294108"/>
            <a:ext cx="1611339" cy="369332"/>
          </a:xfrm>
          <a:prstGeom prst="rect">
            <a:avLst/>
          </a:prstGeom>
        </p:spPr>
        <p:txBody>
          <a:bodyPr wrap="none">
            <a:spAutoFit/>
          </a:bodyPr>
          <a:lstStyle/>
          <a:p>
            <a:r>
              <a:rPr lang="en-US" dirty="0"/>
              <a:t>-11kA and -9kA</a:t>
            </a:r>
          </a:p>
        </p:txBody>
      </p:sp>
      <p:sp>
        <p:nvSpPr>
          <p:cNvPr id="14" name="Rectangle 13">
            <a:extLst>
              <a:ext uri="{FF2B5EF4-FFF2-40B4-BE49-F238E27FC236}">
                <a16:creationId xmlns:a16="http://schemas.microsoft.com/office/drawing/2014/main" id="{72323492-E241-4415-8D9B-FDFE39937239}"/>
              </a:ext>
            </a:extLst>
          </p:cNvPr>
          <p:cNvSpPr/>
          <p:nvPr/>
        </p:nvSpPr>
        <p:spPr>
          <a:xfrm>
            <a:off x="6266327" y="3816627"/>
            <a:ext cx="2012346" cy="369332"/>
          </a:xfrm>
          <a:prstGeom prst="rect">
            <a:avLst/>
          </a:prstGeom>
        </p:spPr>
        <p:txBody>
          <a:bodyPr wrap="none">
            <a:spAutoFit/>
          </a:bodyPr>
          <a:lstStyle/>
          <a:p>
            <a:r>
              <a:rPr lang="en-US"/>
              <a:t>2 ENTLN CG strokes</a:t>
            </a:r>
            <a:endParaRPr lang="en-US" dirty="0"/>
          </a:p>
        </p:txBody>
      </p:sp>
      <p:sp>
        <p:nvSpPr>
          <p:cNvPr id="15" name="Rectangle 14">
            <a:extLst>
              <a:ext uri="{FF2B5EF4-FFF2-40B4-BE49-F238E27FC236}">
                <a16:creationId xmlns:a16="http://schemas.microsoft.com/office/drawing/2014/main" id="{83ADFD21-3BCD-4B91-9259-7F0C637AEA38}"/>
              </a:ext>
            </a:extLst>
          </p:cNvPr>
          <p:cNvSpPr/>
          <p:nvPr/>
        </p:nvSpPr>
        <p:spPr>
          <a:xfrm>
            <a:off x="6355422" y="4478774"/>
            <a:ext cx="2077813" cy="369332"/>
          </a:xfrm>
          <a:prstGeom prst="rect">
            <a:avLst/>
          </a:prstGeom>
        </p:spPr>
        <p:txBody>
          <a:bodyPr wrap="none">
            <a:spAutoFit/>
          </a:bodyPr>
          <a:lstStyle/>
          <a:p>
            <a:r>
              <a:rPr lang="en-US" dirty="0"/>
              <a:t>-16.6kA and -15.1kA</a:t>
            </a:r>
          </a:p>
        </p:txBody>
      </p:sp>
      <p:pic>
        <p:nvPicPr>
          <p:cNvPr id="6" name="Content Placeholder 5">
            <a:extLst>
              <a:ext uri="{FF2B5EF4-FFF2-40B4-BE49-F238E27FC236}">
                <a16:creationId xmlns:a16="http://schemas.microsoft.com/office/drawing/2014/main" id="{8471B4C3-90CF-487B-9F44-925A965F7C8C}"/>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Tree>
    <p:extLst>
      <p:ext uri="{BB962C8B-B14F-4D97-AF65-F5344CB8AC3E}">
        <p14:creationId xmlns:p14="http://schemas.microsoft.com/office/powerpoint/2010/main" val="1605398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D594AD5-87D1-466E-BA09-78F5AF11457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Title 1"/>
          <p:cNvSpPr>
            <a:spLocks noGrp="1"/>
          </p:cNvSpPr>
          <p:nvPr>
            <p:ph type="title"/>
          </p:nvPr>
        </p:nvSpPr>
        <p:spPr/>
        <p:txBody>
          <a:bodyPr/>
          <a:lstStyle/>
          <a:p>
            <a:r>
              <a:rPr lang="en-US" dirty="0">
                <a:latin typeface="+mn-lt"/>
              </a:rPr>
              <a:t>Second Stroke (new leaders/striking point)</a:t>
            </a:r>
          </a:p>
        </p:txBody>
      </p:sp>
      <p:sp>
        <p:nvSpPr>
          <p:cNvPr id="11" name="Rectangle 10"/>
          <p:cNvSpPr/>
          <p:nvPr/>
        </p:nvSpPr>
        <p:spPr>
          <a:xfrm>
            <a:off x="7910888" y="3179020"/>
            <a:ext cx="2444452" cy="369332"/>
          </a:xfrm>
          <a:prstGeom prst="rect">
            <a:avLst/>
          </a:prstGeom>
        </p:spPr>
        <p:txBody>
          <a:bodyPr wrap="none">
            <a:spAutoFit/>
          </a:bodyPr>
          <a:lstStyle/>
          <a:p>
            <a:r>
              <a:rPr lang="en-US" dirty="0"/>
              <a:t>A -16kA CG and a 2kA IC</a:t>
            </a:r>
          </a:p>
        </p:txBody>
      </p:sp>
      <p:sp>
        <p:nvSpPr>
          <p:cNvPr id="12" name="Rectangle 11">
            <a:extLst>
              <a:ext uri="{FF2B5EF4-FFF2-40B4-BE49-F238E27FC236}">
                <a16:creationId xmlns:a16="http://schemas.microsoft.com/office/drawing/2014/main" id="{4B493A93-B5D6-416E-B0D5-34296BB398CA}"/>
              </a:ext>
            </a:extLst>
          </p:cNvPr>
          <p:cNvSpPr/>
          <p:nvPr/>
        </p:nvSpPr>
        <p:spPr>
          <a:xfrm>
            <a:off x="6972396" y="4299106"/>
            <a:ext cx="1150828" cy="369332"/>
          </a:xfrm>
          <a:prstGeom prst="rect">
            <a:avLst/>
          </a:prstGeom>
        </p:spPr>
        <p:txBody>
          <a:bodyPr wrap="none">
            <a:spAutoFit/>
          </a:bodyPr>
          <a:lstStyle/>
          <a:p>
            <a:r>
              <a:rPr lang="en-US" dirty="0"/>
              <a:t>17.7kA CG</a:t>
            </a:r>
          </a:p>
        </p:txBody>
      </p:sp>
      <p:pic>
        <p:nvPicPr>
          <p:cNvPr id="5" name="Content Placeholder 4">
            <a:extLst>
              <a:ext uri="{FF2B5EF4-FFF2-40B4-BE49-F238E27FC236}">
                <a16:creationId xmlns:a16="http://schemas.microsoft.com/office/drawing/2014/main" id="{65CC4551-6B52-403A-91A4-F23D95BDD7BB}"/>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Tree>
    <p:extLst>
      <p:ext uri="{BB962C8B-B14F-4D97-AF65-F5344CB8AC3E}">
        <p14:creationId xmlns:p14="http://schemas.microsoft.com/office/powerpoint/2010/main" val="84909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3</a:t>
            </a:r>
            <a:r>
              <a:rPr lang="en-US" baseline="30000" dirty="0">
                <a:latin typeface="+mn-lt"/>
              </a:rPr>
              <a:t>rd</a:t>
            </a:r>
            <a:r>
              <a:rPr lang="en-US" dirty="0">
                <a:latin typeface="+mn-lt"/>
              </a:rPr>
              <a:t> Stroke (continuing current)</a:t>
            </a:r>
          </a:p>
        </p:txBody>
      </p:sp>
      <p:pic>
        <p:nvPicPr>
          <p:cNvPr id="10"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11" name="Rectangle 10"/>
          <p:cNvSpPr/>
          <p:nvPr/>
        </p:nvSpPr>
        <p:spPr>
          <a:xfrm>
            <a:off x="8711363" y="4069567"/>
            <a:ext cx="843501" cy="369332"/>
          </a:xfrm>
          <a:prstGeom prst="rect">
            <a:avLst/>
          </a:prstGeom>
        </p:spPr>
        <p:txBody>
          <a:bodyPr wrap="none">
            <a:spAutoFit/>
          </a:bodyPr>
          <a:lstStyle/>
          <a:p>
            <a:r>
              <a:rPr lang="en-US" dirty="0"/>
              <a:t>-2kA IC</a:t>
            </a:r>
          </a:p>
        </p:txBody>
      </p:sp>
      <p:sp>
        <p:nvSpPr>
          <p:cNvPr id="3" name="Rectangle 2">
            <a:extLst>
              <a:ext uri="{FF2B5EF4-FFF2-40B4-BE49-F238E27FC236}">
                <a16:creationId xmlns:a16="http://schemas.microsoft.com/office/drawing/2014/main" id="{6043AE7F-DB8D-425D-ADFD-82EF5A245900}"/>
              </a:ext>
            </a:extLst>
          </p:cNvPr>
          <p:cNvSpPr/>
          <p:nvPr/>
        </p:nvSpPr>
        <p:spPr>
          <a:xfrm>
            <a:off x="7066132" y="5943653"/>
            <a:ext cx="2984663" cy="369332"/>
          </a:xfrm>
          <a:prstGeom prst="rect">
            <a:avLst/>
          </a:prstGeom>
        </p:spPr>
        <p:txBody>
          <a:bodyPr wrap="none">
            <a:spAutoFit/>
          </a:bodyPr>
          <a:lstStyle/>
          <a:p>
            <a:r>
              <a:rPr lang="en-US" dirty="0"/>
              <a:t>ENTLN didn't detect anything.</a:t>
            </a:r>
          </a:p>
        </p:txBody>
      </p:sp>
      <p:pic>
        <p:nvPicPr>
          <p:cNvPr id="7" name="Content Placeholder 6">
            <a:extLst>
              <a:ext uri="{FF2B5EF4-FFF2-40B4-BE49-F238E27FC236}">
                <a16:creationId xmlns:a16="http://schemas.microsoft.com/office/drawing/2014/main" id="{60174257-06E7-4285-88B7-AAABE540DE7D}"/>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Tree>
    <p:extLst>
      <p:ext uri="{BB962C8B-B14F-4D97-AF65-F5344CB8AC3E}">
        <p14:creationId xmlns:p14="http://schemas.microsoft.com/office/powerpoint/2010/main" val="147620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F58E063-3130-4B07-AC65-74CA5A06AB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934"/>
            <a:ext cx="5181600" cy="3884719"/>
          </a:xfrm>
        </p:spPr>
      </p:pic>
      <p:sp>
        <p:nvSpPr>
          <p:cNvPr id="2" name="Title 1"/>
          <p:cNvSpPr>
            <a:spLocks noGrp="1"/>
          </p:cNvSpPr>
          <p:nvPr>
            <p:ph type="title"/>
          </p:nvPr>
        </p:nvSpPr>
        <p:spPr/>
        <p:txBody>
          <a:bodyPr/>
          <a:lstStyle/>
          <a:p>
            <a:r>
              <a:rPr lang="en-US" dirty="0">
                <a:latin typeface="+mn-lt"/>
              </a:rPr>
              <a:t>4</a:t>
            </a:r>
            <a:r>
              <a:rPr lang="en-US" baseline="30000" dirty="0">
                <a:latin typeface="+mn-lt"/>
              </a:rPr>
              <a:t>th</a:t>
            </a:r>
            <a:r>
              <a:rPr lang="en-US" dirty="0">
                <a:latin typeface="+mn-lt"/>
              </a:rPr>
              <a:t> Stroke</a:t>
            </a:r>
          </a:p>
        </p:txBody>
      </p:sp>
      <p:sp>
        <p:nvSpPr>
          <p:cNvPr id="9" name="Rectangle 8"/>
          <p:cNvSpPr/>
          <p:nvPr/>
        </p:nvSpPr>
        <p:spPr>
          <a:xfrm>
            <a:off x="8635923" y="4210986"/>
            <a:ext cx="1046633" cy="369332"/>
          </a:xfrm>
          <a:prstGeom prst="rect">
            <a:avLst/>
          </a:prstGeom>
        </p:spPr>
        <p:txBody>
          <a:bodyPr wrap="none">
            <a:spAutoFit/>
          </a:bodyPr>
          <a:lstStyle/>
          <a:p>
            <a:r>
              <a:rPr lang="en-US" dirty="0"/>
              <a:t>-12kA CG</a:t>
            </a:r>
          </a:p>
        </p:txBody>
      </p:sp>
      <p:sp>
        <p:nvSpPr>
          <p:cNvPr id="10" name="Rectangle 9">
            <a:extLst>
              <a:ext uri="{FF2B5EF4-FFF2-40B4-BE49-F238E27FC236}">
                <a16:creationId xmlns:a16="http://schemas.microsoft.com/office/drawing/2014/main" id="{5F30E19F-2DDF-4C81-BE1C-1C8C36601908}"/>
              </a:ext>
            </a:extLst>
          </p:cNvPr>
          <p:cNvSpPr/>
          <p:nvPr/>
        </p:nvSpPr>
        <p:spPr>
          <a:xfrm>
            <a:off x="6964679" y="4335197"/>
            <a:ext cx="1221360" cy="369332"/>
          </a:xfrm>
          <a:prstGeom prst="rect">
            <a:avLst/>
          </a:prstGeom>
        </p:spPr>
        <p:txBody>
          <a:bodyPr wrap="none">
            <a:spAutoFit/>
          </a:bodyPr>
          <a:lstStyle/>
          <a:p>
            <a:r>
              <a:rPr lang="en-US" dirty="0"/>
              <a:t>-14.6kA CG</a:t>
            </a:r>
          </a:p>
        </p:txBody>
      </p:sp>
      <p:pic>
        <p:nvPicPr>
          <p:cNvPr id="5" name="Content Placeholder 4">
            <a:extLst>
              <a:ext uri="{FF2B5EF4-FFF2-40B4-BE49-F238E27FC236}">
                <a16:creationId xmlns:a16="http://schemas.microsoft.com/office/drawing/2014/main" id="{1E3CF244-ACF5-43F0-843D-6454D28903E7}"/>
              </a:ext>
            </a:extLst>
          </p:cNvPr>
          <p:cNvPicPr>
            <a:picLocks noGrp="1" noChangeAspect="1"/>
          </p:cNvPicPr>
          <p:nvPr>
            <p:ph sz="half" idx="1"/>
          </p:nvPr>
        </p:nvPicPr>
        <p:blipFill>
          <a:blip r:embed="rId3"/>
          <a:stretch>
            <a:fillRect/>
          </a:stretch>
        </p:blipFill>
        <p:spPr>
          <a:xfrm>
            <a:off x="838200" y="2382044"/>
            <a:ext cx="5181600" cy="3238500"/>
          </a:xfrm>
          <a:prstGeom prst="rect">
            <a:avLst/>
          </a:prstGeom>
        </p:spPr>
      </p:pic>
    </p:spTree>
    <p:extLst>
      <p:ext uri="{BB962C8B-B14F-4D97-AF65-F5344CB8AC3E}">
        <p14:creationId xmlns:p14="http://schemas.microsoft.com/office/powerpoint/2010/main" val="3228742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TotalTime>
  <Words>801</Words>
  <Application>Microsoft Office PowerPoint</Application>
  <PresentationFormat>Widescreen</PresentationFormat>
  <Paragraphs>137</Paragraphs>
  <Slides>38</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Developing a Raspberry Pi-based Camera Network and Its Applications</vt:lpstr>
      <vt:lpstr>PowerPoint Presentation</vt:lpstr>
      <vt:lpstr>An 8-Stroke CG flash on 20220522 in Germantown,MD</vt:lpstr>
      <vt:lpstr>PowerPoint Presentation</vt:lpstr>
      <vt:lpstr>PowerPoint Presentation</vt:lpstr>
      <vt:lpstr>First Strokes – Two Simultaneous Strokes </vt:lpstr>
      <vt:lpstr>Second Stroke (new leaders/striking point)</vt:lpstr>
      <vt:lpstr>3rd Stroke (continuing current)</vt:lpstr>
      <vt:lpstr>4th Stroke</vt:lpstr>
      <vt:lpstr>5th Stroke (continuing current)</vt:lpstr>
      <vt:lpstr>6th Stroke (continuing current)</vt:lpstr>
      <vt:lpstr>7th Stroke (continuing current)</vt:lpstr>
      <vt:lpstr>8th Stroke (continuing current)</vt:lpstr>
      <vt:lpstr>Findings </vt:lpstr>
      <vt:lpstr>Long Continuing Current Flash in Flagstaff 20220801</vt:lpstr>
      <vt:lpstr>Regular speed</vt:lpstr>
      <vt:lpstr>Slow-Mo</vt:lpstr>
      <vt:lpstr>Findings</vt:lpstr>
      <vt:lpstr>Why GLM Miss Detection?</vt:lpstr>
      <vt:lpstr>A 12-stroke (or 13?) Flash on 20220712 in College Park, 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Why GLM Miss Detection?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&amp; Deploying Tools to Better Observe Lightning in the Washington D.C. Region &amp; Beyond</dc:title>
  <dc:creator>Daile Zhang</dc:creator>
  <cp:lastModifiedBy>Daile Zhang</cp:lastModifiedBy>
  <cp:revision>33</cp:revision>
  <dcterms:created xsi:type="dcterms:W3CDTF">2022-07-23T00:07:15Z</dcterms:created>
  <dcterms:modified xsi:type="dcterms:W3CDTF">2022-09-13T01:17:32Z</dcterms:modified>
</cp:coreProperties>
</file>