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1" r:id="rId4"/>
    <p:sldId id="262" r:id="rId5"/>
    <p:sldId id="258" r:id="rId6"/>
    <p:sldId id="260" r:id="rId7"/>
    <p:sldId id="265" r:id="rId8"/>
    <p:sldId id="259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08"/>
  </p:normalViewPr>
  <p:slideViewPr>
    <p:cSldViewPr snapToGrid="0" snapToObjects="1">
      <p:cViewPr varScale="1">
        <p:scale>
          <a:sx n="76" d="100"/>
          <a:sy n="76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A751-2588-B14A-87D6-B35DCD900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9D8AD-1A3E-944E-8713-08F03F320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EEB4-A891-B74E-8A22-7A528E59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C7E3C-CCC2-2246-9DAF-09883866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93D33-96EB-7244-AB16-E175CDBC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3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D9B6-2EB4-8247-AA88-2F43BE33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EFB9C-6CD1-8643-8BAF-71300EFC9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3241A-27E7-1643-BA84-55B338FA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54A5-7BB6-6742-9E1E-CB31B37EC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2638E-B55D-4A4A-A46B-2AC97969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7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FB872-89B5-CF41-B61D-5F023CC09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DFD8B-8152-8046-8ABC-E67CBCB9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A2D70-97C3-FC4F-801D-A88EC3BA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73A9-D144-8C4C-86C2-4C386364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E327-B9E5-C847-B055-9D455FAF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3BF6-7344-6941-8A7E-16CB77D1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466F5-C8EC-694F-8CA8-10C7956C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43F98-634F-8A49-B102-3536F26F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77B1B-1ED0-BA45-A471-9260B61F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B0F0-D697-1C43-A6BE-FF16BB9F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0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CD40-E695-F54C-A36F-C6F1CA39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CDFD0-C6F1-5A4B-961D-66E0E2CA3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12A4-9895-DF43-AF65-4DCFAE11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97068-891F-1841-AF3A-3FA88ED7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0BDA2-E61F-6C4D-AC6A-B46A0D01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8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FC99-E1E6-8241-9EE8-CF60D026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ACAD-5A96-8F48-9447-F13F4D76E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8F8AA-C522-A448-93CE-1427167FE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CCD0-4CDF-2047-9900-9086C31B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9D372-7340-F845-A9B0-D58ED388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042DB-8AE1-AD43-8461-F701EEFC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AFDAA-A51C-EB45-9471-C07D4125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38211-25BA-AD43-B876-C2C6003A0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67A7E-ED41-9A44-9620-3636048D3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A6413-450C-0C46-8160-2F9501F5C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E5620-AA46-974F-A7C0-9C275C717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AD453-37EF-844E-B070-6D951547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5E577-45D6-8742-9308-777F99C9B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28250-518C-264F-91DF-D6954612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D439-BB08-664E-9BB7-C0E10A65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0C250-6FEE-534F-ABD9-48C5BD19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E480B-9364-534C-9272-BDCD302B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BC13A-EE5A-9D47-9A3E-CABF26B3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4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8247C-DF3C-BC4B-9495-5270A5FA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4B785-4F64-4544-BCCE-B5DD79DA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EF1AA-AE6C-6F4F-A305-F86E96CA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5DD8-812C-1B4A-AF9A-0D9C4D92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BFCAB-8DD9-0A4E-AB0E-568BBC6B3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CD8CC-4E76-5347-BA71-571334DF6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6F7D3-4958-934A-85A0-61569E48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45BC9-AA93-4C47-8905-88E9F9A6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62A76-2D25-FD47-AC72-2E9C3ABB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2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2E50-5D2C-9A43-A25A-1A77257F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A4E4B-E8D9-EE41-8F35-9AF5F4F5C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D3351-1A62-574B-ACBB-427839F37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010F-64C4-6B4C-8099-1764316C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956AB-E863-C140-A5EC-85458809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494FF-97E6-3D4A-81D4-231CE3EA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1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18AB-9EEB-E541-84CA-9B0D84A4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9C2D8-FD6C-B545-90B9-62B246A9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CB726-EF55-FD43-8247-758ADB6D2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1932D-5332-DB45-A96C-E505A9FCA97A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CFDFF-8D06-E945-9C56-8429FEAEA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799B0-00EF-FC4F-AFFE-830625FC3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63980-6786-FE4D-A66A-1E2BFF0E1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5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9364-7111-BC47-9256-5071D21BA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1" y="2464325"/>
            <a:ext cx="110744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Update on the Development and Performance of the Mid-Atlantic Lightning Mapping Array (MALMA)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8C03E-9204-0445-947F-5FB6FB27D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09107"/>
            <a:ext cx="9144000" cy="1655762"/>
          </a:xfrm>
        </p:spPr>
        <p:txBody>
          <a:bodyPr/>
          <a:lstStyle/>
          <a:p>
            <a:r>
              <a:rPr lang="en-US" dirty="0" err="1"/>
              <a:t>Guangyang</a:t>
            </a:r>
            <a:r>
              <a:rPr lang="en-US" dirty="0"/>
              <a:t> Fang, Daile Zhang</a:t>
            </a:r>
          </a:p>
          <a:p>
            <a:r>
              <a:rPr lang="en-US" dirty="0"/>
              <a:t>University of Maryland/CISESS</a:t>
            </a:r>
          </a:p>
          <a:p>
            <a:r>
              <a:rPr lang="en-US" dirty="0"/>
              <a:t>September 13, 2022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F7250BB-9B42-D840-B08E-36D7A412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33" y="22282"/>
            <a:ext cx="2878667" cy="238389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CDD6570-4C76-7E48-A799-8E74A74587A0}"/>
              </a:ext>
            </a:extLst>
          </p:cNvPr>
          <p:cNvSpPr txBox="1">
            <a:spLocks/>
          </p:cNvSpPr>
          <p:nvPr/>
        </p:nvSpPr>
        <p:spPr>
          <a:xfrm>
            <a:off x="0" y="953653"/>
            <a:ext cx="4761571" cy="1253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2022 GLM Science meeting</a:t>
            </a:r>
          </a:p>
        </p:txBody>
      </p:sp>
    </p:spTree>
    <p:extLst>
      <p:ext uri="{BB962C8B-B14F-4D97-AF65-F5344CB8AC3E}">
        <p14:creationId xmlns:p14="http://schemas.microsoft.com/office/powerpoint/2010/main" val="246341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6EF0-F424-E347-B2DB-DA87F0F1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97AB2-2171-F24A-BC1C-F41623D8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92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Update of MALMA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Performance of MALMA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Thunderstorm causing massive outages in College Park on 07/12/2022;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Thunderstorm causing fatalities near the White House on 08/04/2022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Future works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112B64-CE77-3B4E-9775-28BA81EAA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r="357" b="3"/>
          <a:stretch/>
        </p:blipFill>
        <p:spPr bwMode="auto">
          <a:xfrm>
            <a:off x="7330770" y="207010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6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99B3-6C7D-7147-AADC-E7E1AE53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9616"/>
            <a:ext cx="10363200" cy="1314443"/>
          </a:xfrm>
        </p:spPr>
        <p:txBody>
          <a:bodyPr/>
          <a:lstStyle/>
          <a:p>
            <a:r>
              <a:rPr lang="en-US" dirty="0"/>
              <a:t>Update of MALMA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53590-A41E-564C-BEFC-7ACE65368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268984"/>
            <a:ext cx="11150599" cy="346811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/>
              <a:t>Due to intensive maintenance in 2021, DCLMA sites are functioning well;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/>
              <a:t>In March, 2022, Dr. Tim Lang hosted a discussion about the combined MALMA processing. Given the NASA-owned Washington, D.C. LMA (DCLMA) and the NASA Wallops LMA (WFFLMA) are combined and processed as a single entity, the Mid-Atlantic LMA (MALMA), and DCLMA has some challenges with certain stations, it makes sense to perform the combined MALMA processing for a NASA-provided data product rather than creating separate DCLMA &amp; WFFLMA products;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/>
              <a:t>In April, 2022, the server which does the data processing and hosts the web pages located in northern New Mexico was pulled and moved to a safer location because the area was under mandatory evacuation for a </a:t>
            </a:r>
            <a:r>
              <a:rPr lang="en-US" sz="2900" b="1" dirty="0"/>
              <a:t>nearby forest fire</a:t>
            </a:r>
            <a:r>
              <a:rPr lang="en-US" sz="2900" dirty="0"/>
              <a:t>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/>
              <a:t>In July, the server was moved back to the old location;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solar cell, outdoor object, different, square&#10;&#10;Description automatically generated">
            <a:extLst>
              <a:ext uri="{FF2B5EF4-FFF2-40B4-BE49-F238E27FC236}">
                <a16:creationId xmlns:a16="http://schemas.microsoft.com/office/drawing/2014/main" id="{3326A552-4452-0E4B-BE61-6D528FFC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569" y="3975674"/>
            <a:ext cx="2798231" cy="27982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352119-7E41-8443-B7E8-139D0991675C}"/>
              </a:ext>
            </a:extLst>
          </p:cNvPr>
          <p:cNvSpPr txBox="1">
            <a:spLocks/>
          </p:cNvSpPr>
          <p:nvPr/>
        </p:nvSpPr>
        <p:spPr>
          <a:xfrm>
            <a:off x="127000" y="4209080"/>
            <a:ext cx="6134100" cy="2140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2900" dirty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/>
              <a:t>In August, one of the WFFLMA stations in UMD_UAS had an issue with the GPS connection. After being inspected on-site, the GPS coaxial cable was found to be cut off from the end near the ground. It seemed to be bitten by some animals. After replaced with a good GPS cable, the site functioned well again.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9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54BB-01A9-7F4F-A0D0-14938B34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56" y="468884"/>
            <a:ext cx="10363200" cy="1314443"/>
          </a:xfrm>
        </p:spPr>
        <p:txBody>
          <a:bodyPr/>
          <a:lstStyle/>
          <a:p>
            <a:r>
              <a:rPr lang="en-US" dirty="0"/>
              <a:t>Current Status of MALMA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947F84-3079-3443-8F63-7438FF4906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723439"/>
              </p:ext>
            </p:extLst>
          </p:nvPr>
        </p:nvGraphicFramePr>
        <p:xfrm>
          <a:off x="740156" y="1743325"/>
          <a:ext cx="109728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4242456171"/>
                    </a:ext>
                  </a:extLst>
                </a:gridCol>
                <a:gridCol w="1871831">
                  <a:extLst>
                    <a:ext uri="{9D8B030D-6E8A-4147-A177-3AD203B41FA5}">
                      <a16:colId xmlns:a16="http://schemas.microsoft.com/office/drawing/2014/main" val="2320852396"/>
                    </a:ext>
                  </a:extLst>
                </a:gridCol>
                <a:gridCol w="1716920">
                  <a:extLst>
                    <a:ext uri="{9D8B030D-6E8A-4147-A177-3AD203B41FA5}">
                      <a16:colId xmlns:a16="http://schemas.microsoft.com/office/drawing/2014/main" val="1994496433"/>
                    </a:ext>
                  </a:extLst>
                </a:gridCol>
                <a:gridCol w="2385329">
                  <a:extLst>
                    <a:ext uri="{9D8B030D-6E8A-4147-A177-3AD203B41FA5}">
                      <a16:colId xmlns:a16="http://schemas.microsoft.com/office/drawing/2014/main" val="376646423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72113566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83146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DCLMA (Wired)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Wallops LMA (Wireless)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Detail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63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 Sterling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Accomack_WESR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54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b-&gt;j Woodbridge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 </a:t>
                      </a:r>
                      <a:r>
                        <a:rPr lang="en-US" dirty="0" err="1"/>
                        <a:t>THRN_Property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73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 CSM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</a:t>
                      </a:r>
                      <a:r>
                        <a:rPr lang="en-US" dirty="0" err="1"/>
                        <a:t>Wallops_Pad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500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 Howard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To be installed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 </a:t>
                      </a:r>
                      <a:r>
                        <a:rPr lang="en-US" dirty="0" err="1"/>
                        <a:t>Plywood_Plant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4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UMD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 </a:t>
                      </a:r>
                      <a:r>
                        <a:rPr lang="en-US" dirty="0" err="1"/>
                        <a:t>Sod_Farm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21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 </a:t>
                      </a:r>
                      <a:r>
                        <a:rPr lang="en-US" dirty="0" err="1"/>
                        <a:t>AgSite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 </a:t>
                      </a:r>
                      <a:r>
                        <a:rPr lang="en-US" dirty="0" err="1"/>
                        <a:t>SnowHill_AB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94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 GMU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 </a:t>
                      </a:r>
                      <a:r>
                        <a:rPr lang="en-US" dirty="0" err="1"/>
                        <a:t>Powerville_VFD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1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 Site8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 UMD_UAS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39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 Beltsville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73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 wired spare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Ready for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988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 solar spare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Ready for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274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59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FB40-26D0-1842-8DEC-15171D1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9" y="0"/>
            <a:ext cx="12090401" cy="1314443"/>
          </a:xfrm>
        </p:spPr>
        <p:txBody>
          <a:bodyPr>
            <a:normAutofit/>
          </a:bodyPr>
          <a:lstStyle/>
          <a:p>
            <a:r>
              <a:rPr lang="en-US" dirty="0"/>
              <a:t>Thunderstorm That Caused Destruction and Power Outage in College Park, MD on July 12, 2022</a:t>
            </a:r>
          </a:p>
        </p:txBody>
      </p:sp>
      <p:pic>
        <p:nvPicPr>
          <p:cNvPr id="9" name="Picture 8" descr="A picture containing text, tree, outdoor, different&#10;&#10;Description automatically generated">
            <a:extLst>
              <a:ext uri="{FF2B5EF4-FFF2-40B4-BE49-F238E27FC236}">
                <a16:creationId xmlns:a16="http://schemas.microsoft.com/office/drawing/2014/main" id="{D5C7EB40-1031-C243-8E02-264B48F37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998" y="2287744"/>
            <a:ext cx="3578352" cy="35783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E1B1E-818A-5246-A206-65A126BB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900" y="1825625"/>
            <a:ext cx="7454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       Destruction in Greenbelt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D32CC0-9BA5-CE47-A33D-C213ECC1EA86}"/>
              </a:ext>
            </a:extLst>
          </p:cNvPr>
          <p:cNvSpPr txBox="1">
            <a:spLocks/>
          </p:cNvSpPr>
          <p:nvPr/>
        </p:nvSpPr>
        <p:spPr>
          <a:xfrm>
            <a:off x="153718" y="1807545"/>
            <a:ext cx="3386814" cy="4542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dirty="0"/>
              <a:t>There were severe thunderstorms with very active lightning flashes;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MALMA detected the flashes;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The strong gust winds in the thunderstorm caused a power outage over 24 hours. College Park, Berwyn Heights, and Greenbelt were among the areas affected;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Power outages left traffic lights functionless.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85C47-23E9-F94A-957B-4AD502A4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24" y="2016604"/>
            <a:ext cx="4219058" cy="433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5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0FE48-BDE8-3B4D-827D-33AD8C47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98275"/>
            <a:ext cx="10363200" cy="1314443"/>
          </a:xfrm>
        </p:spPr>
        <p:txBody>
          <a:bodyPr/>
          <a:lstStyle/>
          <a:p>
            <a:r>
              <a:rPr lang="en-US" dirty="0"/>
              <a:t>Thunderstorms That Caused Fatalities Near the White House on Aug 4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5CC4B-FDBD-B245-9E04-F163AFBB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8" y="1698787"/>
            <a:ext cx="3543301" cy="471471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At around 6:50 PM EST, three people were killed and one injured by a lightning strike in the Lafayette Square near the White House in DC;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Both MALMA and NLDN detected these flashes.</a:t>
            </a:r>
          </a:p>
          <a:p>
            <a:endParaRPr lang="en-US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FE761C0-31D3-A246-9432-92F2D170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57" y="1521748"/>
            <a:ext cx="3386814" cy="254011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8C7743-1042-9740-B728-5637D315C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33" y="4280432"/>
            <a:ext cx="3402538" cy="2551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F4316B-8FCD-464A-87C1-AB3BD48121F9}"/>
              </a:ext>
            </a:extLst>
          </p:cNvPr>
          <p:cNvSpPr/>
          <p:nvPr/>
        </p:nvSpPr>
        <p:spPr>
          <a:xfrm>
            <a:off x="8724358" y="1273324"/>
            <a:ext cx="261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NLDN reports within 3 km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AA86D-800E-264D-933F-B499765DB1C5}"/>
              </a:ext>
            </a:extLst>
          </p:cNvPr>
          <p:cNvSpPr/>
          <p:nvPr/>
        </p:nvSpPr>
        <p:spPr>
          <a:xfrm>
            <a:off x="9110937" y="4015638"/>
            <a:ext cx="175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All NLDN reports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4E2192-FB85-BA41-8F32-83D49B26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067" y="1856153"/>
            <a:ext cx="4283884" cy="43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8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04900"/>
            <a:ext cx="5702300" cy="53879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NLDN reported </a:t>
            </a:r>
            <a:r>
              <a:rPr lang="en-US" b="1" dirty="0"/>
              <a:t>6 CG strokes</a:t>
            </a:r>
            <a:r>
              <a:rPr lang="en-US" dirty="0"/>
              <a:t>. The strongest was the second stroke (-25.5 kA);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Both GLM and MALMA detected the flash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MALMA detected 5/6. Missed the 1</a:t>
            </a:r>
            <a:r>
              <a:rPr lang="en-US" baseline="30000" dirty="0"/>
              <a:t>st</a:t>
            </a:r>
            <a:r>
              <a:rPr lang="en-US" dirty="0"/>
              <a:t> stroke (-16.9 kA).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GLM detected 3/6.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NLDN reported one –IC pulse right after the 1</a:t>
            </a:r>
            <a:r>
              <a:rPr lang="en-US" baseline="30000" dirty="0"/>
              <a:t>st</a:t>
            </a:r>
            <a:r>
              <a:rPr lang="en-US" dirty="0"/>
              <a:t> CG stroke, but the location is fairly close to the 2</a:t>
            </a:r>
            <a:r>
              <a:rPr lang="en-US" baseline="30000" dirty="0"/>
              <a:t>nd</a:t>
            </a:r>
            <a:r>
              <a:rPr lang="en-US" dirty="0"/>
              <a:t> stroke; MALMA detected sources before the 2</a:t>
            </a:r>
            <a:r>
              <a:rPr lang="en-US" baseline="30000" dirty="0"/>
              <a:t>nd</a:t>
            </a:r>
            <a:r>
              <a:rPr lang="en-US" dirty="0"/>
              <a:t> stroke.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56" y="283844"/>
            <a:ext cx="5018757" cy="64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1BF8-3BF5-5D42-B53A-729C2C3D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1297F-30D1-064E-875D-D0A0C5BFE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Installation of a new site at Howard University in D.C.;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Relocation of site</a:t>
            </a:r>
            <a:r>
              <a:rPr lang="zh-CN" altLang="en-US" dirty="0"/>
              <a:t> </a:t>
            </a:r>
            <a:r>
              <a:rPr lang="en-US" altLang="zh-CN" dirty="0"/>
              <a:t>at APL/John Hopkins University due to noises;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Installation of a solar LMA site;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VR visualization of lightning data from MALMA, GLM, and other </a:t>
            </a:r>
          </a:p>
          <a:p>
            <a:pPr marL="0" indent="0">
              <a:buNone/>
            </a:pPr>
            <a:r>
              <a:rPr lang="en-US" dirty="0"/>
              <a:t>    ground-based observations.</a:t>
            </a:r>
          </a:p>
        </p:txBody>
      </p:sp>
      <p:pic>
        <p:nvPicPr>
          <p:cNvPr id="5" name="Picture 4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2704A2D0-3FF1-3F4F-BE42-0E6A397D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468909" y="4290478"/>
            <a:ext cx="2548465" cy="1911349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62ABE7A-AEBB-FE43-866D-E526B2C1A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78" y="4107384"/>
            <a:ext cx="2429933" cy="242993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F64A91-5E22-E945-BAF7-74A2293CB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1" t="4551" r="15795" b="1103"/>
          <a:stretch/>
        </p:blipFill>
        <p:spPr>
          <a:xfrm>
            <a:off x="4158240" y="4419599"/>
            <a:ext cx="2835233" cy="21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12E0-4611-FA45-8B4D-7C02F465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94803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644</Words>
  <Application>Microsoft Macintosh PowerPoint</Application>
  <PresentationFormat>Widescreen</PresentationFormat>
  <Paragraphs>87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Update on the Development and Performance of the Mid-Atlantic Lightning Mapping Array (MALMA)</vt:lpstr>
      <vt:lpstr>Outline</vt:lpstr>
      <vt:lpstr>Update of MALMA</vt:lpstr>
      <vt:lpstr>Current Status of MALMA</vt:lpstr>
      <vt:lpstr>Thunderstorm That Caused Destruction and Power Outage in College Park, MD on July 12, 2022</vt:lpstr>
      <vt:lpstr>Thunderstorms That Caused Fatalities Near the White House on Aug 4th, 2022</vt:lpstr>
      <vt:lpstr>PowerPoint Presentation</vt:lpstr>
      <vt:lpstr>Future work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the Development and Performance of the Mid-Atlantic Lightning Mapping Array (MALMA)</dc:title>
  <dc:creator>Guangyang Fang</dc:creator>
  <cp:lastModifiedBy>Guangyang Fang</cp:lastModifiedBy>
  <cp:revision>66</cp:revision>
  <dcterms:created xsi:type="dcterms:W3CDTF">2022-09-12T08:29:18Z</dcterms:created>
  <dcterms:modified xsi:type="dcterms:W3CDTF">2022-09-12T14:23:43Z</dcterms:modified>
</cp:coreProperties>
</file>