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4" r:id="rId5"/>
    <p:sldId id="265" r:id="rId6"/>
    <p:sldId id="260" r:id="rId7"/>
    <p:sldId id="263" r:id="rId8"/>
    <p:sldId id="269" r:id="rId9"/>
    <p:sldId id="270" r:id="rId10"/>
    <p:sldId id="257" r:id="rId11"/>
    <p:sldId id="261" r:id="rId12"/>
    <p:sldId id="271" r:id="rId13"/>
    <p:sldId id="272" r:id="rId14"/>
    <p:sldId id="268" r:id="rId15"/>
    <p:sldId id="274" r:id="rId16"/>
    <p:sldId id="262" r:id="rId17"/>
    <p:sldId id="273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BCEFE4-9249-C049-8D7E-C1DD65330B67}">
          <p14:sldIdLst>
            <p14:sldId id="256"/>
            <p14:sldId id="258"/>
            <p14:sldId id="259"/>
            <p14:sldId id="264"/>
            <p14:sldId id="265"/>
          </p14:sldIdLst>
        </p14:section>
        <p14:section name="20181214" id="{CC94A893-6352-274B-824D-BCA116598145}">
          <p14:sldIdLst>
            <p14:sldId id="260"/>
            <p14:sldId id="263"/>
            <p14:sldId id="269"/>
            <p14:sldId id="270"/>
          </p14:sldIdLst>
        </p14:section>
        <p14:section name="20181220" id="{9B63B661-B428-5443-A607-5B9A83320235}">
          <p14:sldIdLst>
            <p14:sldId id="257"/>
            <p14:sldId id="261"/>
            <p14:sldId id="271"/>
            <p14:sldId id="272"/>
            <p14:sldId id="268"/>
            <p14:sldId id="274"/>
            <p14:sldId id="262"/>
            <p14:sldId id="273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5"/>
    <p:restoredTop sz="96405"/>
  </p:normalViewPr>
  <p:slideViewPr>
    <p:cSldViewPr snapToGrid="0" snapToObjects="1" showGuides="1">
      <p:cViewPr varScale="1">
        <p:scale>
          <a:sx n="108" d="100"/>
          <a:sy n="108" d="100"/>
        </p:scale>
        <p:origin x="232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3E7B-D1A8-2141-9A0C-A14455BBF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4E649-A0CC-4747-839F-E8CF8C05D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DBF0A-0D13-0741-828E-3BD4A7DA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F723-E053-F74A-868F-54885524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8129A-A913-0142-BED9-A4312200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3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2828-BF78-F949-A1C4-86A86ABD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0961A-A8BA-B84B-AF46-79D72129C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14B51-E6DC-2549-8730-B6EA7534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CFEC0-3EE4-6849-934D-5986DC6F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3DC2E-4A08-644B-9189-695DA940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DAB0D-C37C-B149-81FA-389C099A4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B128F-F223-A148-8B35-2287DD6AE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8C5F9-C3FD-E545-859A-F2DF7920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A2D1-D98F-A146-AE52-D9E8298C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80B2C-CAFF-5240-BA6B-FD513EC1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A923-ACB7-DB47-8EDC-3751556A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368C0-B4BD-1B49-A648-77B184368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4511D-DDE2-2D47-B191-78F4CFFC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54292-BB8C-9C47-886F-9CE76D09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CD305-B519-3346-A0A0-C94094BF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5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B980-8338-8642-933C-6AD22AD5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9A62F-5026-AC47-81B0-E432C2A9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3E0E-C1E0-0B48-99FA-F8041C00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647BA-E4E7-4E49-AC20-2FDB959E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8202-D116-7B45-BB23-7F4240C8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FA70-6D55-3C4B-8E4A-FFD08736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1B624-0B4B-9444-B8A7-5A2325CC0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A1C5C-7162-6E44-BA96-F7E94FFBB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D3328-E3FE-8C43-B64B-30CEF309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D1593-EA2F-834A-87CE-0DF5DC9E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B8FA7-7A43-7642-8701-FA09686E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C94F-D26F-E444-90E1-7C7D8CAB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EB0FB-1DCF-C54C-B2FA-7A4588884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369A3-583A-C844-AB4D-15DEBACF1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A5B6F-E15F-5E4D-8AD7-853E429A3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59EA1-37E2-D84F-93AD-45F780FAB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B6190-C8FC-A04C-8B5D-E7254124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DD055-5F9E-584E-B43D-070AD243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3BBBC-0ABC-F24A-AC0F-5BDD832C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0DF2-66D4-0D42-8536-DB91C6F2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5923B-3190-7F43-8A27-5422618C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9F1D-0C28-8F45-B3A7-720B9CB3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1B220-3E75-654D-B34F-E8C99B70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E6442-1C1B-B64E-B83D-B6BFEE94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A86F5-647D-C34D-86DF-E135117C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18CFE-22EE-D444-AB1A-E6E342C2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3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3359-27D0-5A49-8908-370BC1FC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EA42-6295-4741-B792-F56AEE152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DF280-4BD1-3F45-84AA-9E9766E39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2B086-BFA3-AA46-8C5C-0A1FD076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98227-3E26-E14E-A2C9-5BCEB150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FE8FE-204B-4744-9819-2F4E6E1B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0FF9-8AA6-554C-9EAD-1D8FD27E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8D3B7-61CB-4F4F-8F55-65FB2BB94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90895-2736-8843-8D46-BE0F321DD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5E27C-5C18-884C-8A22-DF280895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B5755-1F92-C740-B431-15A14C35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42879-67AC-C549-8B94-4032BDAD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E345A-3700-CF43-AD5A-1F465C8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2442E-9565-AA4A-87D4-3BAD39DD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81F46-3589-C943-A9F6-A98A870D9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3AA5-6E0C-1B4F-ABD9-2E115EB9AEA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66B3B-CDE9-CE40-8B8E-AAEFB1A52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9C9E-DB82-4441-B9CD-A6ADE8D05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45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9534-E386-FCB5-FAC3-E064056EC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Effect of Ground Processing on GLM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8C732-EAA6-911D-881F-98A25FA75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Phillip Bitzer</a:t>
            </a:r>
          </a:p>
        </p:txBody>
      </p:sp>
    </p:spTree>
    <p:extLst>
      <p:ext uri="{BB962C8B-B14F-4D97-AF65-F5344CB8AC3E}">
        <p14:creationId xmlns:p14="http://schemas.microsoft.com/office/powerpoint/2010/main" val="63537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0A79-1BCD-FCB9-406F-2333A08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20181220 – Anomalous Storm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B8871D-DE2B-3FE4-9D64-9392EB2A0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en-US" dirty="0"/>
              <a:t>Dec 20, 2018 17Z-2359Z</a:t>
            </a:r>
          </a:p>
          <a:p>
            <a:pPr lvl="1"/>
            <a:r>
              <a:rPr lang="en-US" dirty="0"/>
              <a:t>Anomalous charged storm (likely) with max flash rate ~ 250/min</a:t>
            </a:r>
          </a:p>
          <a:p>
            <a:pPr lvl="1"/>
            <a:r>
              <a:rPr lang="en-US" dirty="0"/>
              <a:t>Almost 140 000 flashes detected</a:t>
            </a:r>
          </a:p>
          <a:p>
            <a:pPr lvl="1"/>
            <a:r>
              <a:rPr lang="en-US" dirty="0"/>
              <a:t>LMA source altitude mode at         4-8 km</a:t>
            </a:r>
          </a:p>
          <a:p>
            <a:pPr lvl="1"/>
            <a:r>
              <a:rPr lang="en-US" dirty="0"/>
              <a:t>Analyzed in Lang et al., 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0F8226-4FD5-447B-3576-6353A96F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48" y="1453896"/>
            <a:ext cx="4517136" cy="524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F7C3A-63F7-6298-5D80-4CDE3D0FD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89" b="-4602"/>
          <a:stretch/>
        </p:blipFill>
        <p:spPr>
          <a:xfrm>
            <a:off x="662598" y="4689510"/>
            <a:ext cx="5609005" cy="21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2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0A79-1BCD-FCB9-406F-2333A08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20181220 – Anomalous Storm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8A5D41-EB02-D65B-201D-6B4D54CE7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334968"/>
              </p:ext>
            </p:extLst>
          </p:nvPr>
        </p:nvGraphicFramePr>
        <p:xfrm>
          <a:off x="888023" y="1455662"/>
          <a:ext cx="10415953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24">
                  <a:extLst>
                    <a:ext uri="{9D8B030D-6E8A-4147-A177-3AD203B41FA5}">
                      <a16:colId xmlns:a16="http://schemas.microsoft.com/office/drawing/2014/main" val="3263920289"/>
                    </a:ext>
                  </a:extLst>
                </a:gridCol>
                <a:gridCol w="2019161">
                  <a:extLst>
                    <a:ext uri="{9D8B030D-6E8A-4147-A177-3AD203B41FA5}">
                      <a16:colId xmlns:a16="http://schemas.microsoft.com/office/drawing/2014/main" val="3367266851"/>
                    </a:ext>
                  </a:extLst>
                </a:gridCol>
                <a:gridCol w="1735992">
                  <a:extLst>
                    <a:ext uri="{9D8B030D-6E8A-4147-A177-3AD203B41FA5}">
                      <a16:colId xmlns:a16="http://schemas.microsoft.com/office/drawing/2014/main" val="1685007595"/>
                    </a:ext>
                  </a:extLst>
                </a:gridCol>
                <a:gridCol w="1735992">
                  <a:extLst>
                    <a:ext uri="{9D8B030D-6E8A-4147-A177-3AD203B41FA5}">
                      <a16:colId xmlns:a16="http://schemas.microsoft.com/office/drawing/2014/main" val="3602378726"/>
                    </a:ext>
                  </a:extLst>
                </a:gridCol>
                <a:gridCol w="1735992">
                  <a:extLst>
                    <a:ext uri="{9D8B030D-6E8A-4147-A177-3AD203B41FA5}">
                      <a16:colId xmlns:a16="http://schemas.microsoft.com/office/drawing/2014/main" val="1071119131"/>
                    </a:ext>
                  </a:extLst>
                </a:gridCol>
                <a:gridCol w="1735992">
                  <a:extLst>
                    <a:ext uri="{9D8B030D-6E8A-4147-A177-3AD203B41FA5}">
                      <a16:colId xmlns:a16="http://schemas.microsoft.com/office/drawing/2014/main" val="2642133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 (km2)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 LMA Flashes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 GLM – L1b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 – L1b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 GLM – L0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 – L0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3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135956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62897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0.463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87888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0.646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86970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69687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46506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0.667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57190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0.821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59254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43893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32775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0.747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38191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0.870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845615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24274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19961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0.822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22192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0.914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75025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11940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10494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0.879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11304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0.947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52909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7133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6430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0.901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6840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0.959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7574092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3FB8F5-96DA-B6BB-E83F-F8066BD84C8F}"/>
              </a:ext>
            </a:extLst>
          </p:cNvPr>
          <p:cNvSpPr txBox="1"/>
          <p:nvPr/>
        </p:nvSpPr>
        <p:spPr>
          <a:xfrm>
            <a:off x="888023" y="4876130"/>
            <a:ext cx="10415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Again, there is almost a 20 percentage point improvement in DE! 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There are decreasing gains with increasing area.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90C5A6-F865-BF16-B6CC-E50E4CB31F1C}"/>
              </a:ext>
            </a:extLst>
          </p:cNvPr>
          <p:cNvSpPr/>
          <p:nvPr/>
        </p:nvSpPr>
        <p:spPr>
          <a:xfrm>
            <a:off x="6096000" y="1852551"/>
            <a:ext cx="5207976" cy="43938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9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0A79-1BCD-FCB9-406F-2333A08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20181220 – Anomalous Storm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69CB6-F8B1-F036-6A9B-B959F562A446}"/>
              </a:ext>
            </a:extLst>
          </p:cNvPr>
          <p:cNvSpPr txBox="1"/>
          <p:nvPr/>
        </p:nvSpPr>
        <p:spPr>
          <a:xfrm>
            <a:off x="888023" y="5969655"/>
            <a:ext cx="1041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L0 detects more flashes during times when L1b struggles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0435F-DE7B-0AEE-4146-509BDED9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74999" y="1384709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6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0A79-1BCD-FCB9-406F-2333A08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20181220 – Anomalous Storm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69CB6-F8B1-F036-6A9B-B959F562A446}"/>
              </a:ext>
            </a:extLst>
          </p:cNvPr>
          <p:cNvSpPr txBox="1"/>
          <p:nvPr/>
        </p:nvSpPr>
        <p:spPr>
          <a:xfrm>
            <a:off x="467427" y="5732148"/>
            <a:ext cx="11356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While there is a dependence of DE on flash area and altitude, it is not linear. Very little light is detected for small flashes at all altitudes.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2B76D-EFDE-7E7B-883B-4C203B49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7427" y="1483055"/>
            <a:ext cx="5189186" cy="3891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9D60F-FFA3-286E-9D90-4A858C2370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35387" y="1483055"/>
            <a:ext cx="5189186" cy="38918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4DB7497-80F4-1A51-CEC3-79D03097A7B0}"/>
              </a:ext>
            </a:extLst>
          </p:cNvPr>
          <p:cNvSpPr/>
          <p:nvPr/>
        </p:nvSpPr>
        <p:spPr>
          <a:xfrm>
            <a:off x="7042068" y="2636322"/>
            <a:ext cx="3538846" cy="79267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53B0A5-0CA6-9BBC-5340-61AE91A59632}"/>
              </a:ext>
            </a:extLst>
          </p:cNvPr>
          <p:cNvSpPr/>
          <p:nvPr/>
        </p:nvSpPr>
        <p:spPr>
          <a:xfrm>
            <a:off x="999343" y="2636322"/>
            <a:ext cx="3538846" cy="79267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060DFA-A171-41C6-42F5-FE244738C13B}"/>
              </a:ext>
            </a:extLst>
          </p:cNvPr>
          <p:cNvSpPr/>
          <p:nvPr/>
        </p:nvSpPr>
        <p:spPr>
          <a:xfrm>
            <a:off x="7540831" y="3212955"/>
            <a:ext cx="2897579" cy="79267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2F1147-A83E-3030-86D0-B7668A467BCE}"/>
              </a:ext>
            </a:extLst>
          </p:cNvPr>
          <p:cNvSpPr/>
          <p:nvPr/>
        </p:nvSpPr>
        <p:spPr>
          <a:xfrm>
            <a:off x="1611086" y="3212955"/>
            <a:ext cx="2897579" cy="79267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0A79-1BCD-FCB9-406F-2333A08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Fraction: 1- DE (L0)/DE (L1)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B8871D-DE2B-3FE4-9D64-9392EB2A0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324604" cy="1048203"/>
          </a:xfrm>
        </p:spPr>
        <p:txBody>
          <a:bodyPr>
            <a:normAutofit/>
          </a:bodyPr>
          <a:lstStyle/>
          <a:p>
            <a:r>
              <a:rPr lang="en-US" dirty="0"/>
              <a:t>Another way to thing about it is: how much performance is “thrown out” by ground processing?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FA7CE47-EBF4-A816-04ED-E7C523D84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207518"/>
              </p:ext>
            </p:extLst>
          </p:nvPr>
        </p:nvGraphicFramePr>
        <p:xfrm>
          <a:off x="1116280" y="2737263"/>
          <a:ext cx="100465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555">
                  <a:extLst>
                    <a:ext uri="{9D8B030D-6E8A-4147-A177-3AD203B41FA5}">
                      <a16:colId xmlns:a16="http://schemas.microsoft.com/office/drawing/2014/main" val="3263920289"/>
                    </a:ext>
                  </a:extLst>
                </a:gridCol>
                <a:gridCol w="2337055">
                  <a:extLst>
                    <a:ext uri="{9D8B030D-6E8A-4147-A177-3AD203B41FA5}">
                      <a16:colId xmlns:a16="http://schemas.microsoft.com/office/drawing/2014/main" val="3367266851"/>
                    </a:ext>
                  </a:extLst>
                </a:gridCol>
                <a:gridCol w="2009305">
                  <a:extLst>
                    <a:ext uri="{9D8B030D-6E8A-4147-A177-3AD203B41FA5}">
                      <a16:colId xmlns:a16="http://schemas.microsoft.com/office/drawing/2014/main" val="1685007595"/>
                    </a:ext>
                  </a:extLst>
                </a:gridCol>
                <a:gridCol w="2009305">
                  <a:extLst>
                    <a:ext uri="{9D8B030D-6E8A-4147-A177-3AD203B41FA5}">
                      <a16:colId xmlns:a16="http://schemas.microsoft.com/office/drawing/2014/main" val="3602378726"/>
                    </a:ext>
                  </a:extLst>
                </a:gridCol>
                <a:gridCol w="2009305">
                  <a:extLst>
                    <a:ext uri="{9D8B030D-6E8A-4147-A177-3AD203B41FA5}">
                      <a16:colId xmlns:a16="http://schemas.microsoft.com/office/drawing/2014/main" val="1071119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Area (km2)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 L0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 L1b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Delta 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Loss Fraction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3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0.637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0.451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0.186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0.292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86970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0.807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0.645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0.162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0.200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59254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0.861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0.728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0.133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0.155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845615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0.912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0.812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0.101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0.110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75025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0.950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0.878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0.071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0.075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52909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0.964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0.907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0.057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0.059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7574092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715A83-E8F4-A148-56D2-87ED1F014042}"/>
              </a:ext>
            </a:extLst>
          </p:cNvPr>
          <p:cNvSpPr txBox="1"/>
          <p:nvPr/>
        </p:nvSpPr>
        <p:spPr>
          <a:xfrm>
            <a:off x="1116279" y="6148138"/>
            <a:ext cx="10046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Almost 30% of flashes are filtered by ground processing!</a:t>
            </a:r>
          </a:p>
        </p:txBody>
      </p:sp>
    </p:spTree>
    <p:extLst>
      <p:ext uri="{BB962C8B-B14F-4D97-AF65-F5344CB8AC3E}">
        <p14:creationId xmlns:p14="http://schemas.microsoft.com/office/powerpoint/2010/main" val="39651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CCC7-5C87-AC9F-2F47-F41996E4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12626" cy="1325563"/>
          </a:xfrm>
        </p:spPr>
        <p:txBody>
          <a:bodyPr/>
          <a:lstStyle/>
          <a:p>
            <a:r>
              <a:rPr lang="en-US" dirty="0"/>
              <a:t>Does duration of the flash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FC845-E4FF-D717-25A6-C1DE63866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The L0 detections are slightly better at short duration flashes…</a:t>
            </a:r>
          </a:p>
          <a:p>
            <a:r>
              <a:rPr lang="en-US" dirty="0"/>
              <a:t>…but the biggest improvement is among 100-500 </a:t>
            </a:r>
            <a:r>
              <a:rPr lang="en-US" dirty="0" err="1"/>
              <a:t>ms</a:t>
            </a:r>
            <a:r>
              <a:rPr lang="en-US" dirty="0"/>
              <a:t> flashes.</a:t>
            </a:r>
          </a:p>
          <a:p>
            <a:pPr lvl="1"/>
            <a:r>
              <a:rPr lang="en-US" dirty="0"/>
              <a:t>Note the L1b result is slightly different from Zhang and Cummins (2020), which showed a monotonic increase of DE with flash size.</a:t>
            </a:r>
          </a:p>
          <a:p>
            <a:r>
              <a:rPr lang="en-US" dirty="0"/>
              <a:t>Begs the question: is L0 just picking up single event flashes?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8F798-F644-E65A-67D0-2E52F8D0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707" y="3589356"/>
            <a:ext cx="4207879" cy="3155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94F4F-A3FE-A0BA-8141-77F590B7A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706" y="247670"/>
            <a:ext cx="4207879" cy="3155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2F8C59-B99F-E6E1-51C4-40B8F77ECEE7}"/>
              </a:ext>
            </a:extLst>
          </p:cNvPr>
          <p:cNvSpPr txBox="1"/>
          <p:nvPr/>
        </p:nvSpPr>
        <p:spPr>
          <a:xfrm>
            <a:off x="9410911" y="2476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L1b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EDE62-4590-8C29-4709-67FF17E58AFF}"/>
              </a:ext>
            </a:extLst>
          </p:cNvPr>
          <p:cNvSpPr txBox="1"/>
          <p:nvPr/>
        </p:nvSpPr>
        <p:spPr>
          <a:xfrm>
            <a:off x="9410911" y="358935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L0</a:t>
            </a:r>
          </a:p>
        </p:txBody>
      </p:sp>
    </p:spTree>
    <p:extLst>
      <p:ext uri="{BB962C8B-B14F-4D97-AF65-F5344CB8AC3E}">
        <p14:creationId xmlns:p14="http://schemas.microsoft.com/office/powerpoint/2010/main" val="168006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CCC7-5C87-AC9F-2F47-F41996E4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L0 matching pick up noise?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FC845-E4FF-D717-25A6-C1DE63866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8720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Although unlikely, an event during the time of a flash, an event in the spatial footprint of the flash could be due to noise.</a:t>
            </a:r>
          </a:p>
          <a:p>
            <a:r>
              <a:rPr lang="en-US" dirty="0"/>
              <a:t>However, the distribution of events per flash doesn’t change appreciably.</a:t>
            </a:r>
          </a:p>
          <a:p>
            <a:pPr lvl="1"/>
            <a:r>
              <a:rPr lang="en-US" dirty="0"/>
              <a:t>Since we’re detecting more smaller/shorter flashes, some shift to fewer events/flash is expected</a:t>
            </a:r>
          </a:p>
          <a:p>
            <a:r>
              <a:rPr lang="en-US" dirty="0"/>
              <a:t>But since the distribution is largely similar, the L0 detections are not just single events detected during longer flashes!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0B7DD-6D6E-DA44-8CB6-3FA786E9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722" y="1949001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04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CCC7-5C87-AC9F-2F47-F41996E4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processing affects 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FC845-E4FF-D717-25A6-C1DE63866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ground processing throws out almost 30% of flashes that the GLM </a:t>
            </a:r>
            <a:r>
              <a:rPr lang="en-US" i="1" dirty="0"/>
              <a:t>instrument</a:t>
            </a:r>
            <a:r>
              <a:rPr lang="en-US" dirty="0"/>
              <a:t> detects. ﻿</a:t>
            </a:r>
          </a:p>
          <a:p>
            <a:r>
              <a:rPr lang="en-US" dirty="0"/>
              <a:t>If the detected light during these </a:t>
            </a:r>
            <a:r>
              <a:rPr lang="en-US"/>
              <a:t>flashes were </a:t>
            </a:r>
            <a:r>
              <a:rPr lang="en-US" dirty="0"/>
              <a:t>correctly (not) filtered</a:t>
            </a:r>
            <a:r>
              <a:rPr lang="en-US"/>
              <a:t>, then </a:t>
            </a:r>
            <a:r>
              <a:rPr lang="en-US" dirty="0"/>
              <a:t>it leads to a nearly 20 percentage point improvement in detection efficiency. </a:t>
            </a:r>
          </a:p>
          <a:p>
            <a:r>
              <a:rPr lang="en-US" dirty="0"/>
              <a:t>The largest gains are realized with small flashes.</a:t>
            </a:r>
          </a:p>
          <a:p>
            <a:r>
              <a:rPr lang="en-US" dirty="0"/>
              <a:t>The distribution of events per flash does not change appreciably. </a:t>
            </a:r>
          </a:p>
          <a:p>
            <a:r>
              <a:rPr lang="en-US" dirty="0"/>
              <a:t>﻿Also to note: On average, L0 detects flashes about 30 </a:t>
            </a:r>
            <a:r>
              <a:rPr lang="en-US" dirty="0" err="1"/>
              <a:t>ms</a:t>
            </a:r>
            <a:r>
              <a:rPr lang="en-US" dirty="0"/>
              <a:t> earlier that L1b (median: 5 </a:t>
            </a:r>
            <a:r>
              <a:rPr lang="en-US" dirty="0" err="1"/>
              <a:t>ms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62992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EA63-85ED-7953-0075-9FAF134A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66AD-3054-3008-7927-A20D4DA5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if the GLM instrument is detecting light during flashes, but current ground processing are not classifying it correctly, then there is an opportunity to improve the end product.</a:t>
            </a:r>
          </a:p>
          <a:p>
            <a:r>
              <a:rPr lang="en-US" dirty="0"/>
              <a:t>Current testing of a new operational-type algorithm (i.e., satisfying ordering and latency requirements) shows at least a few percentage points improvement even in these difficult storms</a:t>
            </a:r>
          </a:p>
          <a:p>
            <a:pPr lvl="1"/>
            <a:r>
              <a:rPr lang="en-US" dirty="0"/>
              <a:t>Anomalous storm 39% -&gt; 45% overall</a:t>
            </a:r>
          </a:p>
          <a:p>
            <a:pPr lvl="1"/>
            <a:r>
              <a:rPr lang="en-US" dirty="0"/>
              <a:t>Note: current iteration is unoptimized - more improvements to be realized!</a:t>
            </a:r>
          </a:p>
          <a:p>
            <a:r>
              <a:rPr lang="en-US" dirty="0"/>
              <a:t>See Clem’s talk Thursday!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2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F9F8-96D8-51EF-DE0A-8758F460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into GLM detection efficiency?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148BE-3429-8D7E-AB84-27F3DDC1A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GLM performance, i.e., detection efficiency, is determined by two factors:</a:t>
            </a:r>
          </a:p>
          <a:p>
            <a:pPr lvl="1"/>
            <a:r>
              <a:rPr lang="en-US" dirty="0"/>
              <a:t>Instrument performance – how well does GLM detect light</a:t>
            </a:r>
          </a:p>
          <a:p>
            <a:pPr lvl="1"/>
            <a:r>
              <a:rPr lang="en-US" dirty="0"/>
              <a:t>Ground algorithms – how well does ground processing filter noise from lightning </a:t>
            </a:r>
          </a:p>
          <a:p>
            <a:r>
              <a:rPr lang="en-US" dirty="0"/>
              <a:t>Each contribute to what the user cares about – how much lightning is detected.</a:t>
            </a:r>
          </a:p>
          <a:p>
            <a:r>
              <a:rPr lang="en-US" dirty="0"/>
              <a:t>But can we improve what we have?</a:t>
            </a:r>
          </a:p>
        </p:txBody>
      </p:sp>
    </p:spTree>
    <p:extLst>
      <p:ext uri="{BB962C8B-B14F-4D97-AF65-F5344CB8AC3E}">
        <p14:creationId xmlns:p14="http://schemas.microsoft.com/office/powerpoint/2010/main" val="396233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106C-F1BD-06F3-E9DB-FE3DD07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assess performance?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D10F-08A9-34B8-FCAB-0E703B3C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7776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To assess how GLM is performing, we find GLM events that occur within the spatial-temporal bounds of a LMA flash</a:t>
            </a:r>
          </a:p>
          <a:p>
            <a:pPr lvl="1"/>
            <a:r>
              <a:rPr lang="en-US" dirty="0"/>
              <a:t>Eliminates any ambiguities caused by flash grouping</a:t>
            </a:r>
          </a:p>
          <a:p>
            <a:r>
              <a:rPr lang="en-US" dirty="0"/>
              <a:t>Run matching on both L1b and L0</a:t>
            </a:r>
          </a:p>
          <a:p>
            <a:pPr lvl="1"/>
            <a:r>
              <a:rPr lang="en-US" dirty="0"/>
              <a:t>L0 represents best possible performance with instrument (as currently configured)</a:t>
            </a:r>
          </a:p>
          <a:p>
            <a:pPr lvl="1"/>
            <a:r>
              <a:rPr lang="en-US" dirty="0"/>
              <a:t>L1b represents combined instrument + ground algorithm</a:t>
            </a:r>
          </a:p>
          <a:p>
            <a:pPr lvl="1"/>
            <a:r>
              <a:rPr lang="en-US" dirty="0"/>
              <a:t>Comparison of L1b and L0 yields the effect of ground processing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A1A39-6E0A-D239-E3CF-6154B38C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966" y="1825625"/>
            <a:ext cx="5058833" cy="37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5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106C-F1BD-06F3-E9DB-FE3DD07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D10F-08A9-34B8-FCAB-0E703B3C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5470" cy="16033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We’ve reported DE using this technique before, mostly using PLT results</a:t>
            </a:r>
          </a:p>
          <a:p>
            <a:r>
              <a:rPr lang="en-US" dirty="0"/>
              <a:t>Consistent with other researchers, DE varies as a function of flash area and storm mode/type</a:t>
            </a:r>
          </a:p>
          <a:p>
            <a:r>
              <a:rPr lang="en-US" dirty="0"/>
              <a:t>But certain storm type/mode also yields low(</a:t>
            </a:r>
            <a:r>
              <a:rPr lang="en-US" dirty="0" err="1"/>
              <a:t>er</a:t>
            </a:r>
            <a:r>
              <a:rPr lang="en-US" dirty="0"/>
              <a:t>) DE for ground based systems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13A3CF-D8DC-E477-07E8-6E26135CE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08384"/>
              </p:ext>
            </p:extLst>
          </p:nvPr>
        </p:nvGraphicFramePr>
        <p:xfrm>
          <a:off x="631438" y="3429000"/>
          <a:ext cx="10728994" cy="32731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5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4625">
                  <a:extLst>
                    <a:ext uri="{9D8B030D-6E8A-4147-A177-3AD203B41FA5}">
                      <a16:colId xmlns:a16="http://schemas.microsoft.com/office/drawing/2014/main" val="3650303370"/>
                    </a:ext>
                  </a:extLst>
                </a:gridCol>
                <a:gridCol w="2529266">
                  <a:extLst>
                    <a:ext uri="{9D8B030D-6E8A-4147-A177-3AD203B41FA5}">
                      <a16:colId xmlns:a16="http://schemas.microsoft.com/office/drawing/2014/main" val="3220858203"/>
                    </a:ext>
                  </a:extLst>
                </a:gridCol>
              </a:tblGrid>
              <a:tr h="529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LMA</a:t>
                      </a:r>
                      <a:r>
                        <a:rPr lang="en-US" sz="2400" baseline="0" dirty="0"/>
                        <a:t> Area (km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baseline="0" dirty="0"/>
                        <a:t>)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 (GLM |</a:t>
                      </a:r>
                      <a:r>
                        <a:rPr lang="en-US" sz="2400" baseline="0" dirty="0"/>
                        <a:t> NALMA)</a:t>
                      </a:r>
                      <a:endParaRPr lang="en-US" sz="24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 (GLM | COLMA)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 (ENI |</a:t>
                      </a:r>
                      <a:r>
                        <a:rPr lang="en-US" sz="2400" baseline="0" dirty="0"/>
                        <a:t> COLMA)</a:t>
                      </a:r>
                      <a:endParaRPr lang="en-US" sz="24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0.617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0.256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0.372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    8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0.738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0.365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0.534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&gt;   16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0.806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0.429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0.609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&gt;   32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0.873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0.522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0.702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2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&gt;   64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0.922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0.649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0.797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2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&gt; 100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0.947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0.746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0.850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07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106C-F1BD-06F3-E9DB-FE3DD07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D10F-08A9-34B8-FCAB-0E703B3C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587623"/>
          </a:xfrm>
        </p:spPr>
        <p:txBody>
          <a:bodyPr>
            <a:normAutofit/>
          </a:bodyPr>
          <a:lstStyle/>
          <a:p>
            <a:r>
              <a:rPr lang="en-US" dirty="0"/>
              <a:t>Now, we’ll look at a couple of cases from the </a:t>
            </a:r>
            <a:r>
              <a:rPr lang="en-US" dirty="0" err="1"/>
              <a:t>Relampago</a:t>
            </a:r>
            <a:r>
              <a:rPr lang="en-US" dirty="0"/>
              <a:t> campaign in Argentina, including an anomalous storm</a:t>
            </a:r>
          </a:p>
          <a:p>
            <a:r>
              <a:rPr lang="en-US" dirty="0"/>
              <a:t>This gives results for storms </a:t>
            </a:r>
            <a:br>
              <a:rPr lang="en-US" dirty="0"/>
            </a:br>
            <a:r>
              <a:rPr lang="en-US" dirty="0"/>
              <a:t>post-PLT tuning, in addition to a slightly less off-axis viewing angle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06E33-D5D4-8361-16CE-17AB60CFF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0" r="15624"/>
          <a:stretch/>
        </p:blipFill>
        <p:spPr>
          <a:xfrm>
            <a:off x="7004304" y="929155"/>
            <a:ext cx="4434840" cy="49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0A79-1BCD-FCB9-406F-2333A08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20181214 – High Flash Rate Storm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F22817-9C33-51CB-DA06-89332686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2726278"/>
          </a:xfrm>
        </p:spPr>
        <p:txBody>
          <a:bodyPr/>
          <a:lstStyle/>
          <a:p>
            <a:r>
              <a:rPr lang="en-US" dirty="0"/>
              <a:t>Dec 14, 2018 00Z-09Z</a:t>
            </a:r>
          </a:p>
          <a:p>
            <a:pPr lvl="1"/>
            <a:r>
              <a:rPr lang="en-US" dirty="0"/>
              <a:t>MCS with max flash rate ~ 600/min and overshooting tops</a:t>
            </a:r>
          </a:p>
          <a:p>
            <a:pPr lvl="1"/>
            <a:r>
              <a:rPr lang="en-US" dirty="0"/>
              <a:t>Almost 22 000 flashes detected</a:t>
            </a:r>
          </a:p>
          <a:p>
            <a:pPr lvl="1"/>
            <a:r>
              <a:rPr lang="en-US" dirty="0"/>
              <a:t>LMA source altitude mode at approximately 10 km</a:t>
            </a:r>
          </a:p>
          <a:p>
            <a:pPr lvl="1"/>
            <a:r>
              <a:rPr lang="en-US" dirty="0"/>
              <a:t>Analyzed in Lang et al.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403D2-72CE-3FEE-33E7-E7D65246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030" y="1452081"/>
            <a:ext cx="4514649" cy="5245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A6574-E16D-CAB0-0952-23B117DD2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728"/>
          <a:stretch/>
        </p:blipFill>
        <p:spPr>
          <a:xfrm>
            <a:off x="665321" y="4686840"/>
            <a:ext cx="5609005" cy="20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0A79-1BCD-FCB9-406F-2333A08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20181214 – High Flash Rate Storm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8A5D41-EB02-D65B-201D-6B4D54CE7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147451"/>
              </p:ext>
            </p:extLst>
          </p:nvPr>
        </p:nvGraphicFramePr>
        <p:xfrm>
          <a:off x="888023" y="1453836"/>
          <a:ext cx="10415953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24">
                  <a:extLst>
                    <a:ext uri="{9D8B030D-6E8A-4147-A177-3AD203B41FA5}">
                      <a16:colId xmlns:a16="http://schemas.microsoft.com/office/drawing/2014/main" val="3263920289"/>
                    </a:ext>
                  </a:extLst>
                </a:gridCol>
                <a:gridCol w="2019161">
                  <a:extLst>
                    <a:ext uri="{9D8B030D-6E8A-4147-A177-3AD203B41FA5}">
                      <a16:colId xmlns:a16="http://schemas.microsoft.com/office/drawing/2014/main" val="3367266851"/>
                    </a:ext>
                  </a:extLst>
                </a:gridCol>
                <a:gridCol w="1735992">
                  <a:extLst>
                    <a:ext uri="{9D8B030D-6E8A-4147-A177-3AD203B41FA5}">
                      <a16:colId xmlns:a16="http://schemas.microsoft.com/office/drawing/2014/main" val="1685007595"/>
                    </a:ext>
                  </a:extLst>
                </a:gridCol>
                <a:gridCol w="1735992">
                  <a:extLst>
                    <a:ext uri="{9D8B030D-6E8A-4147-A177-3AD203B41FA5}">
                      <a16:colId xmlns:a16="http://schemas.microsoft.com/office/drawing/2014/main" val="3602378726"/>
                    </a:ext>
                  </a:extLst>
                </a:gridCol>
                <a:gridCol w="1735992">
                  <a:extLst>
                    <a:ext uri="{9D8B030D-6E8A-4147-A177-3AD203B41FA5}">
                      <a16:colId xmlns:a16="http://schemas.microsoft.com/office/drawing/2014/main" val="1071119131"/>
                    </a:ext>
                  </a:extLst>
                </a:gridCol>
                <a:gridCol w="1735992">
                  <a:extLst>
                    <a:ext uri="{9D8B030D-6E8A-4147-A177-3AD203B41FA5}">
                      <a16:colId xmlns:a16="http://schemas.microsoft.com/office/drawing/2014/main" val="2642133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 (km2)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 LMA Flashes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 GLM – L1b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 – L1b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 GLM – L0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 – L0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3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20822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8222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0.395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12285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0.590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86970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12651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6953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0.550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9494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0.751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59254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8426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5472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0.649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6972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0.827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845615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4918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3809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0.775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4485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0.912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75025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2477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2185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0.882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2397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0.968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52909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1414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1324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0.936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1399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0.989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7574092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C69CB6-F8B1-F036-6A9B-B959F562A446}"/>
              </a:ext>
            </a:extLst>
          </p:cNvPr>
          <p:cNvSpPr txBox="1"/>
          <p:nvPr/>
        </p:nvSpPr>
        <p:spPr>
          <a:xfrm>
            <a:off x="888023" y="4632290"/>
            <a:ext cx="104159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Operational algorithm yields an overall DE of 40%, </a:t>
            </a:r>
          </a:p>
          <a:p>
            <a:pPr algn="ctr"/>
            <a:r>
              <a:rPr lang="en-US" sz="2800" i="1" dirty="0"/>
              <a:t>yet almost 60% of the flashes were detected by the instrument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Consistent with previous results, </a:t>
            </a:r>
          </a:p>
          <a:p>
            <a:pPr algn="ctr"/>
            <a:r>
              <a:rPr lang="en-US" sz="2800" i="1" dirty="0"/>
              <a:t>DE improves (significantly) with increasing flash size.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8BB9C-A492-7697-B5E8-BE3690410F2A}"/>
              </a:ext>
            </a:extLst>
          </p:cNvPr>
          <p:cNvSpPr/>
          <p:nvPr/>
        </p:nvSpPr>
        <p:spPr>
          <a:xfrm>
            <a:off x="6096000" y="1852551"/>
            <a:ext cx="5207976" cy="43938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0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0A79-1BCD-FCB9-406F-2333A08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20181214 – High Flash Rate Storm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69CB6-F8B1-F036-6A9B-B959F562A446}"/>
              </a:ext>
            </a:extLst>
          </p:cNvPr>
          <p:cNvSpPr txBox="1"/>
          <p:nvPr/>
        </p:nvSpPr>
        <p:spPr>
          <a:xfrm>
            <a:off x="888023" y="5969655"/>
            <a:ext cx="1041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L0 detects more flashes during times when L1b struggles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0435F-DE7B-0AEE-4146-509BDED9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99" y="1384709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0A79-1BCD-FCB9-406F-2333A08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20181214 – High Flash Rate Storm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69CB6-F8B1-F036-6A9B-B959F562A446}"/>
              </a:ext>
            </a:extLst>
          </p:cNvPr>
          <p:cNvSpPr txBox="1"/>
          <p:nvPr/>
        </p:nvSpPr>
        <p:spPr>
          <a:xfrm>
            <a:off x="467427" y="5732148"/>
            <a:ext cx="11356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While there is a dependence of DE on flash area and altitude, it is not linear. Very little light is detected for small flashes at all altitudes.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2B76D-EFDE-7E7B-883B-4C203B49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27" y="1483055"/>
            <a:ext cx="5189187" cy="3891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9D60F-FFA3-286E-9D90-4A858C237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387" y="1483055"/>
            <a:ext cx="5189187" cy="38918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4DB7497-80F4-1A51-CEC3-79D03097A7B0}"/>
              </a:ext>
            </a:extLst>
          </p:cNvPr>
          <p:cNvSpPr/>
          <p:nvPr/>
        </p:nvSpPr>
        <p:spPr>
          <a:xfrm>
            <a:off x="7042068" y="2636322"/>
            <a:ext cx="3538846" cy="79267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53B0A5-0CA6-9BBC-5340-61AE91A59632}"/>
              </a:ext>
            </a:extLst>
          </p:cNvPr>
          <p:cNvSpPr/>
          <p:nvPr/>
        </p:nvSpPr>
        <p:spPr>
          <a:xfrm>
            <a:off x="999343" y="2636322"/>
            <a:ext cx="3538846" cy="79267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060DFA-A171-41C6-42F5-FE244738C13B}"/>
              </a:ext>
            </a:extLst>
          </p:cNvPr>
          <p:cNvSpPr/>
          <p:nvPr/>
        </p:nvSpPr>
        <p:spPr>
          <a:xfrm>
            <a:off x="7540831" y="3212955"/>
            <a:ext cx="2897579" cy="79267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2F1147-A83E-3030-86D0-B7668A467BCE}"/>
              </a:ext>
            </a:extLst>
          </p:cNvPr>
          <p:cNvSpPr/>
          <p:nvPr/>
        </p:nvSpPr>
        <p:spPr>
          <a:xfrm>
            <a:off x="1611086" y="3212955"/>
            <a:ext cx="2897579" cy="79267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uah">
  <a:themeElements>
    <a:clrScheme name="UAH">
      <a:dk1>
        <a:srgbClr val="000000"/>
      </a:dk1>
      <a:lt1>
        <a:srgbClr val="FFFFFF"/>
      </a:lt1>
      <a:dk2>
        <a:srgbClr val="0077C8"/>
      </a:dk2>
      <a:lt2>
        <a:srgbClr val="FFFFFF"/>
      </a:lt2>
      <a:accent1>
        <a:srgbClr val="009FDF"/>
      </a:accent1>
      <a:accent2>
        <a:srgbClr val="FDDA24"/>
      </a:accent2>
      <a:accent3>
        <a:srgbClr val="BBB1A7"/>
      </a:accent3>
      <a:accent4>
        <a:srgbClr val="757575"/>
      </a:accent4>
      <a:accent5>
        <a:srgbClr val="E5E5E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h" id="{B32F2603-0EB8-F145-9F67-F20A52224569}" vid="{80CCE6A2-0123-3648-8C60-0A3BBDD329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uah</Template>
  <TotalTime>5210</TotalTime>
  <Words>1092</Words>
  <Application>Microsoft Macintosh PowerPoint</Application>
  <PresentationFormat>Widescreen</PresentationFormat>
  <Paragraphs>226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uah</vt:lpstr>
      <vt:lpstr>The Effect of Ground Processing on GLM Performance</vt:lpstr>
      <vt:lpstr>What goes into GLM detection efficiency?</vt:lpstr>
      <vt:lpstr>How do we assess performance?</vt:lpstr>
      <vt:lpstr>Previous Results</vt:lpstr>
      <vt:lpstr>New Results</vt:lpstr>
      <vt:lpstr>20181214 – High Flash Rate Storm</vt:lpstr>
      <vt:lpstr>20181214 – High Flash Rate Storm</vt:lpstr>
      <vt:lpstr>20181214 – High Flash Rate Storm</vt:lpstr>
      <vt:lpstr>20181214 – High Flash Rate Storm</vt:lpstr>
      <vt:lpstr>20181220 – Anomalous Storm</vt:lpstr>
      <vt:lpstr>20181220 – Anomalous Storm</vt:lpstr>
      <vt:lpstr>20181220 – Anomalous Storm</vt:lpstr>
      <vt:lpstr>20181220 – Anomalous Storm</vt:lpstr>
      <vt:lpstr>Loss Fraction: 1- DE (L0)/DE (L1)</vt:lpstr>
      <vt:lpstr>Does duration of the flash matter?</vt:lpstr>
      <vt:lpstr>Does L0 matching pick up noise?</vt:lpstr>
      <vt:lpstr>Ground processing affects DE!</vt:lpstr>
      <vt:lpstr>The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Bitzer</dc:creator>
  <cp:lastModifiedBy>Bitzer</cp:lastModifiedBy>
  <cp:revision>31</cp:revision>
  <dcterms:created xsi:type="dcterms:W3CDTF">2022-09-06T15:28:09Z</dcterms:created>
  <dcterms:modified xsi:type="dcterms:W3CDTF">2022-09-12T22:05:52Z</dcterms:modified>
</cp:coreProperties>
</file>