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5"/>
  </p:notesMasterIdLst>
  <p:handoutMasterIdLst>
    <p:handoutMasterId r:id="rId16"/>
  </p:handoutMasterIdLst>
  <p:sldIdLst>
    <p:sldId id="589" r:id="rId2"/>
    <p:sldId id="606" r:id="rId3"/>
    <p:sldId id="636" r:id="rId4"/>
    <p:sldId id="630" r:id="rId5"/>
    <p:sldId id="635" r:id="rId6"/>
    <p:sldId id="631" r:id="rId7"/>
    <p:sldId id="632" r:id="rId8"/>
    <p:sldId id="633" r:id="rId9"/>
    <p:sldId id="621" r:id="rId10"/>
    <p:sldId id="634" r:id="rId11"/>
    <p:sldId id="629" r:id="rId12"/>
    <p:sldId id="624" r:id="rId13"/>
    <p:sldId id="609" r:id="rId14"/>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E2"/>
    <a:srgbClr val="000000"/>
    <a:srgbClr val="C5B9AC"/>
    <a:srgbClr val="00205B"/>
    <a:srgbClr val="D6D2C4"/>
    <a:srgbClr val="E8E8E8"/>
    <a:srgbClr val="E0E0E0"/>
    <a:srgbClr val="F1F1F1"/>
    <a:srgbClr val="FEDB00"/>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326" autoAdjust="0"/>
  </p:normalViewPr>
  <p:slideViewPr>
    <p:cSldViewPr snapToGrid="0">
      <p:cViewPr varScale="1">
        <p:scale>
          <a:sx n="62" d="100"/>
          <a:sy n="62" d="100"/>
        </p:scale>
        <p:origin x="752" y="32"/>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13</a:t>
            </a:fld>
            <a:endParaRPr lang="de-DE"/>
          </a:p>
        </p:txBody>
      </p:sp>
    </p:spTree>
    <p:extLst>
      <p:ext uri="{BB962C8B-B14F-4D97-AF65-F5344CB8AC3E}">
        <p14:creationId xmlns:p14="http://schemas.microsoft.com/office/powerpoint/2010/main" val="9310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spc="-100" baseline="0" dirty="0">
              <a:solidFill>
                <a:schemeClr val="tx2"/>
              </a:solidFill>
              <a:latin typeface="+mj-lt"/>
              <a:ea typeface="Roboto" panose="02000000000000000000" pitchFamily="2" charset="0"/>
              <a:cs typeface="Arial" pitchFamily="34" charset="0"/>
            </a:endParaRP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a:t>
            </a:fld>
            <a:endParaRPr lang="de-DE"/>
          </a:p>
        </p:txBody>
      </p:sp>
    </p:spTree>
    <p:extLst>
      <p:ext uri="{BB962C8B-B14F-4D97-AF65-F5344CB8AC3E}">
        <p14:creationId xmlns:p14="http://schemas.microsoft.com/office/powerpoint/2010/main" val="172938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Can spot large anomalies like ISSLIS</a:t>
            </a:r>
            <a:r>
              <a:rPr lang="en-US" baseline="0" dirty="0" smtClean="0"/>
              <a:t> (bottom right)</a:t>
            </a:r>
            <a:r>
              <a:rPr lang="en-GB" baseline="0" dirty="0" smtClean="0"/>
              <a:t>.</a:t>
            </a:r>
          </a:p>
          <a:p>
            <a:pPr marL="171450" indent="-171450">
              <a:buFont typeface="Arial" panose="020B0604020202020204" pitchFamily="34" charset="0"/>
              <a:buChar char="•"/>
            </a:pPr>
            <a:r>
              <a:rPr lang="en-US" baseline="0" dirty="0" smtClean="0"/>
              <a:t>Can also spot smaller anomalies such as </a:t>
            </a:r>
            <a:r>
              <a:rPr lang="en-US" baseline="0" dirty="0" err="1" smtClean="0"/>
              <a:t>ATDnet</a:t>
            </a:r>
            <a:r>
              <a:rPr lang="en-US" baseline="0" dirty="0" smtClean="0"/>
              <a:t> FARs, i.e. single strokes outside storms areas. </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a:t>
            </a:fld>
            <a:endParaRPr lang="de-DE"/>
          </a:p>
        </p:txBody>
      </p:sp>
    </p:spTree>
    <p:extLst>
      <p:ext uri="{BB962C8B-B14F-4D97-AF65-F5344CB8AC3E}">
        <p14:creationId xmlns:p14="http://schemas.microsoft.com/office/powerpoint/2010/main" val="136730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a:t>
            </a:r>
            <a:r>
              <a:rPr lang="en-US" baseline="0" dirty="0" smtClean="0"/>
              <a:t> the accumulation of flashes over a long period of time (e.g. a month).</a:t>
            </a:r>
          </a:p>
          <a:p>
            <a:pPr marL="171450" indent="-171450">
              <a:buFont typeface="Arial" panose="020B0604020202020204" pitchFamily="34" charset="0"/>
              <a:buChar char="•"/>
            </a:pPr>
            <a:r>
              <a:rPr lang="en-US" baseline="0" dirty="0" smtClean="0"/>
              <a:t>Better than simply plotting the lightning locations as it does not saturate. </a:t>
            </a:r>
          </a:p>
          <a:p>
            <a:pPr marL="171450" indent="-171450">
              <a:buFont typeface="Arial" panose="020B0604020202020204" pitchFamily="34" charset="0"/>
              <a:buChar char="•"/>
            </a:pPr>
            <a:r>
              <a:rPr lang="en-US" baseline="0" dirty="0" smtClean="0"/>
              <a:t>Works better on the flash level as space-borne and ground-based flash datasets are more comparable than groups against strokes. </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4</a:t>
            </a:fld>
            <a:endParaRPr lang="de-DE"/>
          </a:p>
        </p:txBody>
      </p:sp>
    </p:spTree>
    <p:extLst>
      <p:ext uri="{BB962C8B-B14F-4D97-AF65-F5344CB8AC3E}">
        <p14:creationId xmlns:p14="http://schemas.microsoft.com/office/powerpoint/2010/main" val="272600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want to examine the properties of LI flashes (N groups and events,</a:t>
            </a:r>
            <a:r>
              <a:rPr lang="en-US" baseline="0" dirty="0" smtClean="0"/>
              <a:t> area, duration, radiance) and compare these against GLM and ISSLIS flash properties. These functionalities are all there, here showing sample results using ISSLIS during September 2018.</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5</a:t>
            </a:fld>
            <a:endParaRPr lang="de-DE"/>
          </a:p>
        </p:txBody>
      </p:sp>
    </p:spTree>
    <p:extLst>
      <p:ext uri="{BB962C8B-B14F-4D97-AF65-F5344CB8AC3E}">
        <p14:creationId xmlns:p14="http://schemas.microsoft.com/office/powerpoint/2010/main" val="59038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the matching-based statistics. </a:t>
            </a:r>
            <a:endParaRPr lang="en-GB" dirty="0" smtClean="0"/>
          </a:p>
          <a:p>
            <a:r>
              <a:rPr lang="en-GB" dirty="0" smtClean="0"/>
              <a:t>LISTAR can reproduce all the known</a:t>
            </a:r>
            <a:r>
              <a:rPr lang="en-GB" baseline="0" dirty="0" smtClean="0"/>
              <a:t> features and limitations of GLM DE back in September 2018 such as the lower DE in the NW of the US, the Bahama bar, etc. Not going into details, these are generally known. Just showing that the functionalities are there and working.</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6</a:t>
            </a:fld>
            <a:endParaRPr lang="de-DE"/>
          </a:p>
        </p:txBody>
      </p:sp>
    </p:spTree>
    <p:extLst>
      <p:ext uri="{BB962C8B-B14F-4D97-AF65-F5344CB8AC3E}">
        <p14:creationId xmlns:p14="http://schemas.microsoft.com/office/powerpoint/2010/main" val="118880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There are also</a:t>
            </a:r>
            <a:r>
              <a:rPr lang="en-US" baseline="0" dirty="0" smtClean="0"/>
              <a:t> functionalities for the location accuracy, here is spatial offset of GLM groups relative to their matching GLD360 strokes in north-south (left) and east-west (right) direction. </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7</a:t>
            </a:fld>
            <a:endParaRPr lang="de-DE"/>
          </a:p>
        </p:txBody>
      </p:sp>
    </p:spTree>
    <p:extLst>
      <p:ext uri="{BB962C8B-B14F-4D97-AF65-F5344CB8AC3E}">
        <p14:creationId xmlns:p14="http://schemas.microsoft.com/office/powerpoint/2010/main" val="321261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8</a:t>
            </a:fld>
            <a:endParaRPr lang="de-DE"/>
          </a:p>
        </p:txBody>
      </p:sp>
    </p:spTree>
    <p:extLst>
      <p:ext uri="{BB962C8B-B14F-4D97-AF65-F5344CB8AC3E}">
        <p14:creationId xmlns:p14="http://schemas.microsoft.com/office/powerpoint/2010/main" val="98536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extLst>
      <p:ext uri="{BB962C8B-B14F-4D97-AF65-F5344CB8AC3E}">
        <p14:creationId xmlns:p14="http://schemas.microsoft.com/office/powerpoint/2010/main" val="3843757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Flags">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379" y="1254271"/>
            <a:ext cx="9393251" cy="5322841"/>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1"/>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baseline="0"/>
            </a:lvl1pPr>
            <a:lvl2pPr marL="562722" indent="0">
              <a:buNone/>
              <a:defRPr sz="2800" baseline="0"/>
            </a:lvl2pPr>
            <a:lvl3pPr marL="1125443" indent="0">
              <a:buNone/>
              <a:defRPr sz="2400" baseline="0"/>
            </a:lvl3pPr>
            <a:lvl4pPr marL="1688165" indent="0">
              <a:buNone/>
              <a:defRPr sz="2000" baseline="0"/>
            </a:lvl4pPr>
            <a:lvl5pPr marL="2250887" indent="0">
              <a:buNone/>
              <a:defRPr sz="18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156486514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ast Building">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92" y="1240251"/>
            <a:ext cx="9407212" cy="5330752"/>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13931397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HQ">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0402" y="1183478"/>
            <a:ext cx="9486293" cy="5375565"/>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8718"/>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372397572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Earth">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19" y="1240117"/>
            <a:ext cx="9335282" cy="5289992"/>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2157749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smtClean="0"/>
              <a:t>Click to edit Master 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
        <p:nvSpPr>
          <p:cNvPr id="6" name="Text Placeholder 5"/>
          <p:cNvSpPr>
            <a:spLocks noGrp="1"/>
          </p:cNvSpPr>
          <p:nvPr>
            <p:ph type="body" sz="quarter" idx="10"/>
          </p:nvPr>
        </p:nvSpPr>
        <p:spPr>
          <a:xfrm>
            <a:off x="6308436" y="1237673"/>
            <a:ext cx="5463956" cy="5164431"/>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3291904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103557082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baseline="0">
                <a:solidFill>
                  <a:schemeClr val="bg1"/>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3" t="28964" r="31087" b="35710"/>
          <a:stretch/>
        </p:blipFill>
        <p:spPr>
          <a:xfrm>
            <a:off x="-42530" y="-42530"/>
            <a:ext cx="12227442" cy="6911163"/>
          </a:xfrm>
          <a:prstGeom prst="rect">
            <a:avLst/>
          </a:prstGeom>
        </p:spPr>
      </p:pic>
      <p:sp>
        <p:nvSpPr>
          <p:cNvPr id="2" name="Title 1"/>
          <p:cNvSpPr>
            <a:spLocks noGrp="1"/>
          </p:cNvSpPr>
          <p:nvPr>
            <p:ph type="title"/>
          </p:nvPr>
        </p:nvSpPr>
        <p:spPr>
          <a:xfrm>
            <a:off x="792480" y="1"/>
            <a:ext cx="11399520" cy="640079"/>
          </a:xfrm>
        </p:spPr>
        <p:txBody>
          <a:bodyPr/>
          <a:lstStyle>
            <a:lvl1pPr marL="221544">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329650067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p:nvPr userDrawn="1"/>
        </p:nvSpPr>
        <p:spPr bwMode="auto">
          <a:xfrm>
            <a:off x="145054" y="-8719"/>
            <a:ext cx="647425" cy="64742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92404863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792479" y="4"/>
            <a:ext cx="11399521" cy="600764"/>
          </a:xfrm>
          <a:prstGeom prst="rect">
            <a:avLst/>
          </a:prstGeom>
          <a:noFill/>
          <a:ln w="9525">
            <a:noFill/>
            <a:miter lim="800000"/>
            <a:headEnd/>
            <a:tailEnd/>
          </a:ln>
        </p:spPr>
        <p:txBody>
          <a:bodyPr vert="horz" wrap="square" lIns="0" tIns="36000" rIns="36000" bIns="36000" numCol="1" anchor="ctr" anchorCtr="0" compatLnSpc="1">
            <a:prstTxWarp prst="textNoShape">
              <a:avLst/>
            </a:prstTxWarp>
            <a:normAutofit/>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145054" y="1139429"/>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sp>
        <p:nvSpPr>
          <p:cNvPr id="16" name="TextBox 15"/>
          <p:cNvSpPr txBox="1"/>
          <p:nvPr userDrawn="1"/>
        </p:nvSpPr>
        <p:spPr>
          <a:xfrm>
            <a:off x="10901866" y="641568"/>
            <a:ext cx="1226619" cy="246221"/>
          </a:xfrm>
          <a:prstGeom prst="rect">
            <a:avLst/>
          </a:prstGeom>
          <a:noFill/>
        </p:spPr>
        <p:txBody>
          <a:bodyPr wrap="none" rtlCol="0">
            <a:spAutoFit/>
          </a:bodyPr>
          <a:lstStyle/>
          <a:p>
            <a:pPr algn="r"/>
            <a:r>
              <a:rPr lang="en-GB" sz="1000" b="0" baseline="0" dirty="0" smtClean="0">
                <a:solidFill>
                  <a:schemeClr val="bg1"/>
                </a:solidFill>
                <a:latin typeface="Bahnschrift SemiLight" panose="020B0502040204020203" pitchFamily="34" charset="0"/>
                <a:ea typeface="Roboto" panose="02000000000000000000" pitchFamily="2" charset="0"/>
              </a:rPr>
              <a:t>www.eumetsat.int</a:t>
            </a:r>
          </a:p>
        </p:txBody>
      </p:sp>
      <p:sp>
        <p:nvSpPr>
          <p:cNvPr id="12" name="Rectangle 61" title="[DM_E_CONFID]"/>
          <p:cNvSpPr>
            <a:spLocks noChangeArrowheads="1"/>
          </p:cNvSpPr>
          <p:nvPr userDrawn="1"/>
        </p:nvSpPr>
        <p:spPr bwMode="auto">
          <a:xfrm>
            <a:off x="4576120" y="6649210"/>
            <a:ext cx="3113648" cy="153888"/>
          </a:xfrm>
          <a:prstGeom prst="rect">
            <a:avLst/>
          </a:prstGeom>
          <a:noFill/>
          <a:ln w="9525">
            <a:noFill/>
            <a:miter lim="800000"/>
            <a:headEnd/>
            <a:tailEnd/>
          </a:ln>
        </p:spPr>
        <p:txBody>
          <a:bodyPr wrap="square" lIns="0" tIns="0" rIns="0" bIns="0">
            <a:spAutoFit/>
          </a:bodyPr>
          <a:lstStyle/>
          <a:p>
            <a:pPr algn="ctr" eaLnBrk="0" hangingPunct="0">
              <a:defRPr/>
            </a:pPr>
            <a:endParaRPr lang="de-DE" sz="1000" b="0" baseline="0" dirty="0">
              <a:solidFill>
                <a:srgbClr val="00B5E2"/>
              </a:solidFill>
              <a:latin typeface="Roboto" panose="02000000000000000000" pitchFamily="2" charset="0"/>
              <a:ea typeface="Roboto" panose="02000000000000000000" pitchFamily="2" charset="0"/>
              <a:cs typeface="Arial" pitchFamily="34" charset="0"/>
            </a:endParaRPr>
          </a:p>
        </p:txBody>
      </p:sp>
      <p:sp>
        <p:nvSpPr>
          <p:cNvPr id="13" name="Rectangle 61" title="[DM_E_DOC_NO], v[DM_E_VER_NO], [DM_E_ISS_DATE]"/>
          <p:cNvSpPr>
            <a:spLocks noChangeArrowheads="1"/>
          </p:cNvSpPr>
          <p:nvPr userDrawn="1"/>
        </p:nvSpPr>
        <p:spPr bwMode="auto">
          <a:xfrm>
            <a:off x="161047" y="6648056"/>
            <a:ext cx="4628617" cy="153888"/>
          </a:xfrm>
          <a:prstGeom prst="rect">
            <a:avLst/>
          </a:prstGeom>
          <a:noFill/>
          <a:ln w="9525">
            <a:noFill/>
            <a:miter lim="800000"/>
            <a:headEnd/>
            <a:tailEnd/>
          </a:ln>
        </p:spPr>
        <p:txBody>
          <a:bodyPr wrap="square" lIns="0" tIns="0" rIns="0" bIns="0">
            <a:spAutoFit/>
          </a:bodyPr>
          <a:lstStyle/>
          <a:p>
            <a:pPr eaLnBrk="0" hangingPunct="0">
              <a:defRPr/>
            </a:pPr>
            <a:r>
              <a:rPr lang="en-US" sz="1000" b="0" baseline="0" smtClean="0">
                <a:solidFill>
                  <a:srgbClr val="00B5E2"/>
                </a:solidFill>
                <a:latin typeface="Bahnschrift Light" panose="020B0502040204020203" pitchFamily="34" charset="0"/>
                <a:ea typeface="Roboto" panose="02000000000000000000" pitchFamily="2" charset="0"/>
                <a:cs typeface="Arial" pitchFamily="34" charset="0"/>
              </a:rPr>
              <a:t>EUM/RSP/VWG/22/1324622, v1 Draft, 25 August 2022</a:t>
            </a:r>
            <a:endParaRPr lang="de-DE" sz="1000" b="0" baseline="0" dirty="0">
              <a:solidFill>
                <a:srgbClr val="00B5E2"/>
              </a:solidFill>
              <a:latin typeface="Bahnschrift Light" panose="020B0502040204020203" pitchFamily="34" charset="0"/>
              <a:ea typeface="Roboto" panose="02000000000000000000" pitchFamily="2" charset="0"/>
              <a:cs typeface="Arial" pitchFamily="34" charset="0"/>
            </a:endParaRPr>
          </a:p>
        </p:txBody>
      </p:sp>
      <p:sp>
        <p:nvSpPr>
          <p:cNvPr id="2" name="Rectangle 1"/>
          <p:cNvSpPr/>
          <p:nvPr userDrawn="1"/>
        </p:nvSpPr>
        <p:spPr>
          <a:xfrm>
            <a:off x="11519350" y="6593586"/>
            <a:ext cx="609135" cy="262829"/>
          </a:xfrm>
          <a:prstGeom prst="rect">
            <a:avLst/>
          </a:prstGeom>
        </p:spPr>
        <p:txBody>
          <a:bodyPr wrap="square">
            <a:spAutoFit/>
          </a:bodyPr>
          <a:lstStyle/>
          <a:p>
            <a:pPr algn="r"/>
            <a:fld id="{FF9CC606-8418-49EA-9DB7-3FFD72983DD3}" type="slidenum">
              <a:rPr lang="de-DE" sz="1050" b="0" smtClean="0">
                <a:solidFill>
                  <a:srgbClr val="00B5E2"/>
                </a:solidFill>
                <a:latin typeface="Bahnschrift Light" panose="020B0502040204020203" pitchFamily="34" charset="0"/>
                <a:ea typeface="Roboto" panose="02000000000000000000" pitchFamily="2" charset="0"/>
                <a:cs typeface="Arial" pitchFamily="34" charset="0"/>
              </a:rPr>
              <a:pPr algn="r"/>
              <a:t>‹#›</a:t>
            </a:fld>
            <a:endParaRPr lang="en-GB" sz="1050" dirty="0">
              <a:latin typeface="Bahnschrift Light" panose="020B0502040204020203" pitchFamily="34" charset="0"/>
              <a:ea typeface="Roboto"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7670" r:id="rId1"/>
    <p:sldLayoutId id="2147487676" r:id="rId2"/>
    <p:sldLayoutId id="2147487671" r:id="rId3"/>
    <p:sldLayoutId id="2147487710" r:id="rId4"/>
    <p:sldLayoutId id="2147487678" r:id="rId5"/>
    <p:sldLayoutId id="2147487677" r:id="rId6"/>
    <p:sldLayoutId id="2147487664" r:id="rId7"/>
    <p:sldLayoutId id="2147487672" r:id="rId8"/>
    <p:sldLayoutId id="2147487689" r:id="rId9"/>
    <p:sldLayoutId id="2147487679" r:id="rId10"/>
  </p:sldLayoutIdLst>
  <p:transition/>
  <p:timing>
    <p:tnLst>
      <p:par>
        <p:cTn id="1" dur="indefinite" restart="never" nodeType="tmRoot"/>
      </p:par>
    </p:tnLst>
  </p:timing>
  <p:txStyles>
    <p:titleStyle>
      <a:lvl1pPr marL="220791" algn="l" rtl="0" eaLnBrk="1" fontAlgn="base" hangingPunct="1">
        <a:spcBef>
          <a:spcPct val="0"/>
        </a:spcBef>
        <a:spcAft>
          <a:spcPct val="0"/>
        </a:spcAft>
        <a:defRPr sz="3200" b="0" spc="-100" baseline="0">
          <a:solidFill>
            <a:schemeClr val="bg1"/>
          </a:solidFill>
          <a:latin typeface="Bahnschrift SemiLight" panose="020B0502040204020203"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title="[DM_DOCNAME]"/>
          <p:cNvSpPr txBox="1"/>
          <p:nvPr/>
        </p:nvSpPr>
        <p:spPr>
          <a:xfrm>
            <a:off x="-1" y="1884152"/>
            <a:ext cx="5310909" cy="2979616"/>
          </a:xfrm>
          <a:prstGeom prst="rect">
            <a:avLst/>
          </a:prstGeom>
          <a:solidFill>
            <a:schemeClr val="bg1"/>
          </a:solidFill>
        </p:spPr>
        <p:txBody>
          <a:bodyPr wrap="square" lIns="288000" tIns="180000" rIns="288000" bIns="180000" rtlCol="0" anchor="t" anchorCtr="0">
            <a:spAutoFit/>
          </a:bodyPr>
          <a:lstStyle/>
          <a:p>
            <a:pPr>
              <a:defRPr/>
            </a:pPr>
            <a:r>
              <a:rPr lang="en-GB" sz="3200" b="0" spc="-100" dirty="0" smtClean="0">
                <a:solidFill>
                  <a:schemeClr val="tx1"/>
                </a:solidFill>
                <a:latin typeface="Bahnschrift SemiLight" panose="020B0502040204020203" pitchFamily="34" charset="0"/>
                <a:cs typeface="Calibri" panose="020F0502020204030204" pitchFamily="34" charset="0"/>
              </a:rPr>
              <a:t>LI-STAR tool for LI Cal/Val and long-term monitoring</a:t>
            </a:r>
            <a:endParaRPr lang="en-GB" sz="3200" b="0" spc="-100" dirty="0">
              <a:solidFill>
                <a:schemeClr val="tx1"/>
              </a:solidFill>
              <a:latin typeface="Bahnschrift SemiLight" panose="020B0502040204020203" pitchFamily="34" charset="0"/>
              <a:cs typeface="Calibri" panose="020F0502020204030204" pitchFamily="34" charset="0"/>
            </a:endParaRPr>
          </a:p>
          <a:p>
            <a:pPr>
              <a:defRPr/>
            </a:pPr>
            <a:endParaRPr lang="en-GB" sz="1800" b="0" kern="0" dirty="0" smtClean="0">
              <a:solidFill>
                <a:schemeClr val="tx1"/>
              </a:solidFill>
              <a:latin typeface="Roboto Medium" panose="02000000000000000000" pitchFamily="2" charset="0"/>
              <a:ea typeface="Roboto Medium" panose="02000000000000000000" pitchFamily="2" charset="0"/>
              <a:cs typeface="Arial" panose="020B0604020202020204" pitchFamily="34" charset="0"/>
            </a:endParaRPr>
          </a:p>
          <a:p>
            <a:pPr>
              <a:defRPr/>
            </a:pPr>
            <a:r>
              <a:rPr lang="en-US" sz="1800" b="0" dirty="0" smtClean="0">
                <a:solidFill>
                  <a:schemeClr val="tx1"/>
                </a:solidFill>
                <a:latin typeface="Bahnschrift SemiBold" panose="020B0502040204020203" pitchFamily="34" charset="0"/>
                <a:ea typeface="Roboto Medium" panose="02000000000000000000" pitchFamily="2" charset="0"/>
                <a:cs typeface="Calibri" panose="020F0502020204030204" pitchFamily="34" charset="0"/>
              </a:rPr>
              <a:t>Sven-Erik </a:t>
            </a:r>
            <a:r>
              <a:rPr lang="en-US" sz="1800" b="0" dirty="0">
                <a:solidFill>
                  <a:schemeClr val="tx1"/>
                </a:solidFill>
                <a:latin typeface="Bahnschrift SemiBold" panose="020B0502040204020203" pitchFamily="34" charset="0"/>
                <a:ea typeface="Roboto Medium" panose="02000000000000000000" pitchFamily="2" charset="0"/>
                <a:cs typeface="Calibri" panose="020F0502020204030204" pitchFamily="34" charset="0"/>
              </a:rPr>
              <a:t>Enno &amp; Bartolomeo </a:t>
            </a:r>
            <a:r>
              <a:rPr lang="en-US" sz="1800" b="0" dirty="0" err="1" smtClean="0">
                <a:solidFill>
                  <a:schemeClr val="tx1"/>
                </a:solidFill>
                <a:latin typeface="Bahnschrift SemiBold" panose="020B0502040204020203" pitchFamily="34" charset="0"/>
                <a:ea typeface="Roboto Medium" panose="02000000000000000000" pitchFamily="2" charset="0"/>
                <a:cs typeface="Calibri" panose="020F0502020204030204" pitchFamily="34" charset="0"/>
              </a:rPr>
              <a:t>Viticchiè</a:t>
            </a:r>
            <a:endParaRPr lang="en-US" sz="1800" b="0" dirty="0" smtClean="0">
              <a:solidFill>
                <a:schemeClr val="tx1"/>
              </a:solidFill>
              <a:latin typeface="Bahnschrift SemiBold" panose="020B0502040204020203" pitchFamily="34" charset="0"/>
              <a:ea typeface="Roboto Medium" panose="02000000000000000000" pitchFamily="2" charset="0"/>
              <a:cs typeface="Calibri" panose="020F0502020204030204" pitchFamily="34" charset="0"/>
            </a:endParaRPr>
          </a:p>
          <a:p>
            <a:pPr>
              <a:defRPr/>
            </a:pPr>
            <a:endParaRPr lang="en-US" sz="1800" b="0" dirty="0" smtClean="0">
              <a:solidFill>
                <a:schemeClr val="tx1"/>
              </a:solidFill>
              <a:latin typeface="Bahnschrift SemiBold" panose="020B0502040204020203" pitchFamily="34" charset="0"/>
              <a:ea typeface="Roboto Medium" panose="02000000000000000000" pitchFamily="2" charset="0"/>
              <a:cs typeface="Calibri" panose="020F0502020204030204" pitchFamily="34" charset="0"/>
            </a:endParaRPr>
          </a:p>
          <a:p>
            <a:pPr>
              <a:defRPr/>
            </a:pPr>
            <a:r>
              <a:rPr lang="en-US" sz="1800" b="0" dirty="0" smtClean="0">
                <a:solidFill>
                  <a:schemeClr val="tx1"/>
                </a:solidFill>
                <a:latin typeface="Bahnschrift SemiBold" panose="020B0502040204020203" pitchFamily="34" charset="0"/>
                <a:ea typeface="Roboto Medium" panose="02000000000000000000" pitchFamily="2" charset="0"/>
                <a:cs typeface="Calibri" panose="020F0502020204030204" pitchFamily="34" charset="0"/>
              </a:rPr>
              <a:t>MTG LI Science Team</a:t>
            </a:r>
          </a:p>
          <a:p>
            <a:pPr>
              <a:defRPr/>
            </a:pPr>
            <a:endParaRPr lang="en-US" sz="1800" b="0" i="1" kern="0" dirty="0">
              <a:solidFill>
                <a:schemeClr val="tx1"/>
              </a:solidFill>
              <a:latin typeface="Bahnschrift SemiBold" panose="020B0502040204020203" pitchFamily="34" charset="0"/>
              <a:ea typeface="Roboto Medium" panose="02000000000000000000" pitchFamily="2" charset="0"/>
              <a:cs typeface="Calibri" panose="020F0502020204030204" pitchFamily="34" charset="0"/>
            </a:endParaRPr>
          </a:p>
          <a:p>
            <a:pPr>
              <a:defRPr/>
            </a:pPr>
            <a:r>
              <a:rPr lang="en-US" sz="1600" b="0" i="1" kern="0" dirty="0" smtClean="0">
                <a:solidFill>
                  <a:schemeClr val="tx1"/>
                </a:solidFill>
                <a:latin typeface="Roboto" panose="02000000000000000000" pitchFamily="2" charset="0"/>
                <a:ea typeface="Roboto" panose="02000000000000000000" pitchFamily="2" charset="0"/>
                <a:cs typeface="Arial" panose="020B0604020202020204" pitchFamily="34" charset="0"/>
              </a:rPr>
              <a:t>GLM Science Meeting 2022, Huntsville (AL), USA</a:t>
            </a:r>
            <a:endParaRPr lang="en-GB" sz="1400" b="0" dirty="0">
              <a:solidFill>
                <a:schemeClr val="tx1"/>
              </a:solidFill>
              <a:latin typeface="Bahnschrift Light" panose="020B0502040204020203" pitchFamily="34" charset="0"/>
              <a:ea typeface="Roboto Light" panose="02000000000000000000" pitchFamily="2" charset="0"/>
              <a:cs typeface="Calibri Light" panose="020F030202020403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592" y="848184"/>
            <a:ext cx="9543295" cy="5324538"/>
          </a:xfrm>
          <a:prstGeom prst="rect">
            <a:avLst/>
          </a:prstGeom>
        </p:spPr>
      </p:pic>
      <p:sp>
        <p:nvSpPr>
          <p:cNvPr id="15" name="Title 14"/>
          <p:cNvSpPr>
            <a:spLocks noGrp="1"/>
          </p:cNvSpPr>
          <p:nvPr>
            <p:ph type="title"/>
          </p:nvPr>
        </p:nvSpPr>
        <p:spPr/>
        <p:txBody>
          <a:bodyPr/>
          <a:lstStyle/>
          <a:p>
            <a:r>
              <a:rPr lang="en-US" dirty="0" smtClean="0"/>
              <a:t>Gridded False Alarm Rate (FAR) example part II</a:t>
            </a:r>
            <a:endParaRPr lang="en-GB" dirty="0"/>
          </a:p>
        </p:txBody>
      </p:sp>
      <p:sp>
        <p:nvSpPr>
          <p:cNvPr id="6" name="TextBox 5"/>
          <p:cNvSpPr txBox="1"/>
          <p:nvPr/>
        </p:nvSpPr>
        <p:spPr>
          <a:xfrm>
            <a:off x="1720593" y="6172721"/>
            <a:ext cx="9439874" cy="338554"/>
          </a:xfrm>
          <a:prstGeom prst="rect">
            <a:avLst/>
          </a:prstGeom>
          <a:noFill/>
        </p:spPr>
        <p:txBody>
          <a:bodyPr wrap="square" rtlCol="0">
            <a:spAutoFit/>
          </a:bodyPr>
          <a:lstStyle/>
          <a:p>
            <a:r>
              <a:rPr lang="en-US" sz="1600" dirty="0" smtClean="0">
                <a:solidFill>
                  <a:schemeClr val="tx2"/>
                </a:solidFill>
                <a:latin typeface="+mn-lt"/>
                <a:ea typeface="Tahoma" panose="020B0604030504040204" pitchFamily="34" charset="0"/>
                <a:cs typeface="Tahoma" panose="020B0604030504040204" pitchFamily="34" charset="0"/>
              </a:rPr>
              <a:t>GLM 1-minute </a:t>
            </a:r>
            <a:r>
              <a:rPr lang="en-US" sz="1600" dirty="0" smtClean="0">
                <a:solidFill>
                  <a:schemeClr val="accent2"/>
                </a:solidFill>
                <a:latin typeface="+mn-lt"/>
                <a:ea typeface="Tahoma" panose="020B0604030504040204" pitchFamily="34" charset="0"/>
                <a:cs typeface="Tahoma" panose="020B0604030504040204" pitchFamily="34" charset="0"/>
              </a:rPr>
              <a:t>true (orange) </a:t>
            </a:r>
            <a:r>
              <a:rPr lang="en-US" sz="1600" dirty="0" smtClean="0">
                <a:solidFill>
                  <a:schemeClr val="tx2"/>
                </a:solidFill>
                <a:latin typeface="+mn-lt"/>
                <a:ea typeface="Tahoma" panose="020B0604030504040204" pitchFamily="34" charset="0"/>
                <a:cs typeface="Tahoma" panose="020B0604030504040204" pitchFamily="34" charset="0"/>
              </a:rPr>
              <a:t>and </a:t>
            </a:r>
            <a:r>
              <a:rPr lang="en-US" sz="1600" dirty="0" smtClean="0">
                <a:solidFill>
                  <a:srgbClr val="0070C0"/>
                </a:solidFill>
                <a:latin typeface="+mn-lt"/>
                <a:ea typeface="Tahoma" panose="020B0604030504040204" pitchFamily="34" charset="0"/>
                <a:cs typeface="Tahoma" panose="020B0604030504040204" pitchFamily="34" charset="0"/>
              </a:rPr>
              <a:t>false (blue)</a:t>
            </a:r>
            <a:r>
              <a:rPr lang="en-US" sz="1600" dirty="0" smtClean="0">
                <a:solidFill>
                  <a:schemeClr val="tx2"/>
                </a:solidFill>
                <a:latin typeface="+mn-lt"/>
                <a:ea typeface="Tahoma" panose="020B0604030504040204" pitchFamily="34" charset="0"/>
                <a:cs typeface="Tahoma" panose="020B0604030504040204" pitchFamily="34" charset="0"/>
              </a:rPr>
              <a:t> flash counts over the whole field of view on 2018-09-01. </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sp>
        <p:nvSpPr>
          <p:cNvPr id="9" name="TextBox 8"/>
          <p:cNvSpPr txBox="1"/>
          <p:nvPr/>
        </p:nvSpPr>
        <p:spPr>
          <a:xfrm>
            <a:off x="7971009" y="1092425"/>
            <a:ext cx="3189458" cy="830997"/>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Compare </a:t>
            </a:r>
            <a:r>
              <a:rPr lang="en-US" sz="1600" b="0" kern="100" spc="-100" dirty="0">
                <a:solidFill>
                  <a:schemeClr val="tx2"/>
                </a:solidFill>
                <a:latin typeface="Bahnschrift Light" panose="020B0502040204020203" pitchFamily="34" charset="0"/>
                <a:ea typeface="Roboto" panose="02000000000000000000" pitchFamily="2" charset="0"/>
              </a:rPr>
              <a:t>this </a:t>
            </a:r>
            <a:r>
              <a:rPr lang="en-US" sz="1600" b="0" kern="100" spc="-100" dirty="0" smtClean="0">
                <a:solidFill>
                  <a:schemeClr val="tx2"/>
                </a:solidFill>
                <a:latin typeface="Bahnschrift Light" panose="020B0502040204020203" pitchFamily="34" charset="0"/>
                <a:ea typeface="Roboto" panose="02000000000000000000" pitchFamily="2" charset="0"/>
              </a:rPr>
              <a:t>plot </a:t>
            </a:r>
            <a:r>
              <a:rPr lang="en-US" sz="1600" b="0" kern="100" spc="-100" dirty="0">
                <a:solidFill>
                  <a:schemeClr val="tx2"/>
                </a:solidFill>
                <a:latin typeface="Bahnschrift Light" panose="020B0502040204020203" pitchFamily="34" charset="0"/>
                <a:ea typeface="Roboto" panose="02000000000000000000" pitchFamily="2" charset="0"/>
              </a:rPr>
              <a:t>with the </a:t>
            </a:r>
            <a:r>
              <a:rPr lang="en-US" sz="1600" b="0" kern="100" spc="-100" dirty="0" smtClean="0">
                <a:solidFill>
                  <a:schemeClr val="tx2"/>
                </a:solidFill>
                <a:latin typeface="Bahnschrift Light" panose="020B0502040204020203" pitchFamily="34" charset="0"/>
                <a:ea typeface="Roboto" panose="02000000000000000000" pitchFamily="2" charset="0"/>
              </a:rPr>
              <a:t>previous slide </a:t>
            </a:r>
            <a:r>
              <a:rPr lang="en-US" sz="1600" b="0" kern="100" spc="-100" dirty="0">
                <a:solidFill>
                  <a:schemeClr val="tx2"/>
                </a:solidFill>
                <a:latin typeface="Bahnschrift Light" panose="020B0502040204020203" pitchFamily="34" charset="0"/>
                <a:ea typeface="Roboto" panose="02000000000000000000" pitchFamily="2" charset="0"/>
              </a:rPr>
              <a:t>where the </a:t>
            </a:r>
            <a:r>
              <a:rPr lang="en-US" sz="1600" b="0" kern="100" spc="-100" dirty="0" smtClean="0">
                <a:solidFill>
                  <a:schemeClr val="tx2"/>
                </a:solidFill>
                <a:latin typeface="Bahnschrift Light" panose="020B0502040204020203" pitchFamily="34" charset="0"/>
                <a:ea typeface="Roboto" panose="02000000000000000000" pitchFamily="2" charset="0"/>
              </a:rPr>
              <a:t>minutely totals of all flashes are plotted. </a:t>
            </a:r>
          </a:p>
        </p:txBody>
      </p:sp>
    </p:spTree>
    <p:extLst>
      <p:ext uri="{BB962C8B-B14F-4D97-AF65-F5344CB8AC3E}">
        <p14:creationId xmlns:p14="http://schemas.microsoft.com/office/powerpoint/2010/main" val="19269919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LISTAR has automated and manual mode</a:t>
            </a:r>
            <a:endParaRPr lang="en-GB" dirty="0"/>
          </a:p>
        </p:txBody>
      </p:sp>
      <p:sp>
        <p:nvSpPr>
          <p:cNvPr id="2" name="TextBox 1"/>
          <p:cNvSpPr txBox="1"/>
          <p:nvPr/>
        </p:nvSpPr>
        <p:spPr>
          <a:xfrm>
            <a:off x="133349" y="1359757"/>
            <a:ext cx="5629275" cy="584775"/>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A set of functions run daily in EUMETSAT CHART environment, the results can be accessed via the internal web.</a:t>
            </a:r>
          </a:p>
        </p:txBody>
      </p:sp>
      <p:sp>
        <p:nvSpPr>
          <p:cNvPr id="17" name="TextBox 16"/>
          <p:cNvSpPr txBox="1"/>
          <p:nvPr/>
        </p:nvSpPr>
        <p:spPr>
          <a:xfrm>
            <a:off x="6391274" y="1359756"/>
            <a:ext cx="5629275" cy="584775"/>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Many more functions for detailed scientific analyses available in the manual mode, can be run from the terminal. </a:t>
            </a:r>
          </a:p>
        </p:txBody>
      </p:sp>
      <p:sp>
        <p:nvSpPr>
          <p:cNvPr id="3" name="Rectangle 2"/>
          <p:cNvSpPr/>
          <p:nvPr/>
        </p:nvSpPr>
        <p:spPr bwMode="auto">
          <a:xfrm>
            <a:off x="133349" y="873982"/>
            <a:ext cx="5629275" cy="5574443"/>
          </a:xfrm>
          <a:prstGeom prst="rect">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8" name="Rectangle 17"/>
          <p:cNvSpPr/>
          <p:nvPr/>
        </p:nvSpPr>
        <p:spPr bwMode="auto">
          <a:xfrm>
            <a:off x="6391274" y="873982"/>
            <a:ext cx="5629275" cy="5574443"/>
          </a:xfrm>
          <a:prstGeom prst="rect">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1133226" y="898092"/>
            <a:ext cx="3629520" cy="461665"/>
          </a:xfrm>
          <a:prstGeom prst="rect">
            <a:avLst/>
          </a:prstGeom>
          <a:noFill/>
        </p:spPr>
        <p:txBody>
          <a:bodyPr wrap="none" rtlCol="0">
            <a:spAutoFit/>
          </a:bodyPr>
          <a:lstStyle/>
          <a:p>
            <a:r>
              <a:rPr lang="en-US" sz="2400" kern="100" spc="-100" dirty="0" smtClean="0">
                <a:solidFill>
                  <a:schemeClr val="tx2"/>
                </a:solidFill>
                <a:latin typeface="Bahnschrift Light" panose="020B0502040204020203" pitchFamily="34" charset="0"/>
                <a:ea typeface="Roboto" panose="02000000000000000000" pitchFamily="2" charset="0"/>
              </a:rPr>
              <a:t>LISTAR AUTOMATED MODE</a:t>
            </a:r>
            <a:endParaRPr lang="en-GB" sz="2400" kern="100" spc="-100" dirty="0" err="1" smtClean="0">
              <a:solidFill>
                <a:schemeClr val="tx2"/>
              </a:solidFill>
              <a:latin typeface="Bahnschrift Light" panose="020B0502040204020203" pitchFamily="34" charset="0"/>
              <a:ea typeface="Roboto" panose="02000000000000000000" pitchFamily="2" charset="0"/>
            </a:endParaRPr>
          </a:p>
        </p:txBody>
      </p:sp>
      <p:sp>
        <p:nvSpPr>
          <p:cNvPr id="19" name="TextBox 18"/>
          <p:cNvSpPr txBox="1"/>
          <p:nvPr/>
        </p:nvSpPr>
        <p:spPr>
          <a:xfrm>
            <a:off x="7617174" y="898092"/>
            <a:ext cx="3177473" cy="461665"/>
          </a:xfrm>
          <a:prstGeom prst="rect">
            <a:avLst/>
          </a:prstGeom>
          <a:noFill/>
        </p:spPr>
        <p:txBody>
          <a:bodyPr wrap="none" rtlCol="0">
            <a:spAutoFit/>
          </a:bodyPr>
          <a:lstStyle/>
          <a:p>
            <a:r>
              <a:rPr lang="en-US" sz="2400" kern="100" spc="-100" dirty="0" smtClean="0">
                <a:solidFill>
                  <a:schemeClr val="tx2"/>
                </a:solidFill>
                <a:latin typeface="Bahnschrift Light" panose="020B0502040204020203" pitchFamily="34" charset="0"/>
                <a:ea typeface="Roboto" panose="02000000000000000000" pitchFamily="2" charset="0"/>
              </a:rPr>
              <a:t>LISTAR MANUAL MODE</a:t>
            </a:r>
            <a:endParaRPr lang="en-GB" sz="2400" kern="100" spc="-100" dirty="0" err="1" smtClean="0">
              <a:solidFill>
                <a:schemeClr val="tx2"/>
              </a:solidFill>
              <a:latin typeface="Bahnschrift Light" panose="020B0502040204020203" pitchFamily="34" charset="0"/>
              <a:ea typeface="Roboto" panose="02000000000000000000" pitchFamily="2" charset="0"/>
            </a:endParaRPr>
          </a:p>
        </p:txBody>
      </p:sp>
      <p:pic>
        <p:nvPicPr>
          <p:cNvPr id="9" name="Picture 8"/>
          <p:cNvPicPr>
            <a:picLocks noChangeAspect="1"/>
          </p:cNvPicPr>
          <p:nvPr/>
        </p:nvPicPr>
        <p:blipFill>
          <a:blip r:embed="rId3"/>
          <a:stretch>
            <a:fillRect/>
          </a:stretch>
        </p:blipFill>
        <p:spPr>
          <a:xfrm>
            <a:off x="2505074" y="4794371"/>
            <a:ext cx="3141021" cy="1524704"/>
          </a:xfrm>
          <a:prstGeom prst="rect">
            <a:avLst/>
          </a:prstGeom>
        </p:spPr>
      </p:pic>
      <p:pic>
        <p:nvPicPr>
          <p:cNvPr id="20" name="Picture 19"/>
          <p:cNvPicPr>
            <a:picLocks noChangeAspect="1"/>
          </p:cNvPicPr>
          <p:nvPr/>
        </p:nvPicPr>
        <p:blipFill>
          <a:blip r:embed="rId4"/>
          <a:stretch>
            <a:fillRect/>
          </a:stretch>
        </p:blipFill>
        <p:spPr>
          <a:xfrm>
            <a:off x="2505073" y="3133774"/>
            <a:ext cx="3141021" cy="153124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199" y="2012223"/>
            <a:ext cx="1405149" cy="1053862"/>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479" y="3091620"/>
            <a:ext cx="2180373" cy="163807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835" y="4734426"/>
            <a:ext cx="2199066" cy="1652118"/>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6550" y="2012222"/>
            <a:ext cx="1426598" cy="1069949"/>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1873" y="2012221"/>
            <a:ext cx="1426599" cy="1069949"/>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9479" y="2012221"/>
            <a:ext cx="1439198" cy="1079399"/>
          </a:xfrm>
          <a:prstGeom prst="rect">
            <a:avLst/>
          </a:prstGeom>
        </p:spPr>
      </p:pic>
      <p:pic>
        <p:nvPicPr>
          <p:cNvPr id="29" name="Picture 28"/>
          <p:cNvPicPr>
            <a:picLocks noChangeAspect="1"/>
          </p:cNvPicPr>
          <p:nvPr/>
        </p:nvPicPr>
        <p:blipFill>
          <a:blip r:embed="rId11"/>
          <a:stretch>
            <a:fillRect/>
          </a:stretch>
        </p:blipFill>
        <p:spPr>
          <a:xfrm>
            <a:off x="6448423" y="1983646"/>
            <a:ext cx="5503775" cy="1940654"/>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8423" y="4282251"/>
            <a:ext cx="2919504" cy="1759362"/>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53586" y="3880630"/>
            <a:ext cx="1800225" cy="1059370"/>
          </a:xfrm>
          <a:prstGeom prst="rect">
            <a:avLst/>
          </a:prstGeom>
        </p:spPr>
      </p:pic>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60850" y="4970941"/>
            <a:ext cx="1928724" cy="1446543"/>
          </a:xfrm>
          <a:prstGeom prst="rect">
            <a:avLst/>
          </a:prstGeom>
        </p:spPr>
      </p:pic>
    </p:spTree>
    <p:extLst>
      <p:ext uri="{BB962C8B-B14F-4D97-AF65-F5344CB8AC3E}">
        <p14:creationId xmlns:p14="http://schemas.microsoft.com/office/powerpoint/2010/main" val="9897323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Conclusions</a:t>
            </a:r>
            <a:endParaRPr lang="en-GB" dirty="0"/>
          </a:p>
        </p:txBody>
      </p:sp>
      <p:sp>
        <p:nvSpPr>
          <p:cNvPr id="3" name="TextBox 2"/>
          <p:cNvSpPr txBox="1"/>
          <p:nvPr/>
        </p:nvSpPr>
        <p:spPr>
          <a:xfrm>
            <a:off x="152400" y="802898"/>
            <a:ext cx="11887199" cy="5816977"/>
          </a:xfrm>
          <a:prstGeom prst="rect">
            <a:avLst/>
          </a:prstGeom>
          <a:noFill/>
        </p:spPr>
        <p:txBody>
          <a:bodyPr wrap="square" rtlCol="0">
            <a:spAutoFit/>
          </a:bodyPr>
          <a:lstStyle/>
          <a:p>
            <a:pPr algn="ctr"/>
            <a:r>
              <a:rPr lang="en-US" sz="2400" b="0" kern="100" spc="-100" dirty="0" smtClean="0">
                <a:solidFill>
                  <a:schemeClr val="tx2"/>
                </a:solidFill>
                <a:latin typeface="+mj-lt"/>
                <a:ea typeface="Roboto" panose="02000000000000000000" pitchFamily="2" charset="0"/>
              </a:rPr>
              <a:t>LI-STAR tool will be used extensively in the LI Cal/Val activities, starting as soon as the LI data is available. It is going to be one of the main monitoring tool for the LI later.</a:t>
            </a:r>
          </a:p>
          <a:p>
            <a:endParaRPr lang="en-US" sz="2400" b="0" kern="100" spc="-100" dirty="0">
              <a:solidFill>
                <a:schemeClr val="tx2"/>
              </a:solidFill>
              <a:latin typeface="+mj-lt"/>
              <a:ea typeface="Roboto" panose="02000000000000000000" pitchFamily="2" charset="0"/>
            </a:endParaRPr>
          </a:p>
          <a:p>
            <a:pPr algn="just"/>
            <a:r>
              <a:rPr lang="en-US" sz="2400" b="0" kern="100" spc="-100" dirty="0" smtClean="0">
                <a:solidFill>
                  <a:schemeClr val="tx2"/>
                </a:solidFill>
                <a:latin typeface="+mj-lt"/>
                <a:ea typeface="Roboto" panose="02000000000000000000" pitchFamily="2" charset="0"/>
              </a:rPr>
              <a:t>All the main scientific functionalities are already available and producing scientifically meaningful results (within the limitations of the available test/external datasets).</a:t>
            </a:r>
          </a:p>
          <a:p>
            <a:pPr algn="just"/>
            <a:endParaRPr lang="en-US" sz="2400" b="0" kern="100" spc="-100" dirty="0">
              <a:solidFill>
                <a:schemeClr val="tx2"/>
              </a:solidFill>
              <a:latin typeface="+mj-lt"/>
              <a:ea typeface="Roboto" panose="02000000000000000000" pitchFamily="2" charset="0"/>
            </a:endParaRPr>
          </a:p>
          <a:p>
            <a:pPr algn="just"/>
            <a:r>
              <a:rPr lang="en-US" sz="2400" b="0" kern="100" spc="-100" dirty="0" smtClean="0">
                <a:solidFill>
                  <a:schemeClr val="tx2"/>
                </a:solidFill>
                <a:latin typeface="+mj-lt"/>
                <a:ea typeface="Roboto" panose="02000000000000000000" pitchFamily="2" charset="0"/>
              </a:rPr>
              <a:t>All the critical external reference datasets (</a:t>
            </a:r>
            <a:r>
              <a:rPr lang="en-US" sz="2400" b="0" kern="100" spc="-100" dirty="0" err="1" smtClean="0">
                <a:solidFill>
                  <a:schemeClr val="tx2"/>
                </a:solidFill>
                <a:latin typeface="+mj-lt"/>
                <a:ea typeface="Roboto" panose="02000000000000000000" pitchFamily="2" charset="0"/>
              </a:rPr>
              <a:t>ATDnet</a:t>
            </a:r>
            <a:r>
              <a:rPr lang="en-US" sz="2400" b="0" kern="100" spc="-100" dirty="0" smtClean="0">
                <a:solidFill>
                  <a:schemeClr val="tx2"/>
                </a:solidFill>
                <a:latin typeface="+mj-lt"/>
                <a:ea typeface="Roboto" panose="02000000000000000000" pitchFamily="2" charset="0"/>
              </a:rPr>
              <a:t>, EUCLID, GLD360, GLM) have been tested to work in LI-STAR as near real time data streams. </a:t>
            </a:r>
          </a:p>
          <a:p>
            <a:pPr algn="just"/>
            <a:endParaRPr lang="en-US" sz="2400" b="0" kern="100" spc="-100" dirty="0">
              <a:solidFill>
                <a:schemeClr val="tx2"/>
              </a:solidFill>
              <a:latin typeface="+mj-lt"/>
              <a:ea typeface="Roboto" panose="02000000000000000000" pitchFamily="2" charset="0"/>
            </a:endParaRPr>
          </a:p>
          <a:p>
            <a:pPr algn="just"/>
            <a:r>
              <a:rPr lang="en-US" sz="2400" b="0" kern="100" spc="-100" dirty="0" smtClean="0">
                <a:solidFill>
                  <a:schemeClr val="tx2"/>
                </a:solidFill>
                <a:latin typeface="+mj-lt"/>
                <a:ea typeface="Roboto" panose="02000000000000000000" pitchFamily="2" charset="0"/>
              </a:rPr>
              <a:t>Some refinements, testing and development still needed, including the following activities:</a:t>
            </a:r>
          </a:p>
          <a:p>
            <a:pPr marL="342900" indent="-342900" algn="just">
              <a:buFont typeface="Arial" panose="020B0604020202020204" pitchFamily="34" charset="0"/>
              <a:buChar char="•"/>
            </a:pPr>
            <a:r>
              <a:rPr lang="en-GB" sz="2000" b="0" kern="100" spc="-100" dirty="0" smtClean="0">
                <a:solidFill>
                  <a:schemeClr val="tx2"/>
                </a:solidFill>
                <a:latin typeface="+mj-lt"/>
                <a:ea typeface="Roboto" panose="02000000000000000000" pitchFamily="2" charset="0"/>
              </a:rPr>
              <a:t>Tweaking the existing functionalities, parallel processing tests in EUMETSAT automated CHART environment, plugging in external reference data streams (EUCLID and GLD360).</a:t>
            </a:r>
          </a:p>
          <a:p>
            <a:pPr marL="342900" indent="-342900" algn="just">
              <a:buFont typeface="Arial" panose="020B0604020202020204" pitchFamily="34" charset="0"/>
              <a:buChar char="•"/>
            </a:pPr>
            <a:endParaRPr lang="en-US" sz="2000" b="0" kern="100" spc="-100" dirty="0">
              <a:solidFill>
                <a:schemeClr val="tx2"/>
              </a:solidFill>
              <a:latin typeface="+mj-lt"/>
              <a:ea typeface="Roboto" panose="02000000000000000000" pitchFamily="2" charset="0"/>
            </a:endParaRPr>
          </a:p>
          <a:p>
            <a:pPr algn="just"/>
            <a:r>
              <a:rPr lang="en-US" sz="2400" b="0" kern="100" spc="-100" dirty="0">
                <a:solidFill>
                  <a:schemeClr val="tx2"/>
                </a:solidFill>
                <a:latin typeface="+mj-lt"/>
                <a:ea typeface="Roboto" panose="02000000000000000000" pitchFamily="2" charset="0"/>
              </a:rPr>
              <a:t>P</a:t>
            </a:r>
            <a:r>
              <a:rPr lang="en-US" sz="2400" b="0" kern="100" spc="-100" dirty="0" smtClean="0">
                <a:solidFill>
                  <a:schemeClr val="tx2"/>
                </a:solidFill>
                <a:latin typeface="+mj-lt"/>
                <a:ea typeface="Roboto" panose="02000000000000000000" pitchFamily="2" charset="0"/>
              </a:rPr>
              <a:t>resented only a </a:t>
            </a:r>
            <a:r>
              <a:rPr lang="en-US" sz="2400" b="0" kern="100" spc="-100" dirty="0">
                <a:solidFill>
                  <a:schemeClr val="tx2"/>
                </a:solidFill>
                <a:latin typeface="+mj-lt"/>
                <a:ea typeface="Roboto" panose="02000000000000000000" pitchFamily="2" charset="0"/>
              </a:rPr>
              <a:t>small subset of available functionalities that are directly related to lightning. There are much more, e.g. for radiometric performances of the LI, inter-comparison of the four LI camers etc.  </a:t>
            </a:r>
            <a:endParaRPr lang="en-GB" sz="2400" b="0" kern="100" spc="-100" dirty="0">
              <a:solidFill>
                <a:schemeClr val="tx2"/>
              </a:solidFill>
              <a:latin typeface="+mj-lt"/>
              <a:ea typeface="Roboto" panose="02000000000000000000" pitchFamily="2" charset="0"/>
            </a:endParaRPr>
          </a:p>
        </p:txBody>
      </p:sp>
    </p:spTree>
    <p:extLst>
      <p:ext uri="{BB962C8B-B14F-4D97-AF65-F5344CB8AC3E}">
        <p14:creationId xmlns:p14="http://schemas.microsoft.com/office/powerpoint/2010/main" val="17040150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a:xfrm>
            <a:off x="6308436" y="1237673"/>
            <a:ext cx="5463956" cy="5164431"/>
          </a:xfrm>
        </p:spPr>
        <p:txBody>
          <a:bodyPr anchor="ctr"/>
          <a:lstStyle/>
          <a:p>
            <a:pPr marL="0" indent="0">
              <a:buNone/>
            </a:pPr>
            <a:r>
              <a:rPr lang="en-GB" sz="2800" dirty="0" smtClean="0">
                <a:latin typeface="+mj-lt"/>
              </a:rPr>
              <a:t>Thank you!</a:t>
            </a:r>
          </a:p>
          <a:p>
            <a:pPr marL="0" indent="0">
              <a:buNone/>
            </a:pPr>
            <a:r>
              <a:rPr lang="en-GB" sz="2000" dirty="0" smtClean="0">
                <a:latin typeface="+mj-lt"/>
                <a:ea typeface="Roboto Light" panose="02000000000000000000" pitchFamily="2" charset="0"/>
              </a:rPr>
              <a:t>Questions?</a:t>
            </a:r>
          </a:p>
        </p:txBody>
      </p:sp>
    </p:spTree>
    <p:extLst>
      <p:ext uri="{BB962C8B-B14F-4D97-AF65-F5344CB8AC3E}">
        <p14:creationId xmlns:p14="http://schemas.microsoft.com/office/powerpoint/2010/main" val="18814921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kern="1200" dirty="0">
                <a:cs typeface="Calibri" panose="020F0502020204030204" pitchFamily="34" charset="0"/>
              </a:rPr>
              <a:t>LI-STAR (LI </a:t>
            </a:r>
            <a:r>
              <a:rPr lang="en-GB" kern="1200" dirty="0" err="1">
                <a:cs typeface="Calibri" panose="020F0502020204030204" pitchFamily="34" charset="0"/>
              </a:rPr>
              <a:t>STAtistics</a:t>
            </a:r>
            <a:r>
              <a:rPr lang="en-GB" kern="1200" dirty="0">
                <a:cs typeface="Calibri" panose="020F0502020204030204" pitchFamily="34" charset="0"/>
              </a:rPr>
              <a:t> and Reporting tool) </a:t>
            </a:r>
            <a:endParaRPr lang="en-GB" kern="1200" spc="-100" dirty="0">
              <a:latin typeface="Bahnschrift SemiLight" panose="020B0502040204020203" pitchFamily="34" charset="0"/>
              <a:cs typeface="Calibri" panose="020F0502020204030204" pitchFamily="34" charset="0"/>
            </a:endParaRPr>
          </a:p>
        </p:txBody>
      </p:sp>
      <p:sp>
        <p:nvSpPr>
          <p:cNvPr id="5" name="Text Placeholder 4"/>
          <p:cNvSpPr>
            <a:spLocks noGrp="1"/>
          </p:cNvSpPr>
          <p:nvPr>
            <p:ph type="body" sz="quarter" idx="10"/>
          </p:nvPr>
        </p:nvSpPr>
        <p:spPr>
          <a:xfrm>
            <a:off x="6308436" y="1240053"/>
            <a:ext cx="5463956" cy="5375058"/>
          </a:xfrm>
        </p:spPr>
        <p:txBody>
          <a:bodyPr>
            <a:normAutofit/>
          </a:bodyPr>
          <a:lstStyle/>
          <a:p>
            <a:pPr marL="0" indent="0">
              <a:buNone/>
            </a:pPr>
            <a:r>
              <a:rPr lang="en-US" sz="2400" dirty="0" smtClean="0">
                <a:latin typeface="+mj-lt"/>
              </a:rPr>
              <a:t>A centralized tool containing an extensive set of functions for LI Cal/Val and monitoring.</a:t>
            </a:r>
          </a:p>
          <a:p>
            <a:pPr marL="0" indent="0">
              <a:buNone/>
            </a:pPr>
            <a:r>
              <a:rPr lang="en-US" sz="2400" dirty="0" smtClean="0">
                <a:latin typeface="+mj-lt"/>
              </a:rPr>
              <a:t>Here presenting a small set of main lightning-related functionalities.</a:t>
            </a:r>
          </a:p>
          <a:p>
            <a:pPr marL="514350" indent="-514350">
              <a:buAutoNum type="arabicPeriod"/>
            </a:pPr>
            <a:r>
              <a:rPr lang="en-US" sz="2400" dirty="0" smtClean="0">
                <a:latin typeface="+mj-lt"/>
              </a:rPr>
              <a:t>Simple plotting/monitoring</a:t>
            </a:r>
            <a:endParaRPr lang="en-GB" sz="2400" dirty="0" smtClean="0">
              <a:latin typeface="+mj-lt"/>
            </a:endParaRPr>
          </a:p>
          <a:p>
            <a:pPr marL="586169" lvl="1" indent="0">
              <a:buNone/>
            </a:pPr>
            <a:r>
              <a:rPr lang="en-US" sz="1600" dirty="0" smtClean="0">
                <a:latin typeface="+mj-lt"/>
                <a:ea typeface="Roboto Light" panose="02000000000000000000" pitchFamily="2" charset="0"/>
              </a:rPr>
              <a:t>Space and time evolution of LI events/groups/flashes vs other LLSs.</a:t>
            </a:r>
            <a:endParaRPr lang="en-GB" sz="1600" dirty="0">
              <a:latin typeface="+mj-lt"/>
              <a:ea typeface="Roboto Light" panose="02000000000000000000" pitchFamily="2" charset="0"/>
            </a:endParaRPr>
          </a:p>
          <a:p>
            <a:pPr marL="586169" lvl="1" indent="0">
              <a:buNone/>
            </a:pPr>
            <a:r>
              <a:rPr lang="en-US" sz="1600" dirty="0" smtClean="0">
                <a:latin typeface="+mj-lt"/>
                <a:ea typeface="Roboto Light" panose="02000000000000000000" pitchFamily="2" charset="0"/>
              </a:rPr>
              <a:t>Climatology scale comparisons (e.g. flash accumulation).</a:t>
            </a:r>
          </a:p>
          <a:p>
            <a:pPr marL="586169" lvl="1" indent="0">
              <a:buNone/>
            </a:pPr>
            <a:r>
              <a:rPr lang="en-US" sz="1600" dirty="0" smtClean="0">
                <a:latin typeface="+mj-lt"/>
                <a:ea typeface="Roboto Light" panose="02000000000000000000" pitchFamily="2" charset="0"/>
              </a:rPr>
              <a:t>Properties of LI groups and flashes.</a:t>
            </a:r>
          </a:p>
          <a:p>
            <a:pPr marL="0" indent="0">
              <a:buNone/>
            </a:pPr>
            <a:r>
              <a:rPr lang="en-US" sz="2400" dirty="0">
                <a:latin typeface="+mj-lt"/>
              </a:rPr>
              <a:t>2</a:t>
            </a:r>
            <a:r>
              <a:rPr lang="en-US" sz="2400" dirty="0" smtClean="0">
                <a:latin typeface="+mj-lt"/>
              </a:rPr>
              <a:t>. Matching-based statistics</a:t>
            </a:r>
          </a:p>
          <a:p>
            <a:pPr marL="586169" lvl="1" indent="0">
              <a:buNone/>
            </a:pPr>
            <a:r>
              <a:rPr lang="en-US" sz="1600" dirty="0" smtClean="0">
                <a:latin typeface="+mj-lt"/>
              </a:rPr>
              <a:t>Matching-based LI Detection </a:t>
            </a:r>
            <a:r>
              <a:rPr lang="en-US" sz="1600" dirty="0">
                <a:latin typeface="+mj-lt"/>
              </a:rPr>
              <a:t>E</a:t>
            </a:r>
            <a:r>
              <a:rPr lang="en-US" sz="1600" dirty="0" smtClean="0">
                <a:latin typeface="+mj-lt"/>
              </a:rPr>
              <a:t>fficiency (DE).</a:t>
            </a:r>
          </a:p>
          <a:p>
            <a:pPr marL="586169" lvl="1" indent="0">
              <a:buNone/>
            </a:pPr>
            <a:r>
              <a:rPr lang="en-US" sz="1600" dirty="0" smtClean="0">
                <a:latin typeface="+mj-lt"/>
              </a:rPr>
              <a:t>Matching-based LI relative Location </a:t>
            </a:r>
            <a:r>
              <a:rPr lang="en-US" sz="1600" dirty="0">
                <a:latin typeface="+mj-lt"/>
              </a:rPr>
              <a:t>A</a:t>
            </a:r>
            <a:r>
              <a:rPr lang="en-US" sz="1600" dirty="0" smtClean="0">
                <a:latin typeface="+mj-lt"/>
              </a:rPr>
              <a:t>ccuracy (LA).</a:t>
            </a:r>
          </a:p>
          <a:p>
            <a:pPr marL="0" indent="0">
              <a:buNone/>
            </a:pPr>
            <a:r>
              <a:rPr lang="en-GB" sz="2400" dirty="0">
                <a:latin typeface="+mj-lt"/>
              </a:rPr>
              <a:t>3. Gridding-based statistics</a:t>
            </a:r>
          </a:p>
          <a:p>
            <a:pPr marL="586169" lvl="1" indent="0">
              <a:buNone/>
            </a:pPr>
            <a:r>
              <a:rPr lang="en-US" sz="1600" dirty="0">
                <a:latin typeface="+mj-lt"/>
              </a:rPr>
              <a:t>Gridded LI False Alarm Rate (FAR).</a:t>
            </a:r>
          </a:p>
          <a:p>
            <a:pPr marL="0" indent="0">
              <a:buNone/>
            </a:pPr>
            <a:endParaRPr lang="en-GB" sz="2000" dirty="0">
              <a:latin typeface="+mj-lt"/>
              <a:ea typeface="Roboto Light" panose="02000000000000000000" pitchFamily="2" charset="0"/>
            </a:endParaRPr>
          </a:p>
          <a:p>
            <a:pPr marL="0" indent="0">
              <a:buNone/>
            </a:pPr>
            <a:endParaRPr lang="en-GB" sz="2000" dirty="0">
              <a:latin typeface="+mj-lt"/>
              <a:ea typeface="Roboto Light" panose="02000000000000000000" pitchFamily="2" charset="0"/>
            </a:endParaRPr>
          </a:p>
        </p:txBody>
      </p:sp>
    </p:spTree>
    <p:extLst>
      <p:ext uri="{BB962C8B-B14F-4D97-AF65-F5344CB8AC3E}">
        <p14:creationId xmlns:p14="http://schemas.microsoft.com/office/powerpoint/2010/main" val="12494690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Spatiotemporal distribution of lightning observations</a:t>
            </a:r>
            <a:endParaRPr lang="en-GB" dirty="0"/>
          </a:p>
        </p:txBody>
      </p:sp>
      <p:sp>
        <p:nvSpPr>
          <p:cNvPr id="7" name="TextBox 6"/>
          <p:cNvSpPr txBox="1"/>
          <p:nvPr/>
        </p:nvSpPr>
        <p:spPr>
          <a:xfrm>
            <a:off x="8735842" y="933760"/>
            <a:ext cx="3334409" cy="1323439"/>
          </a:xfrm>
          <a:prstGeom prst="rect">
            <a:avLst/>
          </a:prstGeom>
          <a:noFill/>
        </p:spPr>
        <p:txBody>
          <a:bodyPr wrap="square" rtlCol="0">
            <a:spAutoFit/>
          </a:bodyPr>
          <a:lstStyle/>
          <a:p>
            <a:r>
              <a:rPr lang="en-US" sz="1600" dirty="0" err="1" smtClean="0">
                <a:solidFill>
                  <a:schemeClr val="tx2"/>
                </a:solidFill>
                <a:latin typeface="+mn-lt"/>
                <a:ea typeface="Tahoma" panose="020B0604030504040204" pitchFamily="34" charset="0"/>
                <a:cs typeface="Tahoma" panose="020B0604030504040204" pitchFamily="34" charset="0"/>
              </a:rPr>
              <a:t>ATDnet</a:t>
            </a:r>
            <a:r>
              <a:rPr lang="en-US" sz="1600" dirty="0" smtClean="0">
                <a:solidFill>
                  <a:schemeClr val="tx2"/>
                </a:solidFill>
                <a:latin typeface="+mn-lt"/>
                <a:ea typeface="Tahoma" panose="020B0604030504040204" pitchFamily="34" charset="0"/>
                <a:cs typeface="Tahoma" panose="020B0604030504040204" pitchFamily="34" charset="0"/>
              </a:rPr>
              <a:t> (top left), EUCLID top right), GLD360 (bottom left) and ISS-LIS (bottom right) strokes/groups on 2018-09-03, colored by hour (UTC). </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grpSp>
        <p:nvGrpSpPr>
          <p:cNvPr id="11" name="Group 10"/>
          <p:cNvGrpSpPr/>
          <p:nvPr/>
        </p:nvGrpSpPr>
        <p:grpSpPr>
          <a:xfrm>
            <a:off x="154931" y="640080"/>
            <a:ext cx="8217543" cy="5884545"/>
            <a:chOff x="0" y="1019908"/>
            <a:chExt cx="7519686" cy="539626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9908"/>
              <a:ext cx="3592945" cy="270505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6741" y="1019908"/>
              <a:ext cx="3591660" cy="270408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11116"/>
              <a:ext cx="3592945" cy="270505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6741" y="3711116"/>
              <a:ext cx="3592945" cy="2705053"/>
            </a:xfrm>
            <a:prstGeom prst="rect">
              <a:avLst/>
            </a:prstGeom>
          </p:spPr>
        </p:pic>
      </p:grpSp>
      <p:sp>
        <p:nvSpPr>
          <p:cNvPr id="2" name="TextBox 1"/>
          <p:cNvSpPr txBox="1"/>
          <p:nvPr/>
        </p:nvSpPr>
        <p:spPr>
          <a:xfrm>
            <a:off x="8735842" y="2550879"/>
            <a:ext cx="3189458" cy="1569660"/>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Very good initial sanity check. Any large anomaly will show up (in this case it’s expected that ISS-LIS detected much less due to its short view time compared to ground-based </a:t>
            </a:r>
            <a:r>
              <a:rPr lang="en-US" sz="1600" b="0" kern="100" spc="-100" dirty="0" err="1" smtClean="0">
                <a:solidFill>
                  <a:schemeClr val="tx2"/>
                </a:solidFill>
                <a:latin typeface="Bahnschrift Light" panose="020B0502040204020203" pitchFamily="34" charset="0"/>
                <a:ea typeface="Roboto" panose="02000000000000000000" pitchFamily="2" charset="0"/>
              </a:rPr>
              <a:t>ATDnet</a:t>
            </a:r>
            <a:r>
              <a:rPr lang="en-US" sz="1600" b="0" kern="100" spc="-100" dirty="0" smtClean="0">
                <a:solidFill>
                  <a:schemeClr val="tx2"/>
                </a:solidFill>
                <a:latin typeface="Bahnschrift Light" panose="020B0502040204020203" pitchFamily="34" charset="0"/>
                <a:ea typeface="Roboto" panose="02000000000000000000" pitchFamily="2" charset="0"/>
              </a:rPr>
              <a:t>, EUCLID and GLD360.</a:t>
            </a:r>
          </a:p>
        </p:txBody>
      </p:sp>
      <p:sp>
        <p:nvSpPr>
          <p:cNvPr id="17" name="TextBox 16"/>
          <p:cNvSpPr txBox="1"/>
          <p:nvPr/>
        </p:nvSpPr>
        <p:spPr>
          <a:xfrm>
            <a:off x="8735842" y="4264884"/>
            <a:ext cx="3189458" cy="830997"/>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Will be automatically generated on a daily basis for selected areas and LLSs (configurable).</a:t>
            </a:r>
          </a:p>
        </p:txBody>
      </p:sp>
    </p:spTree>
    <p:extLst>
      <p:ext uri="{BB962C8B-B14F-4D97-AF65-F5344CB8AC3E}">
        <p14:creationId xmlns:p14="http://schemas.microsoft.com/office/powerpoint/2010/main" val="29841307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Lightning (flash) accumulation maps</a:t>
            </a:r>
            <a:endParaRPr lang="en-GB" dirty="0"/>
          </a:p>
        </p:txBody>
      </p:sp>
      <p:sp>
        <p:nvSpPr>
          <p:cNvPr id="20" name="TextBox 19"/>
          <p:cNvSpPr txBox="1"/>
          <p:nvPr/>
        </p:nvSpPr>
        <p:spPr>
          <a:xfrm>
            <a:off x="495379" y="5639455"/>
            <a:ext cx="11232051" cy="338554"/>
          </a:xfrm>
          <a:prstGeom prst="rect">
            <a:avLst/>
          </a:prstGeom>
          <a:noFill/>
        </p:spPr>
        <p:txBody>
          <a:bodyPr wrap="square" rtlCol="0">
            <a:spAutoFit/>
          </a:bodyPr>
          <a:lstStyle/>
          <a:p>
            <a:r>
              <a:rPr lang="en-US" sz="1600" dirty="0" smtClean="0">
                <a:solidFill>
                  <a:schemeClr val="tx2"/>
                </a:solidFill>
                <a:latin typeface="+mn-lt"/>
                <a:ea typeface="Tahoma" panose="020B0604030504040204" pitchFamily="34" charset="0"/>
                <a:cs typeface="Tahoma" panose="020B0604030504040204" pitchFamily="34" charset="0"/>
              </a:rPr>
              <a:t>GLD360 (left) and GLM (right) accumulated flashes during September 2018 in a 1x1 degree spatial grid.</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295275" y="847767"/>
            <a:ext cx="11753849" cy="4860707"/>
          </a:xfrm>
          <a:prstGeom prst="rect">
            <a:avLst/>
          </a:prstGeom>
        </p:spPr>
      </p:pic>
      <p:sp>
        <p:nvSpPr>
          <p:cNvPr id="5" name="TextBox 4"/>
          <p:cNvSpPr txBox="1"/>
          <p:nvPr/>
        </p:nvSpPr>
        <p:spPr>
          <a:xfrm>
            <a:off x="914400" y="5986007"/>
            <a:ext cx="10289512" cy="584775"/>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Good tool for longer time periods and larger areas as the number of individual lightning points gets very large.</a:t>
            </a:r>
          </a:p>
          <a:p>
            <a:r>
              <a:rPr lang="en-US" sz="1600" b="0" kern="100" spc="-100" dirty="0" smtClean="0">
                <a:solidFill>
                  <a:schemeClr val="tx2"/>
                </a:solidFill>
                <a:latin typeface="Bahnschrift Light" panose="020B0502040204020203" pitchFamily="34" charset="0"/>
                <a:ea typeface="Roboto" panose="02000000000000000000" pitchFamily="2" charset="0"/>
              </a:rPr>
              <a:t>Works best with flashes as space-borne and ground-based flashes are much more similar than groups and strokes.</a:t>
            </a:r>
          </a:p>
        </p:txBody>
      </p:sp>
    </p:spTree>
    <p:extLst>
      <p:ext uri="{BB962C8B-B14F-4D97-AF65-F5344CB8AC3E}">
        <p14:creationId xmlns:p14="http://schemas.microsoft.com/office/powerpoint/2010/main" val="39462390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Displaying the properties of LI groups and flashes</a:t>
            </a:r>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 y="3603124"/>
            <a:ext cx="3253252" cy="243993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7981" y="3603126"/>
            <a:ext cx="3253250" cy="2439938"/>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480" y="3603124"/>
            <a:ext cx="3253252" cy="243993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79" y="1173923"/>
            <a:ext cx="3253250" cy="243993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82" y="1173923"/>
            <a:ext cx="3253250" cy="2439938"/>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7981" y="1173923"/>
            <a:ext cx="3253250" cy="2439938"/>
          </a:xfrm>
          <a:prstGeom prst="rect">
            <a:avLst/>
          </a:prstGeom>
        </p:spPr>
      </p:pic>
      <p:sp>
        <p:nvSpPr>
          <p:cNvPr id="24" name="TextBox 23"/>
          <p:cNvSpPr txBox="1"/>
          <p:nvPr/>
        </p:nvSpPr>
        <p:spPr>
          <a:xfrm>
            <a:off x="792480" y="6043064"/>
            <a:ext cx="9984249" cy="584775"/>
          </a:xfrm>
          <a:prstGeom prst="rect">
            <a:avLst/>
          </a:prstGeom>
          <a:noFill/>
        </p:spPr>
        <p:txBody>
          <a:bodyPr wrap="square" rtlCol="0">
            <a:spAutoFit/>
          </a:bodyPr>
          <a:lstStyle/>
          <a:p>
            <a:r>
              <a:rPr lang="en-US" sz="1600" dirty="0" smtClean="0">
                <a:solidFill>
                  <a:schemeClr val="tx2"/>
                </a:solidFill>
                <a:latin typeface="+mn-lt"/>
                <a:ea typeface="Tahoma" panose="020B0604030504040204" pitchFamily="34" charset="0"/>
                <a:cs typeface="Tahoma" panose="020B0604030504040204" pitchFamily="34" charset="0"/>
              </a:rPr>
              <a:t>N of events per flash (top left), N of groups per flash (top middle), N of events vs N of groups per flash (top right), flash area (bottom left), flash duration (bottom middle) and flash radiance (bottom right).</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sp>
        <p:nvSpPr>
          <p:cNvPr id="25" name="TextBox 24"/>
          <p:cNvSpPr txBox="1"/>
          <p:nvPr/>
        </p:nvSpPr>
        <p:spPr>
          <a:xfrm>
            <a:off x="2468000" y="717672"/>
            <a:ext cx="6524633" cy="338554"/>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These sample plots are produced using ISS-LIS data during September 2018.</a:t>
            </a:r>
          </a:p>
        </p:txBody>
      </p:sp>
    </p:spTree>
    <p:extLst>
      <p:ext uri="{BB962C8B-B14F-4D97-AF65-F5344CB8AC3E}">
        <p14:creationId xmlns:p14="http://schemas.microsoft.com/office/powerpoint/2010/main" val="25694072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Spatial distribution of flash DE over one moth</a:t>
            </a:r>
            <a:endParaRPr lang="en-GB" dirty="0"/>
          </a:p>
        </p:txBody>
      </p:sp>
      <p:sp>
        <p:nvSpPr>
          <p:cNvPr id="20" name="TextBox 19"/>
          <p:cNvSpPr txBox="1"/>
          <p:nvPr/>
        </p:nvSpPr>
        <p:spPr>
          <a:xfrm>
            <a:off x="495379" y="5982355"/>
            <a:ext cx="11232051" cy="584775"/>
          </a:xfrm>
          <a:prstGeom prst="rect">
            <a:avLst/>
          </a:prstGeom>
          <a:noFill/>
        </p:spPr>
        <p:txBody>
          <a:bodyPr wrap="square" rtlCol="0">
            <a:spAutoFit/>
          </a:bodyPr>
          <a:lstStyle/>
          <a:p>
            <a:r>
              <a:rPr lang="en-US" sz="1600" dirty="0" smtClean="0">
                <a:solidFill>
                  <a:schemeClr val="tx2"/>
                </a:solidFill>
                <a:latin typeface="+mn-lt"/>
                <a:ea typeface="Tahoma" panose="020B0604030504040204" pitchFamily="34" charset="0"/>
                <a:cs typeface="Tahoma" panose="020B0604030504040204" pitchFamily="34" charset="0"/>
              </a:rPr>
              <a:t>GLM flash DE relative to GLD360 (left) and GLD360 flash DE relative to GLM (right) during September 2018 in a 1x1 degree spatial grid.</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0" y="830931"/>
            <a:ext cx="12192000" cy="5041900"/>
          </a:xfrm>
          <a:prstGeom prst="rect">
            <a:avLst/>
          </a:prstGeom>
        </p:spPr>
      </p:pic>
    </p:spTree>
    <p:extLst>
      <p:ext uri="{BB962C8B-B14F-4D97-AF65-F5344CB8AC3E}">
        <p14:creationId xmlns:p14="http://schemas.microsoft.com/office/powerpoint/2010/main" val="3654363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GLM group offset relative to GLD360 strokes</a:t>
            </a:r>
            <a:endParaRPr lang="en-GB" dirty="0"/>
          </a:p>
        </p:txBody>
      </p:sp>
      <p:sp>
        <p:nvSpPr>
          <p:cNvPr id="20" name="TextBox 19"/>
          <p:cNvSpPr txBox="1"/>
          <p:nvPr/>
        </p:nvSpPr>
        <p:spPr>
          <a:xfrm>
            <a:off x="495379" y="5982355"/>
            <a:ext cx="11232051" cy="584775"/>
          </a:xfrm>
          <a:prstGeom prst="rect">
            <a:avLst/>
          </a:prstGeom>
          <a:noFill/>
        </p:spPr>
        <p:txBody>
          <a:bodyPr wrap="square" rtlCol="0">
            <a:spAutoFit/>
          </a:bodyPr>
          <a:lstStyle/>
          <a:p>
            <a:r>
              <a:rPr lang="en-US" sz="1600" dirty="0" smtClean="0">
                <a:solidFill>
                  <a:schemeClr val="tx2"/>
                </a:solidFill>
                <a:latin typeface="+mn-lt"/>
                <a:ea typeface="Tahoma" panose="020B0604030504040204" pitchFamily="34" charset="0"/>
                <a:cs typeface="Tahoma" panose="020B0604030504040204" pitchFamily="34" charset="0"/>
              </a:rPr>
              <a:t>Spatial offset of GLM groups relative to their matching GLD360 strokes in the north-south direction (left) and west-east direction (right) </a:t>
            </a:r>
            <a:r>
              <a:rPr lang="en-US" sz="1600" dirty="0">
                <a:solidFill>
                  <a:schemeClr val="tx2"/>
                </a:solidFill>
                <a:latin typeface="+mn-lt"/>
                <a:ea typeface="Tahoma" panose="020B0604030504040204" pitchFamily="34" charset="0"/>
                <a:cs typeface="Tahoma" panose="020B0604030504040204" pitchFamily="34" charset="0"/>
              </a:rPr>
              <a:t>during September 2018 </a:t>
            </a:r>
            <a:r>
              <a:rPr lang="en-US" sz="1600" dirty="0" smtClean="0">
                <a:solidFill>
                  <a:schemeClr val="tx2"/>
                </a:solidFill>
                <a:latin typeface="+mn-lt"/>
                <a:ea typeface="Tahoma" panose="020B0604030504040204" pitchFamily="34" charset="0"/>
                <a:cs typeface="Tahoma" panose="020B0604030504040204" pitchFamily="34" charset="0"/>
              </a:rPr>
              <a:t>(matching criteria: </a:t>
            </a:r>
            <a:r>
              <a:rPr lang="en-US" sz="1600" dirty="0" smtClean="0">
                <a:solidFill>
                  <a:schemeClr val="tx2"/>
                </a:solidFill>
                <a:latin typeface="+mn-lt"/>
                <a:ea typeface="Tahoma" panose="020B0604030504040204" pitchFamily="34" charset="0"/>
                <a:cs typeface="Tahoma" panose="020B0604030504040204" pitchFamily="34" charset="0"/>
                <a:sym typeface="Symbol" panose="05050102010706020507" pitchFamily="18" charset="2"/>
              </a:rPr>
              <a:t></a:t>
            </a:r>
            <a:r>
              <a:rPr lang="en-US" sz="1600" dirty="0" err="1" smtClean="0">
                <a:solidFill>
                  <a:schemeClr val="tx2"/>
                </a:solidFill>
                <a:latin typeface="+mn-lt"/>
                <a:ea typeface="Tahoma" panose="020B0604030504040204" pitchFamily="34" charset="0"/>
                <a:cs typeface="Tahoma" panose="020B0604030504040204" pitchFamily="34" charset="0"/>
              </a:rPr>
              <a:t>t</a:t>
            </a:r>
            <a:r>
              <a:rPr lang="en-US" sz="1200" dirty="0" err="1" smtClean="0">
                <a:solidFill>
                  <a:schemeClr val="tx2"/>
                </a:solidFill>
                <a:latin typeface="+mn-lt"/>
                <a:ea typeface="Tahoma" panose="020B0604030504040204" pitchFamily="34" charset="0"/>
                <a:cs typeface="Tahoma" panose="020B0604030504040204" pitchFamily="34" charset="0"/>
              </a:rPr>
              <a:t>b</a:t>
            </a:r>
            <a:r>
              <a:rPr lang="en-US" sz="1600" dirty="0" smtClean="0">
                <a:solidFill>
                  <a:schemeClr val="tx2"/>
                </a:solidFill>
                <a:latin typeface="+mn-lt"/>
                <a:ea typeface="Tahoma" panose="020B0604030504040204" pitchFamily="34" charset="0"/>
                <a:cs typeface="Tahoma" panose="020B0604030504040204" pitchFamily="34" charset="0"/>
              </a:rPr>
              <a:t>=5ms</a:t>
            </a:r>
            <a:r>
              <a:rPr lang="en-US" sz="1600" dirty="0">
                <a:solidFill>
                  <a:schemeClr val="tx2"/>
                </a:solidFill>
                <a:latin typeface="+mn-lt"/>
                <a:ea typeface="Tahoma" panose="020B0604030504040204" pitchFamily="34" charset="0"/>
                <a:cs typeface="Tahoma" panose="020B0604030504040204" pitchFamily="34" charset="0"/>
              </a:rPr>
              <a:t>, </a:t>
            </a:r>
            <a:r>
              <a:rPr lang="en-US" sz="1600" dirty="0" smtClean="0">
                <a:solidFill>
                  <a:schemeClr val="tx2"/>
                </a:solidFill>
                <a:ea typeface="Tahoma" panose="020B0604030504040204" pitchFamily="34" charset="0"/>
                <a:cs typeface="Tahoma" panose="020B0604030504040204" pitchFamily="34" charset="0"/>
                <a:sym typeface="Symbol" panose="05050102010706020507" pitchFamily="18" charset="2"/>
              </a:rPr>
              <a:t></a:t>
            </a:r>
            <a:r>
              <a:rPr lang="en-US" sz="1600" dirty="0" smtClean="0">
                <a:solidFill>
                  <a:schemeClr val="tx2"/>
                </a:solidFill>
                <a:latin typeface="+mn-lt"/>
                <a:ea typeface="Tahoma" panose="020B0604030504040204" pitchFamily="34" charset="0"/>
                <a:cs typeface="Tahoma" panose="020B0604030504040204" pitchFamily="34" charset="0"/>
              </a:rPr>
              <a:t>t</a:t>
            </a:r>
            <a:r>
              <a:rPr lang="en-US" sz="1200" dirty="0" smtClean="0">
                <a:solidFill>
                  <a:schemeClr val="tx2"/>
                </a:solidFill>
                <a:latin typeface="+mn-lt"/>
                <a:ea typeface="Tahoma" panose="020B0604030504040204" pitchFamily="34" charset="0"/>
                <a:cs typeface="Tahoma" panose="020B0604030504040204" pitchFamily="34" charset="0"/>
              </a:rPr>
              <a:t>a</a:t>
            </a:r>
            <a:r>
              <a:rPr lang="en-US" sz="1600" dirty="0" smtClean="0">
                <a:solidFill>
                  <a:schemeClr val="tx2"/>
                </a:solidFill>
                <a:latin typeface="+mn-lt"/>
                <a:ea typeface="Tahoma" panose="020B0604030504040204" pitchFamily="34" charset="0"/>
                <a:cs typeface="Tahoma" panose="020B0604030504040204" pitchFamily="34" charset="0"/>
              </a:rPr>
              <a:t>=10ms</a:t>
            </a:r>
            <a:r>
              <a:rPr lang="en-US" sz="1600" dirty="0">
                <a:solidFill>
                  <a:schemeClr val="tx2"/>
                </a:solidFill>
                <a:latin typeface="+mn-lt"/>
                <a:ea typeface="Tahoma" panose="020B0604030504040204" pitchFamily="34" charset="0"/>
                <a:cs typeface="Tahoma" panose="020B0604030504040204" pitchFamily="34" charset="0"/>
              </a:rPr>
              <a:t>, </a:t>
            </a:r>
            <a:r>
              <a:rPr lang="en-US" sz="1600" dirty="0" smtClean="0">
                <a:solidFill>
                  <a:schemeClr val="tx2"/>
                </a:solidFill>
                <a:ea typeface="Tahoma" panose="020B0604030504040204" pitchFamily="34" charset="0"/>
                <a:cs typeface="Tahoma" panose="020B0604030504040204" pitchFamily="34" charset="0"/>
                <a:sym typeface="Symbol" panose="05050102010706020507" pitchFamily="18" charset="2"/>
              </a:rPr>
              <a:t></a:t>
            </a:r>
            <a:r>
              <a:rPr lang="en-US" sz="1200" dirty="0" smtClean="0">
                <a:solidFill>
                  <a:schemeClr val="tx2"/>
                </a:solidFill>
                <a:latin typeface="+mn-lt"/>
                <a:ea typeface="Tahoma" panose="020B0604030504040204" pitchFamily="34" charset="0"/>
                <a:cs typeface="Tahoma" panose="020B0604030504040204" pitchFamily="34" charset="0"/>
              </a:rPr>
              <a:t>z</a:t>
            </a:r>
            <a:r>
              <a:rPr lang="en-US" sz="1600" dirty="0" smtClean="0">
                <a:solidFill>
                  <a:schemeClr val="tx2"/>
                </a:solidFill>
                <a:latin typeface="+mn-lt"/>
                <a:ea typeface="Tahoma" panose="020B0604030504040204" pitchFamily="34" charset="0"/>
                <a:cs typeface="Tahoma" panose="020B0604030504040204" pitchFamily="34" charset="0"/>
              </a:rPr>
              <a:t>=50 </a:t>
            </a:r>
            <a:r>
              <a:rPr lang="en-US" sz="1600" dirty="0">
                <a:solidFill>
                  <a:schemeClr val="tx2"/>
                </a:solidFill>
                <a:latin typeface="+mn-lt"/>
                <a:ea typeface="Tahoma" panose="020B0604030504040204" pitchFamily="34" charset="0"/>
                <a:cs typeface="Tahoma" panose="020B0604030504040204" pitchFamily="34" charset="0"/>
              </a:rPr>
              <a:t>km, 1-to-1 </a:t>
            </a:r>
            <a:r>
              <a:rPr lang="en-US" sz="1600" dirty="0" smtClean="0">
                <a:solidFill>
                  <a:schemeClr val="tx2"/>
                </a:solidFill>
                <a:latin typeface="+mn-lt"/>
                <a:ea typeface="Tahoma" panose="020B0604030504040204" pitchFamily="34" charset="0"/>
                <a:cs typeface="Tahoma" panose="020B0604030504040204" pitchFamily="34" charset="0"/>
              </a:rPr>
              <a:t>matches).</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1" y="744855"/>
            <a:ext cx="12195183" cy="4865370"/>
          </a:xfrm>
          <a:prstGeom prst="rect">
            <a:avLst/>
          </a:prstGeom>
        </p:spPr>
      </p:pic>
    </p:spTree>
    <p:extLst>
      <p:ext uri="{BB962C8B-B14F-4D97-AF65-F5344CB8AC3E}">
        <p14:creationId xmlns:p14="http://schemas.microsoft.com/office/powerpoint/2010/main" val="22471446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Gridded False Alarm Rate (FAR) method description</a:t>
            </a:r>
            <a:endParaRPr lang="en-GB" dirty="0"/>
          </a:p>
        </p:txBody>
      </p:sp>
      <p:sp>
        <p:nvSpPr>
          <p:cNvPr id="3" name="TextBox 2"/>
          <p:cNvSpPr txBox="1"/>
          <p:nvPr/>
        </p:nvSpPr>
        <p:spPr>
          <a:xfrm>
            <a:off x="238126" y="1626339"/>
            <a:ext cx="6762749" cy="1323439"/>
          </a:xfrm>
          <a:prstGeom prst="rect">
            <a:avLst/>
          </a:prstGeom>
          <a:noFill/>
        </p:spPr>
        <p:txBody>
          <a:bodyPr wrap="square" rtlCol="0">
            <a:spAutoFit/>
          </a:bodyPr>
          <a:lstStyle/>
          <a:p>
            <a:pPr algn="just"/>
            <a:r>
              <a:rPr lang="en-US" sz="2000" b="0" kern="100" spc="-100" dirty="0" smtClean="0">
                <a:solidFill>
                  <a:schemeClr val="tx2"/>
                </a:solidFill>
                <a:latin typeface="+mj-lt"/>
                <a:ea typeface="Roboto" panose="02000000000000000000" pitchFamily="2" charset="0"/>
              </a:rPr>
              <a:t>Combination of time integration and spatial gridding allows for efficient processing of large datasets, such as </a:t>
            </a:r>
            <a:r>
              <a:rPr lang="en-US" sz="2000" b="0" kern="100" spc="-100" dirty="0" smtClean="0">
                <a:latin typeface="+mj-lt"/>
                <a:ea typeface="Roboto" panose="02000000000000000000" pitchFamily="2" charset="0"/>
              </a:rPr>
              <a:t>LIL1B events. </a:t>
            </a:r>
          </a:p>
          <a:p>
            <a:pPr algn="just"/>
            <a:endParaRPr lang="en-US" sz="2000" b="0" kern="100" spc="-100" dirty="0">
              <a:solidFill>
                <a:schemeClr val="tx2"/>
              </a:solidFill>
              <a:latin typeface="+mj-lt"/>
              <a:ea typeface="Roboto" panose="02000000000000000000" pitchFamily="2" charset="0"/>
            </a:endParaRPr>
          </a:p>
          <a:p>
            <a:pPr algn="just"/>
            <a:endParaRPr lang="en-US" sz="2000" b="0" kern="100" spc="-100" dirty="0" smtClean="0">
              <a:solidFill>
                <a:schemeClr val="tx2"/>
              </a:solidFill>
              <a:latin typeface="+mj-lt"/>
              <a:ea typeface="Roboto" panose="02000000000000000000" pitchFamily="2" charset="0"/>
            </a:endParaRPr>
          </a:p>
        </p:txBody>
      </p:sp>
      <p:pic>
        <p:nvPicPr>
          <p:cNvPr id="4" name="Picture 3"/>
          <p:cNvPicPr>
            <a:picLocks noChangeAspect="1"/>
          </p:cNvPicPr>
          <p:nvPr/>
        </p:nvPicPr>
        <p:blipFill>
          <a:blip r:embed="rId3"/>
          <a:stretch>
            <a:fillRect/>
          </a:stretch>
        </p:blipFill>
        <p:spPr>
          <a:xfrm>
            <a:off x="7386638" y="1480040"/>
            <a:ext cx="4433011" cy="53124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42972918"/>
              </p:ext>
            </p:extLst>
          </p:nvPr>
        </p:nvGraphicFramePr>
        <p:xfrm>
          <a:off x="238126" y="2703611"/>
          <a:ext cx="6520374" cy="2743200"/>
        </p:xfrm>
        <a:graphic>
          <a:graphicData uri="http://schemas.openxmlformats.org/drawingml/2006/table">
            <a:tbl>
              <a:tblPr firstRow="1" bandRow="1">
                <a:tableStyleId>{5C22544A-7EE6-4342-B048-85BDC9FD1C3A}</a:tableStyleId>
              </a:tblPr>
              <a:tblGrid>
                <a:gridCol w="2173458">
                  <a:extLst>
                    <a:ext uri="{9D8B030D-6E8A-4147-A177-3AD203B41FA5}">
                      <a16:colId xmlns:a16="http://schemas.microsoft.com/office/drawing/2014/main" val="1559998772"/>
                    </a:ext>
                  </a:extLst>
                </a:gridCol>
                <a:gridCol w="2173458">
                  <a:extLst>
                    <a:ext uri="{9D8B030D-6E8A-4147-A177-3AD203B41FA5}">
                      <a16:colId xmlns:a16="http://schemas.microsoft.com/office/drawing/2014/main" val="2106961305"/>
                    </a:ext>
                  </a:extLst>
                </a:gridCol>
                <a:gridCol w="2173458">
                  <a:extLst>
                    <a:ext uri="{9D8B030D-6E8A-4147-A177-3AD203B41FA5}">
                      <a16:colId xmlns:a16="http://schemas.microsoft.com/office/drawing/2014/main" val="409499763"/>
                    </a:ext>
                  </a:extLst>
                </a:gridCol>
              </a:tblGrid>
              <a:tr h="874803">
                <a:tc>
                  <a:txBody>
                    <a:bodyPr/>
                    <a:lstStyle/>
                    <a:p>
                      <a:endParaRPr lang="en-GB" sz="1800" b="0" i="1" dirty="0">
                        <a:latin typeface="+mn-lt"/>
                        <a:ea typeface="Roboto" panose="02000000000000000000" pitchFamily="2"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i="1" dirty="0" smtClean="0">
                          <a:latin typeface="+mn-lt"/>
                          <a:ea typeface="Roboto" panose="02000000000000000000" pitchFamily="2" charset="0"/>
                        </a:rPr>
                        <a:t>0 ref network</a:t>
                      </a:r>
                      <a:r>
                        <a:rPr lang="en-GB" sz="1800" b="0" i="1" baseline="0" dirty="0" smtClean="0">
                          <a:latin typeface="+mn-lt"/>
                          <a:ea typeface="Roboto" panose="02000000000000000000" pitchFamily="2" charset="0"/>
                        </a:rPr>
                        <a:t> detections during RNIW</a:t>
                      </a:r>
                      <a:endParaRPr lang="en-GB" sz="1800" b="0" i="1" dirty="0">
                        <a:latin typeface="+mn-lt"/>
                        <a:ea typeface="Roboto" panose="02000000000000000000"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GB" sz="1800" b="0" i="1" dirty="0" smtClean="0">
                          <a:latin typeface="+mn-lt"/>
                          <a:ea typeface="Roboto" panose="02000000000000000000" pitchFamily="2" charset="0"/>
                        </a:rPr>
                        <a:t>&gt;0 ref</a:t>
                      </a:r>
                      <a:r>
                        <a:rPr lang="en-GB" sz="1800" b="0" i="1" baseline="0" dirty="0" smtClean="0">
                          <a:latin typeface="+mn-lt"/>
                          <a:ea typeface="Roboto" panose="02000000000000000000" pitchFamily="2" charset="0"/>
                        </a:rPr>
                        <a:t> network detection during RNIW</a:t>
                      </a:r>
                      <a:endParaRPr lang="en-GB" sz="1800" b="0" i="1" dirty="0">
                        <a:latin typeface="+mn-lt"/>
                        <a:ea typeface="Roboto" panose="02000000000000000000" pitchFamily="2" charset="0"/>
                      </a:endParaRPr>
                    </a:p>
                  </a:txBody>
                  <a:tcPr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78438708"/>
                  </a:ext>
                </a:extLst>
              </a:tr>
              <a:tr h="874803">
                <a:tc>
                  <a:txBody>
                    <a:bodyPr/>
                    <a:lstStyle/>
                    <a:p>
                      <a:r>
                        <a:rPr lang="en-GB" sz="1800" b="0" i="1" kern="1200" smtClean="0">
                          <a:solidFill>
                            <a:schemeClr val="lt1"/>
                          </a:solidFill>
                          <a:latin typeface="+mn-lt"/>
                          <a:ea typeface="Roboto" panose="02000000000000000000" pitchFamily="2" charset="0"/>
                          <a:cs typeface="+mn-cs"/>
                        </a:rPr>
                        <a:t>0 test network detections during TNIW</a:t>
                      </a:r>
                      <a:endParaRPr lang="en-GB" sz="1800" b="0" i="1" kern="1200" dirty="0">
                        <a:solidFill>
                          <a:schemeClr val="lt1"/>
                        </a:solidFill>
                        <a:latin typeface="+mn-lt"/>
                        <a:ea typeface="Roboto" panose="02000000000000000000" pitchFamily="2" charset="0"/>
                        <a:cs typeface="+mn-cs"/>
                      </a:endParaRP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lvl="0" algn="ctr"/>
                      <a:r>
                        <a:rPr lang="en-GB" sz="1800" b="1" dirty="0" smtClean="0">
                          <a:latin typeface="+mn-lt"/>
                          <a:ea typeface="Roboto" panose="02000000000000000000" pitchFamily="2" charset="0"/>
                        </a:rPr>
                        <a:t>Both</a:t>
                      </a:r>
                      <a:r>
                        <a:rPr lang="en-GB" sz="1800" b="1" baseline="0" dirty="0" smtClean="0">
                          <a:latin typeface="+mn-lt"/>
                          <a:ea typeface="Roboto" panose="02000000000000000000" pitchFamily="2" charset="0"/>
                        </a:rPr>
                        <a:t> observed no activity</a:t>
                      </a:r>
                      <a:endParaRPr lang="en-GB" sz="1800" b="1" dirty="0">
                        <a:latin typeface="+mn-lt"/>
                        <a:ea typeface="Roboto" panose="02000000000000000000"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tc>
                  <a:txBody>
                    <a:bodyPr/>
                    <a:lstStyle/>
                    <a:p>
                      <a:pPr lvl="0" algn="ctr"/>
                      <a:r>
                        <a:rPr lang="en-GB" sz="1800" b="1" dirty="0" smtClean="0">
                          <a:solidFill>
                            <a:srgbClr val="FFC000"/>
                          </a:solidFill>
                          <a:latin typeface="+mn-lt"/>
                          <a:ea typeface="Roboto" panose="02000000000000000000" pitchFamily="2" charset="0"/>
                        </a:rPr>
                        <a:t>Test network missed</a:t>
                      </a:r>
                      <a:endParaRPr lang="en-GB" sz="1800" b="1" dirty="0">
                        <a:solidFill>
                          <a:srgbClr val="FFC000"/>
                        </a:solidFill>
                        <a:latin typeface="+mn-lt"/>
                        <a:ea typeface="Roboto" panose="02000000000000000000" pitchFamily="2" charset="0"/>
                      </a:endParaRP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extLst>
                  <a:ext uri="{0D108BD9-81ED-4DB2-BD59-A6C34878D82A}">
                    <a16:rowId xmlns:a16="http://schemas.microsoft.com/office/drawing/2014/main" val="4196084791"/>
                  </a:ext>
                </a:extLst>
              </a:tr>
              <a:tr h="874803">
                <a:tc>
                  <a:txBody>
                    <a:bodyPr/>
                    <a:lstStyle/>
                    <a:p>
                      <a:r>
                        <a:rPr lang="en-GB" sz="1800" b="0" i="1" kern="1200" dirty="0" smtClean="0">
                          <a:solidFill>
                            <a:schemeClr val="lt1"/>
                          </a:solidFill>
                          <a:latin typeface="+mn-lt"/>
                          <a:ea typeface="Roboto" panose="02000000000000000000" pitchFamily="2" charset="0"/>
                          <a:cs typeface="+mn-cs"/>
                        </a:rPr>
                        <a:t>&gt;0 test network detections during TNIW</a:t>
                      </a:r>
                      <a:endParaRPr lang="en-GB" sz="1800" b="0" i="1" kern="1200" dirty="0">
                        <a:solidFill>
                          <a:schemeClr val="lt1"/>
                        </a:solidFill>
                        <a:latin typeface="+mn-lt"/>
                        <a:ea typeface="Roboto" panose="02000000000000000000" pitchFamily="2" charset="0"/>
                        <a:cs typeface="+mn-cs"/>
                      </a:endParaRP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lvl="0" algn="ctr"/>
                      <a:r>
                        <a:rPr lang="en-GB" sz="1800" b="1" dirty="0" smtClean="0">
                          <a:solidFill>
                            <a:srgbClr val="FF0000"/>
                          </a:solidFill>
                          <a:latin typeface="+mn-lt"/>
                          <a:ea typeface="Roboto" panose="02000000000000000000" pitchFamily="2" charset="0"/>
                        </a:rPr>
                        <a:t>Test network</a:t>
                      </a:r>
                      <a:r>
                        <a:rPr lang="en-GB" sz="1800" b="1" baseline="0" dirty="0" smtClean="0">
                          <a:solidFill>
                            <a:srgbClr val="FF0000"/>
                          </a:solidFill>
                          <a:latin typeface="+mn-lt"/>
                          <a:ea typeface="Roboto" panose="02000000000000000000" pitchFamily="2" charset="0"/>
                        </a:rPr>
                        <a:t> False Alarm</a:t>
                      </a:r>
                      <a:endParaRPr lang="en-GB" sz="1800" b="1" dirty="0">
                        <a:solidFill>
                          <a:srgbClr val="FF0000"/>
                        </a:solidFill>
                        <a:latin typeface="+mn-lt"/>
                        <a:ea typeface="Roboto" panose="02000000000000000000"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65000"/>
                      </a:schemeClr>
                    </a:solidFill>
                  </a:tcPr>
                </a:tc>
                <a:tc>
                  <a:txBody>
                    <a:bodyPr/>
                    <a:lstStyle/>
                    <a:p>
                      <a:pPr lvl="0" algn="ctr"/>
                      <a:r>
                        <a:rPr lang="en-GB" sz="1800" b="1" dirty="0" smtClean="0">
                          <a:solidFill>
                            <a:srgbClr val="00B050"/>
                          </a:solidFill>
                          <a:latin typeface="+mn-lt"/>
                          <a:ea typeface="Roboto" panose="02000000000000000000" pitchFamily="2" charset="0"/>
                        </a:rPr>
                        <a:t>Both</a:t>
                      </a:r>
                      <a:r>
                        <a:rPr lang="en-GB" sz="1800" b="1" baseline="0" dirty="0" smtClean="0">
                          <a:solidFill>
                            <a:srgbClr val="00B050"/>
                          </a:solidFill>
                          <a:latin typeface="+mn-lt"/>
                          <a:ea typeface="Roboto" panose="02000000000000000000" pitchFamily="2" charset="0"/>
                        </a:rPr>
                        <a:t> observed some activity</a:t>
                      </a:r>
                      <a:endParaRPr lang="en-GB" sz="1800" b="1" dirty="0">
                        <a:solidFill>
                          <a:srgbClr val="00B050"/>
                        </a:solidFill>
                        <a:latin typeface="+mn-lt"/>
                        <a:ea typeface="Roboto" panose="02000000000000000000" pitchFamily="2" charset="0"/>
                      </a:endParaRP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65000"/>
                      </a:schemeClr>
                    </a:solidFill>
                  </a:tcPr>
                </a:tc>
                <a:extLst>
                  <a:ext uri="{0D108BD9-81ED-4DB2-BD59-A6C34878D82A}">
                    <a16:rowId xmlns:a16="http://schemas.microsoft.com/office/drawing/2014/main" val="280080659"/>
                  </a:ext>
                </a:extLst>
              </a:tr>
            </a:tbl>
          </a:graphicData>
        </a:graphic>
      </p:graphicFrame>
      <p:sp>
        <p:nvSpPr>
          <p:cNvPr id="6" name="TextBox 5"/>
          <p:cNvSpPr txBox="1"/>
          <p:nvPr/>
        </p:nvSpPr>
        <p:spPr>
          <a:xfrm>
            <a:off x="238127" y="5539962"/>
            <a:ext cx="6520374" cy="1077218"/>
          </a:xfrm>
          <a:prstGeom prst="rect">
            <a:avLst/>
          </a:prstGeom>
          <a:noFill/>
        </p:spPr>
        <p:txBody>
          <a:bodyPr wrap="square" rtlCol="0">
            <a:spAutoFit/>
          </a:bodyPr>
          <a:lstStyle/>
          <a:p>
            <a:r>
              <a:rPr lang="en-US" sz="1600" dirty="0" smtClean="0">
                <a:solidFill>
                  <a:schemeClr val="tx2"/>
                </a:solidFill>
                <a:latin typeface="+mn-lt"/>
                <a:ea typeface="Tahoma" panose="020B0604030504040204" pitchFamily="34" charset="0"/>
                <a:cs typeface="Tahoma" panose="020B0604030504040204" pitchFamily="34" charset="0"/>
              </a:rPr>
              <a:t>An example GLM FAR grid map relative to GLD360 (left) on 2018-09-01 at 04:42 UTC. The colors of the grid cells are explained in the table above. RNIW = reference network (time) integration window while TNIW = test network (time) integration window.</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sp>
        <p:nvSpPr>
          <p:cNvPr id="7" name="TextBox 6"/>
          <p:cNvSpPr txBox="1"/>
          <p:nvPr/>
        </p:nvSpPr>
        <p:spPr>
          <a:xfrm>
            <a:off x="238126" y="895265"/>
            <a:ext cx="11581524" cy="584775"/>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At EUMETSAT, not only the final LIL2 data products, but also the intermediate L1B and even L0 products will be monitored.  This is much more data and requires optimization.</a:t>
            </a:r>
          </a:p>
        </p:txBody>
      </p:sp>
      <p:sp>
        <p:nvSpPr>
          <p:cNvPr id="8" name="Rectangle 7"/>
          <p:cNvSpPr/>
          <p:nvPr/>
        </p:nvSpPr>
        <p:spPr bwMode="auto">
          <a:xfrm>
            <a:off x="2414588" y="2450306"/>
            <a:ext cx="4358200" cy="1150144"/>
          </a:xfrm>
          <a:prstGeom prst="rect">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0" name="TextBox 9"/>
          <p:cNvSpPr txBox="1"/>
          <p:nvPr/>
        </p:nvSpPr>
        <p:spPr>
          <a:xfrm>
            <a:off x="2414588" y="2393158"/>
            <a:ext cx="4343912" cy="338554"/>
          </a:xfrm>
          <a:prstGeom prst="rect">
            <a:avLst/>
          </a:prstGeom>
          <a:no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Reference network lightning grid over 20 minutes</a:t>
            </a:r>
            <a:endParaRPr lang="en-GB" sz="1600" b="0" kern="100" spc="-100" dirty="0" err="1" smtClean="0">
              <a:solidFill>
                <a:schemeClr val="tx2"/>
              </a:solidFill>
              <a:latin typeface="Bahnschrift Light" panose="020B0502040204020203" pitchFamily="34" charset="0"/>
              <a:ea typeface="Roboto" panose="02000000000000000000" pitchFamily="2" charset="0"/>
            </a:endParaRPr>
          </a:p>
        </p:txBody>
      </p:sp>
      <p:sp>
        <p:nvSpPr>
          <p:cNvPr id="13" name="Rectangle 12"/>
          <p:cNvSpPr/>
          <p:nvPr/>
        </p:nvSpPr>
        <p:spPr bwMode="auto">
          <a:xfrm>
            <a:off x="238125" y="3150393"/>
            <a:ext cx="2162175" cy="2296417"/>
          </a:xfrm>
          <a:prstGeom prst="rect">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4" name="TextBox 13"/>
          <p:cNvSpPr txBox="1"/>
          <p:nvPr/>
        </p:nvSpPr>
        <p:spPr>
          <a:xfrm>
            <a:off x="217207" y="3076813"/>
            <a:ext cx="2183093" cy="584775"/>
          </a:xfrm>
          <a:prstGeom prst="rect">
            <a:avLst/>
          </a:prstGeom>
          <a:no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Test network lightning grid over 1 minute</a:t>
            </a:r>
            <a:endParaRPr lang="en-GB" sz="1600" b="0" kern="100" spc="-100" dirty="0" err="1" smtClean="0">
              <a:solidFill>
                <a:schemeClr val="tx2"/>
              </a:solidFill>
              <a:latin typeface="Bahnschrift Light" panose="020B0502040204020203" pitchFamily="34" charset="0"/>
              <a:ea typeface="Roboto" panose="02000000000000000000" pitchFamily="2" charset="0"/>
            </a:endParaRPr>
          </a:p>
        </p:txBody>
      </p:sp>
    </p:spTree>
    <p:extLst>
      <p:ext uri="{BB962C8B-B14F-4D97-AF65-F5344CB8AC3E}">
        <p14:creationId xmlns:p14="http://schemas.microsoft.com/office/powerpoint/2010/main" val="7766293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Gridded False Alarm Rate (FAR) example part I</a:t>
            </a:r>
            <a:endParaRPr lang="en-GB" dirty="0"/>
          </a:p>
        </p:txBody>
      </p:sp>
      <p:sp>
        <p:nvSpPr>
          <p:cNvPr id="6" name="TextBox 5"/>
          <p:cNvSpPr txBox="1"/>
          <p:nvPr/>
        </p:nvSpPr>
        <p:spPr>
          <a:xfrm>
            <a:off x="2536288" y="6172721"/>
            <a:ext cx="6686550" cy="338554"/>
          </a:xfrm>
          <a:prstGeom prst="rect">
            <a:avLst/>
          </a:prstGeom>
          <a:noFill/>
        </p:spPr>
        <p:txBody>
          <a:bodyPr wrap="square" rtlCol="0">
            <a:spAutoFit/>
          </a:bodyPr>
          <a:lstStyle/>
          <a:p>
            <a:r>
              <a:rPr lang="en-US" sz="1600" dirty="0" smtClean="0">
                <a:solidFill>
                  <a:schemeClr val="tx2"/>
                </a:solidFill>
                <a:latin typeface="+mn-lt"/>
                <a:ea typeface="Tahoma" panose="020B0604030504040204" pitchFamily="34" charset="0"/>
                <a:cs typeface="Tahoma" panose="020B0604030504040204" pitchFamily="34" charset="0"/>
              </a:rPr>
              <a:t>GLM 1-minute flash counts over the whole field of view on 2018-09-01. </a:t>
            </a:r>
            <a:endParaRPr lang="en-GB" sz="1600" kern="100" spc="-100" dirty="0" smtClean="0">
              <a:solidFill>
                <a:schemeClr val="tx2"/>
              </a:solidFill>
              <a:latin typeface="+mn-lt"/>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592" y="848183"/>
            <a:ext cx="9543296" cy="5324538"/>
          </a:xfrm>
          <a:prstGeom prst="rect">
            <a:avLst/>
          </a:prstGeom>
        </p:spPr>
      </p:pic>
      <p:sp>
        <p:nvSpPr>
          <p:cNvPr id="9" name="TextBox 8"/>
          <p:cNvSpPr txBox="1"/>
          <p:nvPr/>
        </p:nvSpPr>
        <p:spPr>
          <a:xfrm>
            <a:off x="7971009" y="1092425"/>
            <a:ext cx="3189458" cy="1077218"/>
          </a:xfrm>
          <a:prstGeom prst="rect">
            <a:avLst/>
          </a:prstGeom>
          <a:solidFill>
            <a:srgbClr val="FFC000"/>
          </a:solidFill>
        </p:spPr>
        <p:txBody>
          <a:bodyPr wrap="square" rtlCol="0">
            <a:spAutoFit/>
          </a:bodyPr>
          <a:lstStyle/>
          <a:p>
            <a:r>
              <a:rPr lang="en-US" sz="1600" b="0" kern="100" spc="-100" dirty="0" smtClean="0">
                <a:solidFill>
                  <a:schemeClr val="tx2"/>
                </a:solidFill>
                <a:latin typeface="Bahnschrift Light" panose="020B0502040204020203" pitchFamily="34" charset="0"/>
                <a:ea typeface="Roboto" panose="02000000000000000000" pitchFamily="2" charset="0"/>
              </a:rPr>
              <a:t>Compare </a:t>
            </a:r>
            <a:r>
              <a:rPr lang="en-US" sz="1600" b="0" kern="100" spc="-100" dirty="0">
                <a:solidFill>
                  <a:schemeClr val="tx2"/>
                </a:solidFill>
                <a:latin typeface="Bahnschrift Light" panose="020B0502040204020203" pitchFamily="34" charset="0"/>
                <a:ea typeface="Roboto" panose="02000000000000000000" pitchFamily="2" charset="0"/>
              </a:rPr>
              <a:t>this </a:t>
            </a:r>
            <a:r>
              <a:rPr lang="en-US" sz="1600" b="0" kern="100" spc="-100" dirty="0" smtClean="0">
                <a:solidFill>
                  <a:schemeClr val="tx2"/>
                </a:solidFill>
                <a:latin typeface="Bahnschrift Light" panose="020B0502040204020203" pitchFamily="34" charset="0"/>
                <a:ea typeface="Roboto" panose="02000000000000000000" pitchFamily="2" charset="0"/>
              </a:rPr>
              <a:t>plot </a:t>
            </a:r>
            <a:r>
              <a:rPr lang="en-US" sz="1600" b="0" kern="100" spc="-100" dirty="0">
                <a:solidFill>
                  <a:schemeClr val="tx2"/>
                </a:solidFill>
                <a:latin typeface="Bahnschrift Light" panose="020B0502040204020203" pitchFamily="34" charset="0"/>
                <a:ea typeface="Roboto" panose="02000000000000000000" pitchFamily="2" charset="0"/>
              </a:rPr>
              <a:t>with the next </a:t>
            </a:r>
            <a:r>
              <a:rPr lang="en-US" sz="1600" b="0" kern="100" spc="-100" dirty="0" smtClean="0">
                <a:solidFill>
                  <a:schemeClr val="tx2"/>
                </a:solidFill>
                <a:latin typeface="Bahnschrift Light" panose="020B0502040204020203" pitchFamily="34" charset="0"/>
                <a:ea typeface="Roboto" panose="02000000000000000000" pitchFamily="2" charset="0"/>
              </a:rPr>
              <a:t>slide </a:t>
            </a:r>
            <a:r>
              <a:rPr lang="en-US" sz="1600" b="0" kern="100" spc="-100" dirty="0">
                <a:solidFill>
                  <a:schemeClr val="tx2"/>
                </a:solidFill>
                <a:latin typeface="Bahnschrift Light" panose="020B0502040204020203" pitchFamily="34" charset="0"/>
                <a:ea typeface="Roboto" panose="02000000000000000000" pitchFamily="2" charset="0"/>
              </a:rPr>
              <a:t>where the flashes are divided to true and false, using LISTAR FAR algorithm. </a:t>
            </a:r>
            <a:endParaRPr lang="en-US" sz="1600" b="0" kern="100" spc="-100" dirty="0" smtClean="0">
              <a:solidFill>
                <a:schemeClr val="tx2"/>
              </a:solidFill>
              <a:latin typeface="Bahnschrift Light" panose="020B0502040204020203" pitchFamily="34" charset="0"/>
              <a:ea typeface="Roboto" panose="02000000000000000000" pitchFamily="2" charset="0"/>
            </a:endParaRPr>
          </a:p>
        </p:txBody>
      </p:sp>
    </p:spTree>
    <p:extLst>
      <p:ext uri="{BB962C8B-B14F-4D97-AF65-F5344CB8AC3E}">
        <p14:creationId xmlns:p14="http://schemas.microsoft.com/office/powerpoint/2010/main" val="40413590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orporate Template">
  <a:themeElements>
    <a:clrScheme name="EUMETSAT">
      <a:dk1>
        <a:srgbClr val="FFFFFF"/>
      </a:dk1>
      <a:lt1>
        <a:srgbClr val="00205B"/>
      </a:lt1>
      <a:dk2>
        <a:srgbClr val="38484E"/>
      </a:dk2>
      <a:lt2>
        <a:srgbClr val="5B7F95"/>
      </a:lt2>
      <a:accent1>
        <a:srgbClr val="00B5E2"/>
      </a:accent1>
      <a:accent2>
        <a:srgbClr val="EAAA00"/>
      </a:accent2>
      <a:accent3>
        <a:srgbClr val="00B2A9"/>
      </a:accent3>
      <a:accent4>
        <a:srgbClr val="FE5000"/>
      </a:accent4>
      <a:accent5>
        <a:srgbClr val="7C7FAB"/>
      </a:accent5>
      <a:accent6>
        <a:srgbClr val="D6D2C4"/>
      </a:accent6>
      <a:hlink>
        <a:srgbClr val="C5B9AC"/>
      </a:hlink>
      <a:folHlink>
        <a:srgbClr val="968C83"/>
      </a:folHlink>
    </a:clrScheme>
    <a:fontScheme name="EUMETSAT Font">
      <a:majorFont>
        <a:latin typeface="Bahnschrift SemiBold"/>
        <a:ea typeface=""/>
        <a:cs typeface=""/>
      </a:majorFont>
      <a:minorFont>
        <a:latin typeface="Bahnschrif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sz="1600" b="0" kern="100" spc="-100" dirty="0" err="1" smtClean="0">
            <a:solidFill>
              <a:schemeClr val="tx2"/>
            </a:solidFill>
            <a:latin typeface="Bahnschrift Light" panose="020B0502040204020203" pitchFamily="34" charset="0"/>
            <a:ea typeface="Roboto" panose="02000000000000000000" pitchFamily="2" charset="0"/>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Landscape Template (Corporate)" id="{700658B4-1887-4E74-8C09-D39B3D14ACA5}" vid="{7AB13581-7F32-47D6-B0F7-E1217CBC87B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Landscape Template (Corporate)</Template>
  <TotalTime>3311</TotalTime>
  <Words>1150</Words>
  <Application>Microsoft Office PowerPoint</Application>
  <PresentationFormat>Widescreen</PresentationFormat>
  <Paragraphs>91</Paragraphs>
  <Slides>13</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Arial</vt:lpstr>
      <vt:lpstr>Bahnschrift Light</vt:lpstr>
      <vt:lpstr>Bahnschrift SemiBold</vt:lpstr>
      <vt:lpstr>Bahnschrift SemiLight</vt:lpstr>
      <vt:lpstr>Calibri</vt:lpstr>
      <vt:lpstr>Calibri Light</vt:lpstr>
      <vt:lpstr>Century Gothic</vt:lpstr>
      <vt:lpstr>Helvetica</vt:lpstr>
      <vt:lpstr>Roboto</vt:lpstr>
      <vt:lpstr>Roboto Light</vt:lpstr>
      <vt:lpstr>Roboto Medium</vt:lpstr>
      <vt:lpstr>Symbol</vt:lpstr>
      <vt:lpstr>Tahoma</vt:lpstr>
      <vt:lpstr>Times New Roman</vt:lpstr>
      <vt:lpstr>Corporate Template</vt:lpstr>
      <vt:lpstr>PowerPoint Presentation</vt:lpstr>
      <vt:lpstr>LI-STAR (LI STAtistics and Reporting tool) </vt:lpstr>
      <vt:lpstr>Spatiotemporal distribution of lightning observations</vt:lpstr>
      <vt:lpstr>Lightning (flash) accumulation maps</vt:lpstr>
      <vt:lpstr>Displaying the properties of LI groups and flashes</vt:lpstr>
      <vt:lpstr>Spatial distribution of flash DE over one moth</vt:lpstr>
      <vt:lpstr>GLM group offset relative to GLD360 strokes</vt:lpstr>
      <vt:lpstr>Gridded False Alarm Rate (FAR) method description</vt:lpstr>
      <vt:lpstr>Gridded False Alarm Rate (FAR) example part I</vt:lpstr>
      <vt:lpstr>Gridded False Alarm Rate (FAR) example part II</vt:lpstr>
      <vt:lpstr>LISTAR has automated and manual mode</vt:lpstr>
      <vt:lpstr>Conclusions</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Bartolomeo Viticchie</dc:creator>
  <cp:lastModifiedBy>Bartolomeo Viticchie</cp:lastModifiedBy>
  <cp:revision>154</cp:revision>
  <cp:lastPrinted>2006-03-06T14:11:17Z</cp:lastPrinted>
  <dcterms:created xsi:type="dcterms:W3CDTF">2022-06-05T07:22:50Z</dcterms:created>
  <dcterms:modified xsi:type="dcterms:W3CDTF">2022-09-05T10:51:05Z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1324622</vt:lpwstr>
  </property>
  <property fmtid="{D5CDD505-2E9C-101B-9397-08002B2CF9AE}" pid="3" name="DM_DOCNAME">
    <vt:lpwstr>GLMScienceMeeting_Huntsville_2022_Enno</vt:lpwstr>
  </property>
  <property fmtid="{D5CDD505-2E9C-101B-9397-08002B2CF9AE}" pid="4" name="DM_AUTHOR">
    <vt:lpwstr>Sven-Erik Enno</vt:lpwstr>
  </property>
  <property fmtid="{D5CDD505-2E9C-101B-9397-08002B2CF9AE}" pid="5" name="DM_E_DOC_NO">
    <vt:lpwstr>EUM/RSP/VWG/22/1324622</vt:lpwstr>
  </property>
  <property fmtid="{D5CDD505-2E9C-101B-9397-08002B2CF9AE}" pid="6" name="DM_E_VER_NO">
    <vt:lpwstr>1 Draft</vt:lpwstr>
  </property>
  <property fmtid="{D5CDD505-2E9C-101B-9397-08002B2CF9AE}" pid="7" name="DM_E_ISS_DATE">
    <vt:lpwstr>25 August 2022</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y fmtid="{D5CDD505-2E9C-101B-9397-08002B2CF9AE}" pid="12" name="DIGITAL_SIGNATURE">
    <vt:lpwstr/>
  </property>
</Properties>
</file>