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19"/>
  </p:notesMasterIdLst>
  <p:handoutMasterIdLst>
    <p:handoutMasterId r:id="rId20"/>
  </p:handoutMasterIdLst>
  <p:sldIdLst>
    <p:sldId id="277" r:id="rId3"/>
    <p:sldId id="351" r:id="rId4"/>
    <p:sldId id="352" r:id="rId5"/>
    <p:sldId id="353" r:id="rId6"/>
    <p:sldId id="338" r:id="rId7"/>
    <p:sldId id="339" r:id="rId8"/>
    <p:sldId id="355" r:id="rId9"/>
    <p:sldId id="340" r:id="rId10"/>
    <p:sldId id="346" r:id="rId11"/>
    <p:sldId id="341" r:id="rId12"/>
    <p:sldId id="342" r:id="rId13"/>
    <p:sldId id="344" r:id="rId14"/>
    <p:sldId id="347" r:id="rId15"/>
    <p:sldId id="348" r:id="rId16"/>
    <p:sldId id="349" r:id="rId17"/>
    <p:sldId id="334"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1"/>
    <a:srgbClr val="000F7E"/>
    <a:srgbClr val="09198D"/>
    <a:srgbClr val="FF9129"/>
    <a:srgbClr val="00AA64"/>
    <a:srgbClr val="1A70B8"/>
    <a:srgbClr val="0A197E"/>
    <a:srgbClr val="000000"/>
    <a:srgbClr val="69C3FF"/>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p:restoredTop sz="88016"/>
  </p:normalViewPr>
  <p:slideViewPr>
    <p:cSldViewPr snapToGrid="0" snapToObjects="1" showGuides="1">
      <p:cViewPr varScale="1">
        <p:scale>
          <a:sx n="147" d="100"/>
          <a:sy n="147" d="100"/>
        </p:scale>
        <p:origin x="1272" y="192"/>
      </p:cViewPr>
      <p:guideLst>
        <p:guide/>
        <p:guide orient="horz" pos="1620"/>
      </p:guideLst>
    </p:cSldViewPr>
  </p:slideViewPr>
  <p:outlineViewPr>
    <p:cViewPr>
      <p:scale>
        <a:sx n="33" d="100"/>
        <a:sy n="33" d="100"/>
      </p:scale>
      <p:origin x="0" y="-38112"/>
    </p:cViewPr>
  </p:outlineViewPr>
  <p:notesTextViewPr>
    <p:cViewPr>
      <p:scale>
        <a:sx n="1" d="1"/>
        <a:sy n="1" d="1"/>
      </p:scale>
      <p:origin x="0" y="0"/>
    </p:cViewPr>
  </p:notesTextViewPr>
  <p:sorterViewPr>
    <p:cViewPr>
      <p:scale>
        <a:sx n="150" d="100"/>
        <a:sy n="150"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6B804-3E45-364D-A045-BB358CB8E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F8BAC92-B99D-FF4D-A990-D686745CA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749E-04CE-F245-A958-C4F030697BC8}" type="datetimeFigureOut">
              <a:rPr lang="en-US" smtClean="0"/>
              <a:t>9/12/22</a:t>
            </a:fld>
            <a:endParaRPr lang="en-US" dirty="0"/>
          </a:p>
        </p:txBody>
      </p:sp>
      <p:sp>
        <p:nvSpPr>
          <p:cNvPr id="4" name="Footer Placeholder 3">
            <a:extLst>
              <a:ext uri="{FF2B5EF4-FFF2-40B4-BE49-F238E27FC236}">
                <a16:creationId xmlns:a16="http://schemas.microsoft.com/office/drawing/2014/main" id="{C3D6A46C-39E5-FF4C-9921-815AC4BE94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EFC7B7-2133-5C4A-AC28-C1AA9FF1A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CEA21-F2A0-454B-B622-7D3A8835AF67}" type="slidenum">
              <a:rPr lang="en-US" smtClean="0"/>
              <a:t>‹#›</a:t>
            </a:fld>
            <a:endParaRPr lang="en-US" dirty="0"/>
          </a:p>
        </p:txBody>
      </p:sp>
    </p:spTree>
    <p:extLst>
      <p:ext uri="{BB962C8B-B14F-4D97-AF65-F5344CB8AC3E}">
        <p14:creationId xmlns:p14="http://schemas.microsoft.com/office/powerpoint/2010/main" val="16098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9/12/22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dirty="0"/>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dirty="0"/>
          </a:p>
        </p:txBody>
      </p:sp>
    </p:spTree>
    <p:extLst>
      <p:ext uri="{BB962C8B-B14F-4D97-AF65-F5344CB8AC3E}">
        <p14:creationId xmlns:p14="http://schemas.microsoft.com/office/powerpoint/2010/main" val="319473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16</a:t>
            </a:fld>
            <a:endParaRPr lang="en-US" dirty="0"/>
          </a:p>
        </p:txBody>
      </p:sp>
    </p:spTree>
    <p:extLst>
      <p:ext uri="{BB962C8B-B14F-4D97-AF65-F5344CB8AC3E}">
        <p14:creationId xmlns:p14="http://schemas.microsoft.com/office/powerpoint/2010/main" val="350945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9/12/22</a:t>
            </a:fld>
            <a:endParaRPr lang="en-US" dirty="0"/>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LANL-APPROVED </a:t>
            </a:r>
          </a:p>
          <a:p>
            <a:r>
              <a:rPr lang="en-US" sz="12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2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OGO_Blue BG_Title and text only">
    <p:bg>
      <p:bgPr>
        <a:solidFill>
          <a:srgbClr val="000F7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C70FB-7F53-074A-B6BE-83A5226B145B}"/>
              </a:ext>
            </a:extLst>
          </p:cNvPr>
          <p:cNvPicPr>
            <a:picLocks noChangeAspect="1"/>
          </p:cNvPicPr>
          <p:nvPr userDrawn="1"/>
        </p:nvPicPr>
        <p:blipFill rotWithShape="1">
          <a:blip r:embed="rId2"/>
          <a:srcRect l="48077"/>
          <a:stretch/>
        </p:blipFill>
        <p:spPr>
          <a:xfrm>
            <a:off x="4572000" y="190440"/>
            <a:ext cx="4571999" cy="4953060"/>
          </a:xfrm>
          <a:prstGeom prst="rect">
            <a:avLst/>
          </a:prstGeom>
          <a:ln>
            <a:noFill/>
          </a:ln>
        </p:spPr>
      </p:pic>
      <p:sp>
        <p:nvSpPr>
          <p:cNvPr id="5" name="Slide Number Placeholder 3">
            <a:extLst>
              <a:ext uri="{FF2B5EF4-FFF2-40B4-BE49-F238E27FC236}">
                <a16:creationId xmlns:a16="http://schemas.microsoft.com/office/drawing/2014/main" id="{1D7EDC4A-BEF6-BF42-9D9A-F47ED202C474}"/>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6" name="Date Placeholder 3">
            <a:extLst>
              <a:ext uri="{FF2B5EF4-FFF2-40B4-BE49-F238E27FC236}">
                <a16:creationId xmlns:a16="http://schemas.microsoft.com/office/drawing/2014/main" id="{90837E2F-4F21-1044-BFBE-A09264C747AB}"/>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9/12/22</a:t>
            </a:fld>
            <a:endParaRPr lang="en-US" dirty="0"/>
          </a:p>
        </p:txBody>
      </p:sp>
      <p:sp>
        <p:nvSpPr>
          <p:cNvPr id="10" name="Text Placeholder 9">
            <a:extLst>
              <a:ext uri="{FF2B5EF4-FFF2-40B4-BE49-F238E27FC236}">
                <a16:creationId xmlns:a16="http://schemas.microsoft.com/office/drawing/2014/main" id="{97296882-4466-CA4B-838A-C94D33F4B27A}"/>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1" name="Text Placeholder 2">
            <a:extLst>
              <a:ext uri="{FF2B5EF4-FFF2-40B4-BE49-F238E27FC236}">
                <a16:creationId xmlns:a16="http://schemas.microsoft.com/office/drawing/2014/main" id="{F479DEE7-37EE-CA4D-8507-ABBFE1A5E82C}"/>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870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12463272"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dirty="0"/>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B73A-3EB2-0F4B-A749-FE602CE5F246}"/>
              </a:ext>
            </a:extLst>
          </p:cNvPr>
          <p:cNvPicPr>
            <a:picLocks noChangeAspect="1"/>
          </p:cNvPicPr>
          <p:nvPr userDrawn="1"/>
        </p:nvPicPr>
        <p:blipFill rotWithShape="1">
          <a:blip r:embed="rId2"/>
          <a:srcRect l="7867" t="3208" r="30052" b="19629"/>
          <a:stretch/>
        </p:blipFill>
        <p:spPr>
          <a:xfrm>
            <a:off x="3064933" y="-141546"/>
            <a:ext cx="6079068" cy="5285046"/>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8074152" y="4846320"/>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9/12/22</a:t>
            </a:fld>
            <a:endParaRPr lang="en-US"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D444A7A8-335B-174E-9471-7B8989F42967}"/>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B3BC7184-67F4-D44E-A683-638A4BD086F4}"/>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08182"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8076886"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9/12/22</a:t>
            </a:fld>
            <a:endParaRPr lang="en-US" dirty="0"/>
          </a:p>
        </p:txBody>
      </p:sp>
      <p:pic>
        <p:nvPicPr>
          <p:cNvPr id="10" name="Picture 9">
            <a:extLst>
              <a:ext uri="{FF2B5EF4-FFF2-40B4-BE49-F238E27FC236}">
                <a16:creationId xmlns:a16="http://schemas.microsoft.com/office/drawing/2014/main" id="{10DDB747-6C5D-1648-A189-AC12B7E17882}"/>
              </a:ext>
            </a:extLst>
          </p:cNvPr>
          <p:cNvPicPr>
            <a:picLocks noChangeAspect="1"/>
          </p:cNvPicPr>
          <p:nvPr userDrawn="1"/>
        </p:nvPicPr>
        <p:blipFill>
          <a:blip r:embed="rId17"/>
          <a:stretch>
            <a:fillRect/>
          </a:stretch>
        </p:blipFill>
        <p:spPr>
          <a:xfrm>
            <a:off x="329184" y="4811397"/>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24" r:id="rId15"/>
  </p:sldLayoutIdLst>
  <p:hf hd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9/12/22</a:t>
            </a:fld>
            <a:endParaRPr lang="en-US" dirty="0"/>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3F50E74A-F632-C648-A3E6-DE91F9708731}"/>
              </a:ext>
            </a:extLst>
          </p:cNvPr>
          <p:cNvPicPr>
            <a:picLocks noChangeAspect="1"/>
          </p:cNvPicPr>
          <p:nvPr userDrawn="1"/>
        </p:nvPicPr>
        <p:blipFill>
          <a:blip r:embed="rId7"/>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725" r:id="rId1"/>
    <p:sldLayoutId id="2147483675" r:id="rId2"/>
    <p:sldLayoutId id="2147483708" r:id="rId3"/>
    <p:sldLayoutId id="2147483694" r:id="rId4"/>
    <p:sldLayoutId id="2147483705" r:id="rId5"/>
  </p:sldLayoutIdLst>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7.pn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F3B99C6-D0D0-D441-BB88-E3B30F0BF5BA}"/>
              </a:ext>
            </a:extLst>
          </p:cNvPr>
          <p:cNvSpPr>
            <a:spLocks noGrp="1"/>
          </p:cNvSpPr>
          <p:nvPr>
            <p:ph type="ctrTitle"/>
          </p:nvPr>
        </p:nvSpPr>
        <p:spPr>
          <a:xfrm>
            <a:off x="457373" y="1486403"/>
            <a:ext cx="6340991" cy="1169551"/>
          </a:xfrm>
        </p:spPr>
        <p:txBody>
          <a:bodyPr>
            <a:normAutofit/>
          </a:bodyPr>
          <a:lstStyle/>
          <a:p>
            <a:r>
              <a:rPr lang="en-US"/>
              <a:t>Pushing GLM Flash </a:t>
            </a:r>
            <a:r>
              <a:rPr lang="en-US" dirty="0"/>
              <a:t>Clustering to its Limits in the Most Active Thunderstorms on Earth</a:t>
            </a:r>
          </a:p>
        </p:txBody>
      </p:sp>
      <p:sp>
        <p:nvSpPr>
          <p:cNvPr id="15" name="Subtitle 14">
            <a:extLst>
              <a:ext uri="{FF2B5EF4-FFF2-40B4-BE49-F238E27FC236}">
                <a16:creationId xmlns:a16="http://schemas.microsoft.com/office/drawing/2014/main" id="{7859A57D-2C14-6348-B5C3-04566EA0828B}"/>
              </a:ext>
            </a:extLst>
          </p:cNvPr>
          <p:cNvSpPr>
            <a:spLocks noGrp="1"/>
          </p:cNvSpPr>
          <p:nvPr>
            <p:ph type="subTitle" idx="1"/>
          </p:nvPr>
        </p:nvSpPr>
        <p:spPr/>
        <p:txBody>
          <a:bodyPr>
            <a:normAutofit/>
          </a:bodyPr>
          <a:lstStyle/>
          <a:p>
            <a:r>
              <a:rPr lang="en-US" dirty="0"/>
              <a:t>Michael J. Peterson</a:t>
            </a:r>
          </a:p>
        </p:txBody>
      </p:sp>
      <p:sp>
        <p:nvSpPr>
          <p:cNvPr id="16" name="Text Placeholder 15">
            <a:extLst>
              <a:ext uri="{FF2B5EF4-FFF2-40B4-BE49-F238E27FC236}">
                <a16:creationId xmlns:a16="http://schemas.microsoft.com/office/drawing/2014/main" id="{B397A665-BC2C-524C-A7EC-3526226D8D2C}"/>
              </a:ext>
            </a:extLst>
          </p:cNvPr>
          <p:cNvSpPr>
            <a:spLocks noGrp="1"/>
          </p:cNvSpPr>
          <p:nvPr>
            <p:ph type="body" sz="quarter" idx="13"/>
          </p:nvPr>
        </p:nvSpPr>
        <p:spPr/>
        <p:txBody>
          <a:bodyPr/>
          <a:lstStyle/>
          <a:p>
            <a:endParaRPr lang="en-US" dirty="0"/>
          </a:p>
        </p:txBody>
      </p:sp>
      <p:sp>
        <p:nvSpPr>
          <p:cNvPr id="17" name="Text Placeholder 16">
            <a:extLst>
              <a:ext uri="{FF2B5EF4-FFF2-40B4-BE49-F238E27FC236}">
                <a16:creationId xmlns:a16="http://schemas.microsoft.com/office/drawing/2014/main" id="{F944ADC2-4BBE-A04E-9F43-2E4E7BE0DB0E}"/>
              </a:ext>
            </a:extLst>
          </p:cNvPr>
          <p:cNvSpPr>
            <a:spLocks noGrp="1"/>
          </p:cNvSpPr>
          <p:nvPr>
            <p:ph type="body" sz="quarter" idx="14"/>
          </p:nvPr>
        </p:nvSpPr>
        <p:spPr/>
        <p:txBody>
          <a:bodyPr/>
          <a:lstStyle/>
          <a:p>
            <a:r>
              <a:rPr lang="en-US" dirty="0"/>
              <a:t>LA-UR-22-28910</a:t>
            </a:r>
          </a:p>
        </p:txBody>
      </p:sp>
    </p:spTree>
    <p:extLst>
      <p:ext uri="{BB962C8B-B14F-4D97-AF65-F5344CB8AC3E}">
        <p14:creationId xmlns:p14="http://schemas.microsoft.com/office/powerpoint/2010/main" val="262362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0B6CBC-531D-B9F2-F3E9-03D82BF4B8BA}"/>
              </a:ext>
            </a:extLst>
          </p:cNvPr>
          <p:cNvSpPr>
            <a:spLocks noGrp="1"/>
          </p:cNvSpPr>
          <p:nvPr>
            <p:ph type="body" sz="quarter" idx="19"/>
          </p:nvPr>
        </p:nvSpPr>
        <p:spPr>
          <a:xfrm>
            <a:off x="457200" y="973931"/>
            <a:ext cx="8229600" cy="1355633"/>
          </a:xfrm>
        </p:spPr>
        <p:txBody>
          <a:bodyPr/>
          <a:lstStyle/>
          <a:p>
            <a:r>
              <a:rPr lang="en-US" sz="1600" dirty="0"/>
              <a:t>This overclustering impacts all downstream GLM gridded products. The CIERRA Mean Flash Duration (MFD) product (left) exceeds 10 s over the entire convective cell</a:t>
            </a:r>
          </a:p>
          <a:p>
            <a:pPr lvl="1"/>
            <a:r>
              <a:rPr lang="en-US" sz="1400" dirty="0"/>
              <a:t>Overclustering affects LCFA gridded products, but artificial splitting makes it harder to detect</a:t>
            </a:r>
          </a:p>
          <a:p>
            <a:pPr lvl="1"/>
            <a:r>
              <a:rPr lang="en-US" sz="1400" dirty="0"/>
              <a:t>One way to identify overclustering is to plot the groups in suspect flashes (as in the right panel). Overclustered flashes will not have a logical progression of groups over time. They will occur randomly across the convective cell</a:t>
            </a:r>
          </a:p>
        </p:txBody>
      </p:sp>
      <p:grpSp>
        <p:nvGrpSpPr>
          <p:cNvPr id="8" name="Group 7">
            <a:extLst>
              <a:ext uri="{FF2B5EF4-FFF2-40B4-BE49-F238E27FC236}">
                <a16:creationId xmlns:a16="http://schemas.microsoft.com/office/drawing/2014/main" id="{45291A12-A583-EA12-4923-E8A0558C6597}"/>
              </a:ext>
            </a:extLst>
          </p:cNvPr>
          <p:cNvGrpSpPr/>
          <p:nvPr/>
        </p:nvGrpSpPr>
        <p:grpSpPr>
          <a:xfrm>
            <a:off x="114300" y="2454566"/>
            <a:ext cx="8764488" cy="2583653"/>
            <a:chOff x="4451350" y="2405764"/>
            <a:chExt cx="9274698" cy="2737736"/>
          </a:xfrm>
        </p:grpSpPr>
        <p:pic>
          <p:nvPicPr>
            <p:cNvPr id="6" name="Picture 5">
              <a:extLst>
                <a:ext uri="{FF2B5EF4-FFF2-40B4-BE49-F238E27FC236}">
                  <a16:creationId xmlns:a16="http://schemas.microsoft.com/office/drawing/2014/main" id="{6B66AD20-BFA8-398C-9385-6CDCCBF25D09}"/>
                </a:ext>
              </a:extLst>
            </p:cNvPr>
            <p:cNvPicPr>
              <a:picLocks noChangeAspect="1"/>
            </p:cNvPicPr>
            <p:nvPr/>
          </p:nvPicPr>
          <p:blipFill>
            <a:blip r:embed="rId2"/>
            <a:stretch>
              <a:fillRect/>
            </a:stretch>
          </p:blipFill>
          <p:spPr>
            <a:xfrm>
              <a:off x="4451350" y="2430405"/>
              <a:ext cx="4692650" cy="2713095"/>
            </a:xfrm>
            <a:prstGeom prst="rect">
              <a:avLst/>
            </a:prstGeom>
          </p:spPr>
        </p:pic>
        <p:pic>
          <p:nvPicPr>
            <p:cNvPr id="7" name="Picture 6">
              <a:extLst>
                <a:ext uri="{FF2B5EF4-FFF2-40B4-BE49-F238E27FC236}">
                  <a16:creationId xmlns:a16="http://schemas.microsoft.com/office/drawing/2014/main" id="{7139AF9B-E5FA-B9AD-9DCD-F04BBFD93DA1}"/>
                </a:ext>
              </a:extLst>
            </p:cNvPr>
            <p:cNvPicPr>
              <a:picLocks noChangeAspect="1"/>
            </p:cNvPicPr>
            <p:nvPr/>
          </p:nvPicPr>
          <p:blipFill>
            <a:blip r:embed="rId3"/>
            <a:stretch>
              <a:fillRect/>
            </a:stretch>
          </p:blipFill>
          <p:spPr>
            <a:xfrm>
              <a:off x="9023350" y="2405764"/>
              <a:ext cx="4702698" cy="2713095"/>
            </a:xfrm>
            <a:prstGeom prst="rect">
              <a:avLst/>
            </a:prstGeom>
          </p:spPr>
        </p:pic>
      </p:grpSp>
      <p:sp>
        <p:nvSpPr>
          <p:cNvPr id="11" name="Text Placeholder 5">
            <a:extLst>
              <a:ext uri="{FF2B5EF4-FFF2-40B4-BE49-F238E27FC236}">
                <a16:creationId xmlns:a16="http://schemas.microsoft.com/office/drawing/2014/main" id="{2A03D057-BC38-81A6-DF02-4D5662A4241A}"/>
              </a:ext>
            </a:extLst>
          </p:cNvPr>
          <p:cNvSpPr>
            <a:spLocks noGrp="1"/>
          </p:cNvSpPr>
          <p:nvPr>
            <p:ph type="body" sz="quarter" idx="14"/>
          </p:nvPr>
        </p:nvSpPr>
        <p:spPr>
          <a:xfrm>
            <a:off x="457200" y="154372"/>
            <a:ext cx="8229600" cy="669156"/>
          </a:xfrm>
        </p:spPr>
        <p:txBody>
          <a:bodyPr/>
          <a:lstStyle/>
          <a:p>
            <a:r>
              <a:rPr lang="en-US" dirty="0"/>
              <a:t>The Top Case of GLM Overclustering: GLM Mean Flash Duration and Group Locations</a:t>
            </a:r>
          </a:p>
        </p:txBody>
      </p:sp>
    </p:spTree>
    <p:extLst>
      <p:ext uri="{BB962C8B-B14F-4D97-AF65-F5344CB8AC3E}">
        <p14:creationId xmlns:p14="http://schemas.microsoft.com/office/powerpoint/2010/main" val="162549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1C353-D84F-0234-E28A-30A6EC936282}"/>
              </a:ext>
            </a:extLst>
          </p:cNvPr>
          <p:cNvSpPr>
            <a:spLocks noGrp="1"/>
          </p:cNvSpPr>
          <p:nvPr>
            <p:ph type="body" sz="quarter" idx="19"/>
          </p:nvPr>
        </p:nvSpPr>
        <p:spPr>
          <a:xfrm>
            <a:off x="457200" y="973931"/>
            <a:ext cx="8521700" cy="2099469"/>
          </a:xfrm>
        </p:spPr>
        <p:txBody>
          <a:bodyPr/>
          <a:lstStyle/>
          <a:p>
            <a:r>
              <a:rPr lang="en-US" sz="1600" dirty="0"/>
              <a:t>The best way to identify overclustering is to compare the LCFA data with GLM science data</a:t>
            </a:r>
          </a:p>
          <a:p>
            <a:pPr lvl="1"/>
            <a:r>
              <a:rPr lang="en-US" sz="1400" dirty="0"/>
              <a:t>The worst overclustering (t = 0 below) causes dramatic reductions in CIERRA FEDs as groups become clustered into single flashes lasting tens of seconds</a:t>
            </a:r>
          </a:p>
          <a:p>
            <a:pPr lvl="1"/>
            <a:r>
              <a:rPr lang="en-US" sz="1400" dirty="0"/>
              <a:t>LCFA FEDs (red) are not reduced, but instead mirror the GED curves (upper) as the amalgamated flashes are split largely into 101-group pieces</a:t>
            </a:r>
          </a:p>
          <a:p>
            <a:pPr lvl="1"/>
            <a:r>
              <a:rPr lang="en-US" sz="1400" dirty="0"/>
              <a:t>In addition to FEDs and GEDS, flash durations, areas, and time differences between pulses (interseries times) are useful for diagnosing overclustering degradations</a:t>
            </a:r>
          </a:p>
          <a:p>
            <a:pPr lvl="1"/>
            <a:r>
              <a:rPr lang="en-US" sz="1400" dirty="0"/>
              <a:t>LCFA quality flags can alert clustering problems, but they do not reveal the source of the problem or how it will impact the interpretation of GLM data. For example…</a:t>
            </a:r>
          </a:p>
        </p:txBody>
      </p:sp>
      <p:pic>
        <p:nvPicPr>
          <p:cNvPr id="5" name="Picture 4">
            <a:extLst>
              <a:ext uri="{FF2B5EF4-FFF2-40B4-BE49-F238E27FC236}">
                <a16:creationId xmlns:a16="http://schemas.microsoft.com/office/drawing/2014/main" id="{DFD04D5F-61E0-FAC4-7034-559EEABEE017}"/>
              </a:ext>
            </a:extLst>
          </p:cNvPr>
          <p:cNvPicPr>
            <a:picLocks noChangeAspect="1"/>
          </p:cNvPicPr>
          <p:nvPr/>
        </p:nvPicPr>
        <p:blipFill>
          <a:blip r:embed="rId2"/>
          <a:stretch>
            <a:fillRect/>
          </a:stretch>
        </p:blipFill>
        <p:spPr>
          <a:xfrm>
            <a:off x="38100" y="3073400"/>
            <a:ext cx="9039772" cy="2019300"/>
          </a:xfrm>
          <a:prstGeom prst="rect">
            <a:avLst/>
          </a:prstGeom>
        </p:spPr>
      </p:pic>
      <p:sp>
        <p:nvSpPr>
          <p:cNvPr id="8" name="Text Placeholder 5">
            <a:extLst>
              <a:ext uri="{FF2B5EF4-FFF2-40B4-BE49-F238E27FC236}">
                <a16:creationId xmlns:a16="http://schemas.microsoft.com/office/drawing/2014/main" id="{9F503EEE-41C0-C67C-A7F8-362466544B22}"/>
              </a:ext>
            </a:extLst>
          </p:cNvPr>
          <p:cNvSpPr>
            <a:spLocks noGrp="1"/>
          </p:cNvSpPr>
          <p:nvPr>
            <p:ph type="body" sz="quarter" idx="14"/>
          </p:nvPr>
        </p:nvSpPr>
        <p:spPr>
          <a:xfrm>
            <a:off x="457200" y="154372"/>
            <a:ext cx="8229600" cy="669156"/>
          </a:xfrm>
        </p:spPr>
        <p:txBody>
          <a:bodyPr/>
          <a:lstStyle/>
          <a:p>
            <a:r>
              <a:rPr lang="en-US" dirty="0"/>
              <a:t>The Top Case of GLM Overclustering: LCFA and CIERRA Flash / Group Rates</a:t>
            </a:r>
          </a:p>
        </p:txBody>
      </p:sp>
    </p:spTree>
    <p:extLst>
      <p:ext uri="{BB962C8B-B14F-4D97-AF65-F5344CB8AC3E}">
        <p14:creationId xmlns:p14="http://schemas.microsoft.com/office/powerpoint/2010/main" val="295199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6E5464-101E-76A5-A72F-E8A1AC3912E2}"/>
              </a:ext>
            </a:extLst>
          </p:cNvPr>
          <p:cNvSpPr>
            <a:spLocks noGrp="1"/>
          </p:cNvSpPr>
          <p:nvPr>
            <p:ph type="body" sz="quarter" idx="19"/>
          </p:nvPr>
        </p:nvSpPr>
        <p:spPr>
          <a:xfrm>
            <a:off x="457200" y="973931"/>
            <a:ext cx="8229600" cy="1261269"/>
          </a:xfrm>
        </p:spPr>
        <p:txBody>
          <a:bodyPr/>
          <a:lstStyle/>
          <a:p>
            <a:r>
              <a:rPr lang="en-US" sz="1600" dirty="0"/>
              <a:t>The MCS below developed over the continent and began to produce megaflashes that were split by the LCFA into 101-s group / 3-s pieces before reaching the Gulf Coast</a:t>
            </a:r>
          </a:p>
          <a:p>
            <a:r>
              <a:rPr lang="en-US" sz="1600" dirty="0"/>
              <a:t>As it began to move offshore, multiple convective cells became lightning-dense with GEDs reaching 3 groups/s (left) and multi-second flashes detected with random group positions (right)</a:t>
            </a:r>
          </a:p>
        </p:txBody>
      </p:sp>
      <p:grpSp>
        <p:nvGrpSpPr>
          <p:cNvPr id="8" name="Group 7">
            <a:extLst>
              <a:ext uri="{FF2B5EF4-FFF2-40B4-BE49-F238E27FC236}">
                <a16:creationId xmlns:a16="http://schemas.microsoft.com/office/drawing/2014/main" id="{F4CFC4B8-C277-86E6-7504-6899F9982A66}"/>
              </a:ext>
            </a:extLst>
          </p:cNvPr>
          <p:cNvGrpSpPr/>
          <p:nvPr/>
        </p:nvGrpSpPr>
        <p:grpSpPr>
          <a:xfrm>
            <a:off x="0" y="2324100"/>
            <a:ext cx="9147388" cy="2819400"/>
            <a:chOff x="4203700" y="909638"/>
            <a:chExt cx="11125200" cy="3429000"/>
          </a:xfrm>
        </p:grpSpPr>
        <p:pic>
          <p:nvPicPr>
            <p:cNvPr id="4" name="Picture 3">
              <a:extLst>
                <a:ext uri="{FF2B5EF4-FFF2-40B4-BE49-F238E27FC236}">
                  <a16:creationId xmlns:a16="http://schemas.microsoft.com/office/drawing/2014/main" id="{DA7D417B-F694-72EC-4649-FF3E8393C4DD}"/>
                </a:ext>
              </a:extLst>
            </p:cNvPr>
            <p:cNvPicPr>
              <a:picLocks noChangeAspect="1"/>
            </p:cNvPicPr>
            <p:nvPr/>
          </p:nvPicPr>
          <p:blipFill>
            <a:blip r:embed="rId2"/>
            <a:stretch>
              <a:fillRect/>
            </a:stretch>
          </p:blipFill>
          <p:spPr>
            <a:xfrm>
              <a:off x="9766300" y="909638"/>
              <a:ext cx="5562600" cy="3429000"/>
            </a:xfrm>
            <a:prstGeom prst="rect">
              <a:avLst/>
            </a:prstGeom>
          </p:spPr>
        </p:pic>
        <p:pic>
          <p:nvPicPr>
            <p:cNvPr id="7" name="Picture 6">
              <a:extLst>
                <a:ext uri="{FF2B5EF4-FFF2-40B4-BE49-F238E27FC236}">
                  <a16:creationId xmlns:a16="http://schemas.microsoft.com/office/drawing/2014/main" id="{9BCE5E2A-1483-67D2-05E3-843A64EDA6BA}"/>
                </a:ext>
              </a:extLst>
            </p:cNvPr>
            <p:cNvPicPr>
              <a:picLocks noChangeAspect="1"/>
            </p:cNvPicPr>
            <p:nvPr/>
          </p:nvPicPr>
          <p:blipFill>
            <a:blip r:embed="rId3"/>
            <a:stretch>
              <a:fillRect/>
            </a:stretch>
          </p:blipFill>
          <p:spPr>
            <a:xfrm>
              <a:off x="4203700" y="909638"/>
              <a:ext cx="5562600" cy="3429000"/>
            </a:xfrm>
            <a:prstGeom prst="rect">
              <a:avLst/>
            </a:prstGeom>
          </p:spPr>
        </p:pic>
      </p:grpSp>
      <p:sp>
        <p:nvSpPr>
          <p:cNvPr id="9" name="Text Placeholder 5">
            <a:extLst>
              <a:ext uri="{FF2B5EF4-FFF2-40B4-BE49-F238E27FC236}">
                <a16:creationId xmlns:a16="http://schemas.microsoft.com/office/drawing/2014/main" id="{318B4E03-08B8-9994-77E4-1BC0DB672956}"/>
              </a:ext>
            </a:extLst>
          </p:cNvPr>
          <p:cNvSpPr>
            <a:spLocks noGrp="1"/>
          </p:cNvSpPr>
          <p:nvPr>
            <p:ph type="body" sz="quarter" idx="14"/>
          </p:nvPr>
        </p:nvSpPr>
        <p:spPr>
          <a:xfrm>
            <a:off x="457200" y="154372"/>
            <a:ext cx="8229600" cy="669156"/>
          </a:xfrm>
        </p:spPr>
        <p:txBody>
          <a:bodyPr/>
          <a:lstStyle/>
          <a:p>
            <a:r>
              <a:rPr lang="en-US" dirty="0"/>
              <a:t>A Very Bad Day for GLM Clustering: Overclustering in a Megaflash-Producing MCS</a:t>
            </a:r>
          </a:p>
        </p:txBody>
      </p:sp>
    </p:spTree>
    <p:extLst>
      <p:ext uri="{BB962C8B-B14F-4D97-AF65-F5344CB8AC3E}">
        <p14:creationId xmlns:p14="http://schemas.microsoft.com/office/powerpoint/2010/main" val="269703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6E5464-101E-76A5-A72F-E8A1AC3912E2}"/>
              </a:ext>
            </a:extLst>
          </p:cNvPr>
          <p:cNvSpPr>
            <a:spLocks noGrp="1"/>
          </p:cNvSpPr>
          <p:nvPr>
            <p:ph type="body" sz="quarter" idx="19"/>
          </p:nvPr>
        </p:nvSpPr>
        <p:spPr>
          <a:xfrm>
            <a:off x="457200" y="973931"/>
            <a:ext cx="8229600" cy="1261269"/>
          </a:xfrm>
        </p:spPr>
        <p:txBody>
          <a:bodyPr/>
          <a:lstStyle/>
          <a:p>
            <a:r>
              <a:rPr lang="en-US" sz="1600" dirty="0"/>
              <a:t>The CIERRA Mean Flash Extent (MFE) product (left) indicates the locations of 100-</a:t>
            </a:r>
            <a:br>
              <a:rPr lang="en-US" sz="1600" dirty="0"/>
            </a:br>
            <a:r>
              <a:rPr lang="en-US" sz="1600" dirty="0"/>
              <a:t>300 km megaflashes in the trailing stratiform region to the north</a:t>
            </a:r>
          </a:p>
          <a:p>
            <a:r>
              <a:rPr lang="en-US" sz="1600" dirty="0"/>
              <a:t>The CIERRA MFD product (right) highlights the overclustered convective flashes to the south that last 10s of seconds</a:t>
            </a:r>
          </a:p>
        </p:txBody>
      </p:sp>
      <p:sp>
        <p:nvSpPr>
          <p:cNvPr id="9" name="Text Placeholder 5">
            <a:extLst>
              <a:ext uri="{FF2B5EF4-FFF2-40B4-BE49-F238E27FC236}">
                <a16:creationId xmlns:a16="http://schemas.microsoft.com/office/drawing/2014/main" id="{318B4E03-08B8-9994-77E4-1BC0DB672956}"/>
              </a:ext>
            </a:extLst>
          </p:cNvPr>
          <p:cNvSpPr>
            <a:spLocks noGrp="1"/>
          </p:cNvSpPr>
          <p:nvPr>
            <p:ph type="body" sz="quarter" idx="14"/>
          </p:nvPr>
        </p:nvSpPr>
        <p:spPr>
          <a:xfrm>
            <a:off x="457200" y="154372"/>
            <a:ext cx="8229600" cy="669156"/>
          </a:xfrm>
        </p:spPr>
        <p:txBody>
          <a:bodyPr/>
          <a:lstStyle/>
          <a:p>
            <a:r>
              <a:rPr lang="en-US" dirty="0"/>
              <a:t>A Very Bad Day for GLM Clustering: Overclustering in a Megaflash-Producing MCS</a:t>
            </a:r>
          </a:p>
        </p:txBody>
      </p:sp>
      <p:grpSp>
        <p:nvGrpSpPr>
          <p:cNvPr id="2" name="Group 1">
            <a:extLst>
              <a:ext uri="{FF2B5EF4-FFF2-40B4-BE49-F238E27FC236}">
                <a16:creationId xmlns:a16="http://schemas.microsoft.com/office/drawing/2014/main" id="{071558A1-A1D8-AB3B-B558-A90832E1DFDE}"/>
              </a:ext>
            </a:extLst>
          </p:cNvPr>
          <p:cNvGrpSpPr/>
          <p:nvPr/>
        </p:nvGrpSpPr>
        <p:grpSpPr>
          <a:xfrm>
            <a:off x="-3388" y="2311400"/>
            <a:ext cx="9147389" cy="2844800"/>
            <a:chOff x="-1981200" y="1699054"/>
            <a:chExt cx="11125202" cy="3459892"/>
          </a:xfrm>
        </p:grpSpPr>
        <p:pic>
          <p:nvPicPr>
            <p:cNvPr id="5" name="Picture 4">
              <a:extLst>
                <a:ext uri="{FF2B5EF4-FFF2-40B4-BE49-F238E27FC236}">
                  <a16:creationId xmlns:a16="http://schemas.microsoft.com/office/drawing/2014/main" id="{C0D8B2A3-CB3C-E565-0C4A-20BB42A2A1CC}"/>
                </a:ext>
              </a:extLst>
            </p:cNvPr>
            <p:cNvPicPr>
              <a:picLocks noChangeAspect="1"/>
            </p:cNvPicPr>
            <p:nvPr/>
          </p:nvPicPr>
          <p:blipFill>
            <a:blip r:embed="rId2"/>
            <a:stretch>
              <a:fillRect/>
            </a:stretch>
          </p:blipFill>
          <p:spPr>
            <a:xfrm>
              <a:off x="-1981200" y="1729946"/>
              <a:ext cx="5562601" cy="3429000"/>
            </a:xfrm>
            <a:prstGeom prst="rect">
              <a:avLst/>
            </a:prstGeom>
          </p:spPr>
        </p:pic>
        <p:pic>
          <p:nvPicPr>
            <p:cNvPr id="6" name="Picture 5">
              <a:extLst>
                <a:ext uri="{FF2B5EF4-FFF2-40B4-BE49-F238E27FC236}">
                  <a16:creationId xmlns:a16="http://schemas.microsoft.com/office/drawing/2014/main" id="{C4902B11-6744-70DE-D9E7-88197B280DF7}"/>
                </a:ext>
              </a:extLst>
            </p:cNvPr>
            <p:cNvPicPr>
              <a:picLocks noChangeAspect="1"/>
            </p:cNvPicPr>
            <p:nvPr/>
          </p:nvPicPr>
          <p:blipFill>
            <a:blip r:embed="rId3"/>
            <a:stretch>
              <a:fillRect/>
            </a:stretch>
          </p:blipFill>
          <p:spPr>
            <a:xfrm>
              <a:off x="3581401" y="1699054"/>
              <a:ext cx="5562601" cy="3429000"/>
            </a:xfrm>
            <a:prstGeom prst="rect">
              <a:avLst/>
            </a:prstGeom>
          </p:spPr>
        </p:pic>
      </p:grpSp>
    </p:spTree>
    <p:extLst>
      <p:ext uri="{BB962C8B-B14F-4D97-AF65-F5344CB8AC3E}">
        <p14:creationId xmlns:p14="http://schemas.microsoft.com/office/powerpoint/2010/main" val="352566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E55B57-B1AF-9A61-DDCE-FAF961B38C28}"/>
              </a:ext>
            </a:extLst>
          </p:cNvPr>
          <p:cNvSpPr/>
          <p:nvPr/>
        </p:nvSpPr>
        <p:spPr>
          <a:xfrm>
            <a:off x="74645" y="2571750"/>
            <a:ext cx="9069355"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5">
            <a:extLst>
              <a:ext uri="{FF2B5EF4-FFF2-40B4-BE49-F238E27FC236}">
                <a16:creationId xmlns:a16="http://schemas.microsoft.com/office/drawing/2014/main" id="{318B4E03-08B8-9994-77E4-1BC0DB672956}"/>
              </a:ext>
            </a:extLst>
          </p:cNvPr>
          <p:cNvSpPr>
            <a:spLocks noGrp="1"/>
          </p:cNvSpPr>
          <p:nvPr>
            <p:ph type="body" sz="quarter" idx="14"/>
          </p:nvPr>
        </p:nvSpPr>
        <p:spPr>
          <a:xfrm>
            <a:off x="457200" y="154372"/>
            <a:ext cx="8229600" cy="669156"/>
          </a:xfrm>
        </p:spPr>
        <p:txBody>
          <a:bodyPr/>
          <a:lstStyle/>
          <a:p>
            <a:r>
              <a:rPr lang="en-US" dirty="0"/>
              <a:t>A Very Bad Day for GLM Clustering: LCFA and CIERRA Gridded Products</a:t>
            </a:r>
          </a:p>
        </p:txBody>
      </p:sp>
      <p:grpSp>
        <p:nvGrpSpPr>
          <p:cNvPr id="11" name="Group 10">
            <a:extLst>
              <a:ext uri="{FF2B5EF4-FFF2-40B4-BE49-F238E27FC236}">
                <a16:creationId xmlns:a16="http://schemas.microsoft.com/office/drawing/2014/main" id="{4C5FFF79-A605-8D8E-FB77-A3903C68D467}"/>
              </a:ext>
            </a:extLst>
          </p:cNvPr>
          <p:cNvGrpSpPr/>
          <p:nvPr/>
        </p:nvGrpSpPr>
        <p:grpSpPr>
          <a:xfrm>
            <a:off x="677309" y="2661886"/>
            <a:ext cx="7789382" cy="2441516"/>
            <a:chOff x="298450" y="874328"/>
            <a:chExt cx="13127809" cy="4114800"/>
          </a:xfrm>
        </p:grpSpPr>
        <p:pic>
          <p:nvPicPr>
            <p:cNvPr id="10" name="Picture 9">
              <a:extLst>
                <a:ext uri="{FF2B5EF4-FFF2-40B4-BE49-F238E27FC236}">
                  <a16:creationId xmlns:a16="http://schemas.microsoft.com/office/drawing/2014/main" id="{8FE4CE35-441F-9491-B9F0-633B750B5757}"/>
                </a:ext>
              </a:extLst>
            </p:cNvPr>
            <p:cNvPicPr>
              <a:picLocks noChangeAspect="1"/>
            </p:cNvPicPr>
            <p:nvPr/>
          </p:nvPicPr>
          <p:blipFill>
            <a:blip r:embed="rId2"/>
            <a:stretch>
              <a:fillRect/>
            </a:stretch>
          </p:blipFill>
          <p:spPr>
            <a:xfrm>
              <a:off x="6974659" y="874328"/>
              <a:ext cx="6451600" cy="4114800"/>
            </a:xfrm>
            <a:prstGeom prst="rect">
              <a:avLst/>
            </a:prstGeom>
          </p:spPr>
        </p:pic>
        <p:pic>
          <p:nvPicPr>
            <p:cNvPr id="8" name="Picture 7">
              <a:extLst>
                <a:ext uri="{FF2B5EF4-FFF2-40B4-BE49-F238E27FC236}">
                  <a16:creationId xmlns:a16="http://schemas.microsoft.com/office/drawing/2014/main" id="{F3C35663-2011-35C3-73AC-948A2E7A4375}"/>
                </a:ext>
              </a:extLst>
            </p:cNvPr>
            <p:cNvPicPr>
              <a:picLocks noChangeAspect="1"/>
            </p:cNvPicPr>
            <p:nvPr/>
          </p:nvPicPr>
          <p:blipFill>
            <a:blip r:embed="rId3"/>
            <a:stretch>
              <a:fillRect/>
            </a:stretch>
          </p:blipFill>
          <p:spPr>
            <a:xfrm>
              <a:off x="298450" y="874328"/>
              <a:ext cx="6464300" cy="4114800"/>
            </a:xfrm>
            <a:prstGeom prst="rect">
              <a:avLst/>
            </a:prstGeom>
          </p:spPr>
        </p:pic>
      </p:grpSp>
      <p:sp>
        <p:nvSpPr>
          <p:cNvPr id="3" name="Text Placeholder 2">
            <a:extLst>
              <a:ext uri="{FF2B5EF4-FFF2-40B4-BE49-F238E27FC236}">
                <a16:creationId xmlns:a16="http://schemas.microsoft.com/office/drawing/2014/main" id="{FC6E5464-101E-76A5-A72F-E8A1AC3912E2}"/>
              </a:ext>
            </a:extLst>
          </p:cNvPr>
          <p:cNvSpPr>
            <a:spLocks noGrp="1"/>
          </p:cNvSpPr>
          <p:nvPr>
            <p:ph type="body" sz="quarter" idx="19"/>
          </p:nvPr>
        </p:nvSpPr>
        <p:spPr>
          <a:xfrm>
            <a:off x="457200" y="973931"/>
            <a:ext cx="8294914" cy="2441516"/>
          </a:xfrm>
        </p:spPr>
        <p:txBody>
          <a:bodyPr/>
          <a:lstStyle/>
          <a:p>
            <a:r>
              <a:rPr lang="en-US" sz="1500" dirty="0"/>
              <a:t>The LCFA provides a very different picture of this storm, as seen in the grid ratios below</a:t>
            </a:r>
          </a:p>
          <a:p>
            <a:r>
              <a:rPr lang="en-US" sz="1500" dirty="0"/>
              <a:t>Flash splitting caused LCFA FEDs to be 10x greater than CIERRA in the overclustered convective cells and up to 6x greater in the stratiform region</a:t>
            </a:r>
          </a:p>
          <a:p>
            <a:r>
              <a:rPr lang="en-US" sz="1500" dirty="0"/>
              <a:t>LCFA flash splitting also reduces flash durations by an order of magnitude</a:t>
            </a:r>
          </a:p>
          <a:p>
            <a:r>
              <a:rPr lang="en-US" sz="1500" dirty="0"/>
              <a:t>This data degradation obscures these data quality problems in the LCFA gridded products that are readily apparent with properly-clustered data</a:t>
            </a:r>
          </a:p>
        </p:txBody>
      </p:sp>
    </p:spTree>
    <p:extLst>
      <p:ext uri="{BB962C8B-B14F-4D97-AF65-F5344CB8AC3E}">
        <p14:creationId xmlns:p14="http://schemas.microsoft.com/office/powerpoint/2010/main" val="387592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87644-CCF3-AEE9-0310-4B3AA18F2430}"/>
              </a:ext>
            </a:extLst>
          </p:cNvPr>
          <p:cNvSpPr>
            <a:spLocks noGrp="1"/>
          </p:cNvSpPr>
          <p:nvPr>
            <p:ph type="body" sz="quarter" idx="14"/>
          </p:nvPr>
        </p:nvSpPr>
        <p:spPr>
          <a:xfrm>
            <a:off x="457200" y="167955"/>
            <a:ext cx="8229600" cy="669156"/>
          </a:xfrm>
        </p:spPr>
        <p:txBody>
          <a:bodyPr/>
          <a:lstStyle/>
          <a:p>
            <a:r>
              <a:rPr lang="en-US" dirty="0"/>
              <a:t>Conclusion</a:t>
            </a:r>
          </a:p>
        </p:txBody>
      </p:sp>
      <p:sp>
        <p:nvSpPr>
          <p:cNvPr id="3" name="Text Placeholder 2">
            <a:extLst>
              <a:ext uri="{FF2B5EF4-FFF2-40B4-BE49-F238E27FC236}">
                <a16:creationId xmlns:a16="http://schemas.microsoft.com/office/drawing/2014/main" id="{CED43A7C-8197-C397-57E8-7587D8E48785}"/>
              </a:ext>
            </a:extLst>
          </p:cNvPr>
          <p:cNvSpPr>
            <a:spLocks noGrp="1"/>
          </p:cNvSpPr>
          <p:nvPr>
            <p:ph type="body" sz="quarter" idx="19"/>
          </p:nvPr>
        </p:nvSpPr>
        <p:spPr>
          <a:xfrm>
            <a:off x="457200" y="662939"/>
            <a:ext cx="8229600" cy="4074523"/>
          </a:xfrm>
        </p:spPr>
        <p:txBody>
          <a:bodyPr/>
          <a:lstStyle/>
          <a:p>
            <a:r>
              <a:rPr lang="en-US" sz="1600" dirty="0"/>
              <a:t>GLM data degradation can impair the interpretation of the operational GLM level-2 data and the gridded imagery products generated from it</a:t>
            </a:r>
          </a:p>
          <a:p>
            <a:pPr lvl="1"/>
            <a:r>
              <a:rPr lang="en-US" sz="1400" dirty="0"/>
              <a:t>We previously showed how artificial flash splitting by the LCFA overestimates stratiform flash rates and underestimates flash extents</a:t>
            </a:r>
          </a:p>
          <a:p>
            <a:pPr lvl="1"/>
            <a:r>
              <a:rPr lang="en-US" sz="1400" dirty="0"/>
              <a:t>Overclustering should do the opposite: amalgamating flashes to underestimate flash rates and overestimate flash extents / durations</a:t>
            </a:r>
          </a:p>
          <a:p>
            <a:pPr lvl="1"/>
            <a:r>
              <a:rPr lang="en-US" sz="1400" dirty="0"/>
              <a:t>However, the LCFA applies the same thresholds to the amalgamated flashes, causing them to be split into arbitrary segments – yielding values that are not obviously wrong without further analysis</a:t>
            </a:r>
          </a:p>
          <a:p>
            <a:r>
              <a:rPr lang="en-US" sz="1600" dirty="0"/>
              <a:t> While artificial flash splitting is common in stratiform flashes (and in 4% of all flashes), overclustering is only a problem in particularly active convective cells</a:t>
            </a:r>
          </a:p>
          <a:p>
            <a:pPr lvl="1"/>
            <a:r>
              <a:rPr lang="en-US" sz="1400" dirty="0"/>
              <a:t>It can occur randomly in any storm (even in some stratiform flashes), but its frequency increases with flash rate as there is less of a temporal gap between subsequent flashes</a:t>
            </a:r>
          </a:p>
          <a:p>
            <a:pPr lvl="1"/>
            <a:r>
              <a:rPr lang="en-US" sz="1400" dirty="0"/>
              <a:t>All but the most extreme cases of overclustered flashes can be difficult to identify and interpret in the LCFA data and derived products</a:t>
            </a:r>
          </a:p>
          <a:p>
            <a:pPr lvl="1"/>
            <a:r>
              <a:rPr lang="en-US" sz="1400" dirty="0"/>
              <a:t>The expanded set of products and the properly-clustered flash data in science-level GLM data are useful for identifying overclustering, determining its cause, and quantifying its severity</a:t>
            </a:r>
          </a:p>
          <a:p>
            <a:pPr lvl="1"/>
            <a:r>
              <a:rPr lang="en-US" sz="1400" dirty="0"/>
              <a:t>Insights into overclustering from the science data may be useful for creating a GLM data quality product that could inform clustering issues in real time / near real time</a:t>
            </a:r>
          </a:p>
          <a:p>
            <a:pPr lvl="1"/>
            <a:endParaRPr lang="en-US" dirty="0"/>
          </a:p>
        </p:txBody>
      </p:sp>
    </p:spTree>
    <p:extLst>
      <p:ext uri="{BB962C8B-B14F-4D97-AF65-F5344CB8AC3E}">
        <p14:creationId xmlns:p14="http://schemas.microsoft.com/office/powerpoint/2010/main" val="237631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8C9B05-E813-B84E-8A00-213FA4F47A7D}"/>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out_full_24FPS_LA-UR-20-23650" descr="out_full_24FPS_LA-UR-20-23650">
            <a:hlinkClick r:id="" action="ppaction://media"/>
            <a:extLst>
              <a:ext uri="{FF2B5EF4-FFF2-40B4-BE49-F238E27FC236}">
                <a16:creationId xmlns:a16="http://schemas.microsoft.com/office/drawing/2014/main" id="{42FC1B0A-27AF-6741-819D-9FFD834191B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00250" y="3175"/>
            <a:ext cx="5143500" cy="5143500"/>
          </a:xfrm>
          <a:prstGeom prst="rect">
            <a:avLst/>
          </a:prstGeom>
        </p:spPr>
      </p:pic>
      <p:sp>
        <p:nvSpPr>
          <p:cNvPr id="23" name="Text Placeholder 22">
            <a:extLst>
              <a:ext uri="{FF2B5EF4-FFF2-40B4-BE49-F238E27FC236}">
                <a16:creationId xmlns:a16="http://schemas.microsoft.com/office/drawing/2014/main" id="{5270D4DB-3D72-814F-9C79-277DC8EDD3EB}"/>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13241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DE24C72-5BC6-4A7E-9BE6-657060A2753E}"/>
              </a:ext>
            </a:extLst>
          </p:cNvPr>
          <p:cNvSpPr>
            <a:spLocks noGrp="1"/>
          </p:cNvSpPr>
          <p:nvPr>
            <p:ph type="body" sz="quarter" idx="14"/>
          </p:nvPr>
        </p:nvSpPr>
        <p:spPr/>
        <p:txBody>
          <a:bodyPr/>
          <a:lstStyle/>
          <a:p>
            <a:r>
              <a:rPr lang="en-US" dirty="0"/>
              <a:t>OTD / LIS / GLM Flash Clustering and Failure Conditions</a:t>
            </a:r>
          </a:p>
        </p:txBody>
      </p:sp>
      <p:sp>
        <p:nvSpPr>
          <p:cNvPr id="7" name="Text Placeholder 6">
            <a:extLst>
              <a:ext uri="{FF2B5EF4-FFF2-40B4-BE49-F238E27FC236}">
                <a16:creationId xmlns:a16="http://schemas.microsoft.com/office/drawing/2014/main" id="{EE6066FE-A814-DC66-0D42-07D94F2E6D59}"/>
              </a:ext>
            </a:extLst>
          </p:cNvPr>
          <p:cNvSpPr>
            <a:spLocks noGrp="1"/>
          </p:cNvSpPr>
          <p:nvPr>
            <p:ph type="body" sz="quarter" idx="19"/>
          </p:nvPr>
        </p:nvSpPr>
        <p:spPr>
          <a:xfrm>
            <a:off x="457200" y="1143000"/>
            <a:ext cx="8229600" cy="3646714"/>
          </a:xfrm>
        </p:spPr>
        <p:txBody>
          <a:bodyPr/>
          <a:lstStyle/>
          <a:p>
            <a:r>
              <a:rPr lang="en-US" sz="1600" dirty="0"/>
              <a:t>Lightning flash rates are the most important product for OTD, LIS, and GLM because they describe convective processes within the thunderstorm</a:t>
            </a:r>
          </a:p>
          <a:p>
            <a:pPr lvl="1"/>
            <a:r>
              <a:rPr lang="en-US" sz="1400" dirty="0"/>
              <a:t>However, these instruments do not detect flashes directly. They sense impulsive flickers of light in individual pixels caused by currents in the lightning flash illuminating the clouds</a:t>
            </a:r>
          </a:p>
          <a:p>
            <a:pPr lvl="1"/>
            <a:r>
              <a:rPr lang="en-US" sz="1400" dirty="0"/>
              <a:t>Flashes are a derived product created by clustering pixel events that occur in close proximity in space and time</a:t>
            </a:r>
          </a:p>
          <a:p>
            <a:r>
              <a:rPr lang="en-US" sz="1600" dirty="0"/>
              <a:t>Flash clustering generally works rather well, but it can fail in certain situations</a:t>
            </a:r>
          </a:p>
          <a:p>
            <a:pPr lvl="1"/>
            <a:r>
              <a:rPr lang="en-US" sz="1400" dirty="0"/>
              <a:t>We previously examined artificial flash splitting caused by limitations in the clustering algorithms for OTD, LIS, and GLM that creates unrealistically high flash rates in electrified stratiform clouds</a:t>
            </a:r>
          </a:p>
          <a:p>
            <a:pPr lvl="1"/>
            <a:r>
              <a:rPr lang="en-US" sz="1400" dirty="0"/>
              <a:t>This talk looks at another failure condition: when flashes occur in rapid succession and become artificially merged</a:t>
            </a:r>
          </a:p>
          <a:p>
            <a:pPr lvl="2"/>
            <a:r>
              <a:rPr lang="en-US" sz="1200" dirty="0"/>
              <a:t>Artificial merging is easy to identify by eye and occurs in all storm types – even low flash rate stratiform regions</a:t>
            </a:r>
          </a:p>
          <a:p>
            <a:pPr lvl="2"/>
            <a:r>
              <a:rPr lang="en-US" sz="1200" dirty="0"/>
              <a:t>It artificially lowers the local flash rate while substantially increasing mean/max flash durations</a:t>
            </a:r>
          </a:p>
          <a:p>
            <a:pPr lvl="2"/>
            <a:r>
              <a:rPr lang="en-US" sz="1200" dirty="0"/>
              <a:t>Once flash rates reach 1/330 ms (the clustering threshold), virtually all flashes will be clustered into an amalgamated flash feature. This poses a problem for identifying the most active thunderstorms on Earth</a:t>
            </a:r>
          </a:p>
        </p:txBody>
      </p:sp>
    </p:spTree>
    <p:extLst>
      <p:ext uri="{BB962C8B-B14F-4D97-AF65-F5344CB8AC3E}">
        <p14:creationId xmlns:p14="http://schemas.microsoft.com/office/powerpoint/2010/main" val="350776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2E421-A340-3270-F705-AE873E626E20}"/>
              </a:ext>
            </a:extLst>
          </p:cNvPr>
          <p:cNvSpPr>
            <a:spLocks noGrp="1"/>
          </p:cNvSpPr>
          <p:nvPr>
            <p:ph type="body" sz="quarter" idx="14"/>
          </p:nvPr>
        </p:nvSpPr>
        <p:spPr>
          <a:xfrm>
            <a:off x="457200" y="243840"/>
            <a:ext cx="8229600" cy="669156"/>
          </a:xfrm>
        </p:spPr>
        <p:txBody>
          <a:bodyPr/>
          <a:lstStyle/>
          <a:p>
            <a:r>
              <a:rPr lang="en-US" dirty="0"/>
              <a:t>Degraded Performance in a</a:t>
            </a:r>
          </a:p>
          <a:p>
            <a:r>
              <a:rPr lang="en-US" dirty="0"/>
              <a:t>Lightning-Dense Thunderstorm</a:t>
            </a:r>
          </a:p>
          <a:p>
            <a:endParaRPr lang="en-US" dirty="0"/>
          </a:p>
        </p:txBody>
      </p:sp>
      <p:sp>
        <p:nvSpPr>
          <p:cNvPr id="3" name="Text Placeholder 2">
            <a:extLst>
              <a:ext uri="{FF2B5EF4-FFF2-40B4-BE49-F238E27FC236}">
                <a16:creationId xmlns:a16="http://schemas.microsoft.com/office/drawing/2014/main" id="{EAB9CDFD-0729-0CAA-AD2C-CDAB5B8BA6CE}"/>
              </a:ext>
            </a:extLst>
          </p:cNvPr>
          <p:cNvSpPr>
            <a:spLocks noGrp="1"/>
          </p:cNvSpPr>
          <p:nvPr>
            <p:ph type="body" sz="quarter" idx="19"/>
          </p:nvPr>
        </p:nvSpPr>
        <p:spPr>
          <a:xfrm>
            <a:off x="457200" y="1143000"/>
            <a:ext cx="4646023" cy="3195638"/>
          </a:xfrm>
        </p:spPr>
        <p:txBody>
          <a:bodyPr/>
          <a:lstStyle/>
          <a:p>
            <a:r>
              <a:rPr lang="en-US" sz="1600" dirty="0"/>
              <a:t>Consider the thunderstorm at right that was observed by LIS on the TRMM satellite</a:t>
            </a:r>
          </a:p>
          <a:p>
            <a:pPr lvl="1"/>
            <a:r>
              <a:rPr lang="en-US" sz="1400" dirty="0"/>
              <a:t>At first glance, it appears to be a normal convective thunderstorm</a:t>
            </a:r>
          </a:p>
          <a:p>
            <a:pPr lvl="1"/>
            <a:r>
              <a:rPr lang="en-US" sz="1400" dirty="0"/>
              <a:t>Its moderate size in the Precipitation Radar (PR) (a-c) data and limited anvil shield in the Visible and Infrared Scanner (VIRS) imagery (d) indicate do not provide obvious clues that LIS will not be able to measure its flash rate</a:t>
            </a:r>
          </a:p>
          <a:p>
            <a:pPr lvl="1"/>
            <a:r>
              <a:rPr lang="en-US" sz="1400" dirty="0"/>
              <a:t>When we compute the Flash Extent Density (FED), we find that it peaks at 14 flashes / min, which is entirely reasonable</a:t>
            </a:r>
          </a:p>
          <a:p>
            <a:pPr lvl="1"/>
            <a:endParaRPr lang="en-US" sz="1400" dirty="0"/>
          </a:p>
          <a:p>
            <a:endParaRPr lang="en-US" dirty="0"/>
          </a:p>
        </p:txBody>
      </p:sp>
      <p:grpSp>
        <p:nvGrpSpPr>
          <p:cNvPr id="4" name="Group 3">
            <a:extLst>
              <a:ext uri="{FF2B5EF4-FFF2-40B4-BE49-F238E27FC236}">
                <a16:creationId xmlns:a16="http://schemas.microsoft.com/office/drawing/2014/main" id="{0D71339D-4DC5-0213-044C-2B69662475D6}"/>
              </a:ext>
            </a:extLst>
          </p:cNvPr>
          <p:cNvGrpSpPr/>
          <p:nvPr/>
        </p:nvGrpSpPr>
        <p:grpSpPr>
          <a:xfrm>
            <a:off x="5268858" y="243840"/>
            <a:ext cx="3684641" cy="4757329"/>
            <a:chOff x="5080000" y="0"/>
            <a:chExt cx="3873500" cy="5001169"/>
          </a:xfrm>
        </p:grpSpPr>
        <p:pic>
          <p:nvPicPr>
            <p:cNvPr id="5" name="Picture 4">
              <a:extLst>
                <a:ext uri="{FF2B5EF4-FFF2-40B4-BE49-F238E27FC236}">
                  <a16:creationId xmlns:a16="http://schemas.microsoft.com/office/drawing/2014/main" id="{F8F6A6F3-8623-B61B-22E6-B7AE6590077E}"/>
                </a:ext>
              </a:extLst>
            </p:cNvPr>
            <p:cNvPicPr>
              <a:picLocks noChangeAspect="1"/>
            </p:cNvPicPr>
            <p:nvPr/>
          </p:nvPicPr>
          <p:blipFill>
            <a:blip r:embed="rId2"/>
            <a:stretch>
              <a:fillRect/>
            </a:stretch>
          </p:blipFill>
          <p:spPr>
            <a:xfrm>
              <a:off x="5080000" y="0"/>
              <a:ext cx="3873500" cy="2951845"/>
            </a:xfrm>
            <a:prstGeom prst="rect">
              <a:avLst/>
            </a:prstGeom>
          </p:spPr>
        </p:pic>
        <p:pic>
          <p:nvPicPr>
            <p:cNvPr id="6" name="Picture 5">
              <a:extLst>
                <a:ext uri="{FF2B5EF4-FFF2-40B4-BE49-F238E27FC236}">
                  <a16:creationId xmlns:a16="http://schemas.microsoft.com/office/drawing/2014/main" id="{84E18393-303A-3C90-1D53-A4E44C8E294D}"/>
                </a:ext>
              </a:extLst>
            </p:cNvPr>
            <p:cNvPicPr>
              <a:picLocks noChangeAspect="1"/>
            </p:cNvPicPr>
            <p:nvPr/>
          </p:nvPicPr>
          <p:blipFill>
            <a:blip r:embed="rId3"/>
            <a:stretch>
              <a:fillRect/>
            </a:stretch>
          </p:blipFill>
          <p:spPr>
            <a:xfrm>
              <a:off x="5991074" y="2806936"/>
              <a:ext cx="2962426" cy="2194233"/>
            </a:xfrm>
            <a:prstGeom prst="rect">
              <a:avLst/>
            </a:prstGeom>
          </p:spPr>
        </p:pic>
      </p:grpSp>
      <p:sp>
        <p:nvSpPr>
          <p:cNvPr id="7" name="TextBox 6">
            <a:extLst>
              <a:ext uri="{FF2B5EF4-FFF2-40B4-BE49-F238E27FC236}">
                <a16:creationId xmlns:a16="http://schemas.microsoft.com/office/drawing/2014/main" id="{8AA3CA5E-1CAD-DC1F-0140-91A97C8A54E2}"/>
              </a:ext>
            </a:extLst>
          </p:cNvPr>
          <p:cNvSpPr txBox="1"/>
          <p:nvPr/>
        </p:nvSpPr>
        <p:spPr>
          <a:xfrm>
            <a:off x="8064139" y="3034345"/>
            <a:ext cx="357790" cy="276999"/>
          </a:xfrm>
          <a:prstGeom prst="rect">
            <a:avLst/>
          </a:prstGeom>
          <a:noFill/>
        </p:spPr>
        <p:txBody>
          <a:bodyPr wrap="none" rtlCol="0">
            <a:spAutoFit/>
          </a:bodyPr>
          <a:lstStyle/>
          <a:p>
            <a:r>
              <a:rPr lang="en-US" sz="1200" dirty="0"/>
              <a:t>(d)</a:t>
            </a:r>
          </a:p>
        </p:txBody>
      </p:sp>
    </p:spTree>
    <p:extLst>
      <p:ext uri="{BB962C8B-B14F-4D97-AF65-F5344CB8AC3E}">
        <p14:creationId xmlns:p14="http://schemas.microsoft.com/office/powerpoint/2010/main" val="77241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F1DC60-1EAB-F026-6C13-0F1C7A5F0549}"/>
              </a:ext>
            </a:extLst>
          </p:cNvPr>
          <p:cNvPicPr>
            <a:picLocks noChangeAspect="1"/>
          </p:cNvPicPr>
          <p:nvPr/>
        </p:nvPicPr>
        <p:blipFill>
          <a:blip r:embed="rId2"/>
          <a:stretch>
            <a:fillRect/>
          </a:stretch>
        </p:blipFill>
        <p:spPr>
          <a:xfrm>
            <a:off x="3340100" y="3462186"/>
            <a:ext cx="5956817" cy="1326165"/>
          </a:xfrm>
          <a:prstGeom prst="rect">
            <a:avLst/>
          </a:prstGeom>
        </p:spPr>
      </p:pic>
      <p:pic>
        <p:nvPicPr>
          <p:cNvPr id="8" name="Picture 7">
            <a:extLst>
              <a:ext uri="{FF2B5EF4-FFF2-40B4-BE49-F238E27FC236}">
                <a16:creationId xmlns:a16="http://schemas.microsoft.com/office/drawing/2014/main" id="{90954D6F-DC12-1EF0-0A45-CFD215787B8B}"/>
              </a:ext>
            </a:extLst>
          </p:cNvPr>
          <p:cNvPicPr>
            <a:picLocks noChangeAspect="1"/>
          </p:cNvPicPr>
          <p:nvPr/>
        </p:nvPicPr>
        <p:blipFill>
          <a:blip r:embed="rId3"/>
          <a:stretch>
            <a:fillRect/>
          </a:stretch>
        </p:blipFill>
        <p:spPr>
          <a:xfrm>
            <a:off x="5871545" y="832860"/>
            <a:ext cx="3210986" cy="2412907"/>
          </a:xfrm>
          <a:prstGeom prst="rect">
            <a:avLst/>
          </a:prstGeom>
        </p:spPr>
      </p:pic>
      <p:pic>
        <p:nvPicPr>
          <p:cNvPr id="9" name="Picture 8">
            <a:extLst>
              <a:ext uri="{FF2B5EF4-FFF2-40B4-BE49-F238E27FC236}">
                <a16:creationId xmlns:a16="http://schemas.microsoft.com/office/drawing/2014/main" id="{28B2DC0D-7865-9DEE-EEBD-FAD8835136FB}"/>
              </a:ext>
            </a:extLst>
          </p:cNvPr>
          <p:cNvPicPr>
            <a:picLocks noChangeAspect="1"/>
          </p:cNvPicPr>
          <p:nvPr/>
        </p:nvPicPr>
        <p:blipFill>
          <a:blip r:embed="rId4"/>
          <a:stretch>
            <a:fillRect/>
          </a:stretch>
        </p:blipFill>
        <p:spPr>
          <a:xfrm>
            <a:off x="4543311" y="794759"/>
            <a:ext cx="1590280" cy="2698657"/>
          </a:xfrm>
          <a:prstGeom prst="rect">
            <a:avLst/>
          </a:prstGeom>
          <a:solidFill>
            <a:schemeClr val="bg1"/>
          </a:solidFill>
        </p:spPr>
      </p:pic>
      <p:sp>
        <p:nvSpPr>
          <p:cNvPr id="2" name="Text Placeholder 1">
            <a:extLst>
              <a:ext uri="{FF2B5EF4-FFF2-40B4-BE49-F238E27FC236}">
                <a16:creationId xmlns:a16="http://schemas.microsoft.com/office/drawing/2014/main" id="{1CC2E421-A340-3270-F705-AE873E626E20}"/>
              </a:ext>
            </a:extLst>
          </p:cNvPr>
          <p:cNvSpPr>
            <a:spLocks noGrp="1"/>
          </p:cNvSpPr>
          <p:nvPr>
            <p:ph type="body" sz="quarter" idx="14"/>
          </p:nvPr>
        </p:nvSpPr>
        <p:spPr>
          <a:xfrm>
            <a:off x="457200" y="243840"/>
            <a:ext cx="8229600" cy="669156"/>
          </a:xfrm>
        </p:spPr>
        <p:txBody>
          <a:bodyPr/>
          <a:lstStyle/>
          <a:p>
            <a:r>
              <a:rPr lang="en-US" dirty="0"/>
              <a:t>Degraded Performance in a</a:t>
            </a:r>
          </a:p>
          <a:p>
            <a:r>
              <a:rPr lang="en-US" dirty="0"/>
              <a:t>Lightning-Dense Thunderstorm</a:t>
            </a:r>
          </a:p>
          <a:p>
            <a:endParaRPr lang="en-US" dirty="0"/>
          </a:p>
        </p:txBody>
      </p:sp>
      <p:sp>
        <p:nvSpPr>
          <p:cNvPr id="3" name="Text Placeholder 2">
            <a:extLst>
              <a:ext uri="{FF2B5EF4-FFF2-40B4-BE49-F238E27FC236}">
                <a16:creationId xmlns:a16="http://schemas.microsoft.com/office/drawing/2014/main" id="{EAB9CDFD-0729-0CAA-AD2C-CDAB5B8BA6CE}"/>
              </a:ext>
            </a:extLst>
          </p:cNvPr>
          <p:cNvSpPr>
            <a:spLocks noGrp="1"/>
          </p:cNvSpPr>
          <p:nvPr>
            <p:ph type="body" sz="quarter" idx="19"/>
          </p:nvPr>
        </p:nvSpPr>
        <p:spPr>
          <a:xfrm>
            <a:off x="457200" y="1143000"/>
            <a:ext cx="3888377" cy="3195638"/>
          </a:xfrm>
        </p:spPr>
        <p:txBody>
          <a:bodyPr/>
          <a:lstStyle/>
          <a:p>
            <a:r>
              <a:rPr lang="en-US" sz="1600" dirty="0"/>
              <a:t>However, a closer look at the flash reveals problems in the data</a:t>
            </a:r>
          </a:p>
          <a:p>
            <a:pPr lvl="1"/>
            <a:r>
              <a:rPr lang="en-US" sz="1400" dirty="0"/>
              <a:t>The flash duration distribution (left) shows flashes lasting up to 26 s</a:t>
            </a:r>
          </a:p>
          <a:p>
            <a:pPr lvl="1"/>
            <a:r>
              <a:rPr lang="en-US" sz="1400" dirty="0"/>
              <a:t>The Group Extent Density (GED) grid at right peaks at 3500 groups/min despite FED only reaching 14 flashes/min</a:t>
            </a:r>
          </a:p>
          <a:p>
            <a:pPr lvl="1"/>
            <a:r>
              <a:rPr lang="en-US" sz="1400" dirty="0"/>
              <a:t>The group rate timeseries (bottom) shows a &gt;10 s data outage where LIS entered a fatal error state before recovering</a:t>
            </a:r>
          </a:p>
          <a:p>
            <a:r>
              <a:rPr lang="en-US" sz="1600" dirty="0"/>
              <a:t>Very frequent small flashes</a:t>
            </a:r>
            <a:br>
              <a:rPr lang="en-US" sz="1600" dirty="0"/>
            </a:br>
            <a:r>
              <a:rPr lang="en-US" sz="1600" dirty="0"/>
              <a:t>broke LIS clustering and</a:t>
            </a:r>
            <a:br>
              <a:rPr lang="en-US" sz="1600" dirty="0"/>
            </a:br>
            <a:r>
              <a:rPr lang="en-US" sz="1600" dirty="0"/>
              <a:t>interrupted data collection</a:t>
            </a:r>
            <a:br>
              <a:rPr lang="en-US" sz="1600" dirty="0"/>
            </a:br>
            <a:r>
              <a:rPr lang="en-US" sz="1600" dirty="0"/>
              <a:t>across its entire FOV</a:t>
            </a:r>
          </a:p>
          <a:p>
            <a:endParaRPr lang="en-US" sz="1400" dirty="0"/>
          </a:p>
        </p:txBody>
      </p:sp>
    </p:spTree>
    <p:extLst>
      <p:ext uri="{BB962C8B-B14F-4D97-AF65-F5344CB8AC3E}">
        <p14:creationId xmlns:p14="http://schemas.microsoft.com/office/powerpoint/2010/main" val="33855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AA18E-E257-8D4E-E993-10FD59319366}"/>
              </a:ext>
            </a:extLst>
          </p:cNvPr>
          <p:cNvSpPr>
            <a:spLocks noGrp="1"/>
          </p:cNvSpPr>
          <p:nvPr>
            <p:ph type="body" sz="quarter" idx="14"/>
          </p:nvPr>
        </p:nvSpPr>
        <p:spPr>
          <a:xfrm>
            <a:off x="457199" y="190863"/>
            <a:ext cx="8373291" cy="669156"/>
          </a:xfrm>
        </p:spPr>
        <p:txBody>
          <a:bodyPr/>
          <a:lstStyle/>
          <a:p>
            <a:r>
              <a:rPr lang="en-US" dirty="0"/>
              <a:t>Where do These Lightning-Dense Thunderstorms Occur?</a:t>
            </a:r>
          </a:p>
        </p:txBody>
      </p:sp>
      <p:sp>
        <p:nvSpPr>
          <p:cNvPr id="7" name="Text Placeholder 6">
            <a:extLst>
              <a:ext uri="{FF2B5EF4-FFF2-40B4-BE49-F238E27FC236}">
                <a16:creationId xmlns:a16="http://schemas.microsoft.com/office/drawing/2014/main" id="{705DE318-BF4F-BC0E-F2DE-2E7B01DA5714}"/>
              </a:ext>
            </a:extLst>
          </p:cNvPr>
          <p:cNvSpPr>
            <a:spLocks noGrp="1"/>
          </p:cNvSpPr>
          <p:nvPr>
            <p:ph type="body" sz="quarter" idx="19"/>
          </p:nvPr>
        </p:nvSpPr>
        <p:spPr>
          <a:xfrm>
            <a:off x="457200" y="741412"/>
            <a:ext cx="8229600" cy="3195638"/>
          </a:xfrm>
        </p:spPr>
        <p:txBody>
          <a:bodyPr/>
          <a:lstStyle/>
          <a:p>
            <a:r>
              <a:rPr lang="en-US" sz="1600" dirty="0"/>
              <a:t>LIS / OTD statistics show that these problematic storms (points) occur in coastal regions including the Gulf of Mexico and the Atlantic / Pacific ocean regions in view of GLM</a:t>
            </a:r>
          </a:p>
          <a:p>
            <a:r>
              <a:rPr lang="en-US" sz="1600" dirty="0"/>
              <a:t>Because the 90</a:t>
            </a:r>
            <a:r>
              <a:rPr lang="en-US" sz="1600" baseline="30000" dirty="0"/>
              <a:t>th</a:t>
            </a:r>
            <a:r>
              <a:rPr lang="en-US" sz="1600" dirty="0"/>
              <a:t> percentile GED (color contours) is high in these regions, and less-severe overclustering in non-extreme cases is also expected</a:t>
            </a:r>
          </a:p>
        </p:txBody>
      </p:sp>
      <p:pic>
        <p:nvPicPr>
          <p:cNvPr id="3" name="Picture 2">
            <a:extLst>
              <a:ext uri="{FF2B5EF4-FFF2-40B4-BE49-F238E27FC236}">
                <a16:creationId xmlns:a16="http://schemas.microsoft.com/office/drawing/2014/main" id="{92C74886-1014-3800-A520-12D0B3DD8EE3}"/>
              </a:ext>
            </a:extLst>
          </p:cNvPr>
          <p:cNvPicPr>
            <a:picLocks noChangeAspect="1"/>
          </p:cNvPicPr>
          <p:nvPr/>
        </p:nvPicPr>
        <p:blipFill>
          <a:blip r:embed="rId2"/>
          <a:stretch>
            <a:fillRect/>
          </a:stretch>
        </p:blipFill>
        <p:spPr>
          <a:xfrm>
            <a:off x="923107" y="1879904"/>
            <a:ext cx="7141030" cy="2942104"/>
          </a:xfrm>
          <a:prstGeom prst="rect">
            <a:avLst/>
          </a:prstGeom>
        </p:spPr>
      </p:pic>
    </p:spTree>
    <p:extLst>
      <p:ext uri="{BB962C8B-B14F-4D97-AF65-F5344CB8AC3E}">
        <p14:creationId xmlns:p14="http://schemas.microsoft.com/office/powerpoint/2010/main" val="421024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9C277-B516-B526-318E-66738033F0C6}"/>
              </a:ext>
            </a:extLst>
          </p:cNvPr>
          <p:cNvSpPr>
            <a:spLocks noGrp="1"/>
          </p:cNvSpPr>
          <p:nvPr>
            <p:ph type="body" sz="quarter" idx="14"/>
          </p:nvPr>
        </p:nvSpPr>
        <p:spPr>
          <a:xfrm>
            <a:off x="457200" y="205256"/>
            <a:ext cx="8229600" cy="667512"/>
          </a:xfrm>
        </p:spPr>
        <p:txBody>
          <a:bodyPr/>
          <a:lstStyle/>
          <a:p>
            <a:r>
              <a:rPr lang="en-US" dirty="0"/>
              <a:t>Properties of Lightning-Dense TRMM Thunderstorms</a:t>
            </a:r>
          </a:p>
        </p:txBody>
      </p:sp>
      <p:sp>
        <p:nvSpPr>
          <p:cNvPr id="16" name="Text Placeholder 15">
            <a:extLst>
              <a:ext uri="{FF2B5EF4-FFF2-40B4-BE49-F238E27FC236}">
                <a16:creationId xmlns:a16="http://schemas.microsoft.com/office/drawing/2014/main" id="{C9E06E55-4D35-DBC3-BD00-FF06FB57DD13}"/>
              </a:ext>
            </a:extLst>
          </p:cNvPr>
          <p:cNvSpPr>
            <a:spLocks noGrp="1"/>
          </p:cNvSpPr>
          <p:nvPr>
            <p:ph type="body" sz="quarter" idx="18"/>
          </p:nvPr>
        </p:nvSpPr>
        <p:spPr/>
        <p:txBody>
          <a:bodyPr>
            <a:normAutofit lnSpcReduction="10000"/>
          </a:bodyPr>
          <a:lstStyle/>
          <a:p>
            <a:endParaRPr lang="en-US" dirty="0"/>
          </a:p>
        </p:txBody>
      </p:sp>
      <p:sp>
        <p:nvSpPr>
          <p:cNvPr id="17" name="Text Placeholder 16">
            <a:extLst>
              <a:ext uri="{FF2B5EF4-FFF2-40B4-BE49-F238E27FC236}">
                <a16:creationId xmlns:a16="http://schemas.microsoft.com/office/drawing/2014/main" id="{D9B36776-D80B-DC22-1C5F-996C5363AED3}"/>
              </a:ext>
            </a:extLst>
          </p:cNvPr>
          <p:cNvSpPr>
            <a:spLocks noGrp="1"/>
          </p:cNvSpPr>
          <p:nvPr>
            <p:ph type="body" sz="quarter" idx="20"/>
          </p:nvPr>
        </p:nvSpPr>
        <p:spPr>
          <a:xfrm>
            <a:off x="457200" y="783771"/>
            <a:ext cx="2456518" cy="2242373"/>
          </a:xfrm>
        </p:spPr>
        <p:txBody>
          <a:bodyPr/>
          <a:lstStyle/>
          <a:p>
            <a:r>
              <a:rPr lang="en-US" sz="1500" dirty="0"/>
              <a:t>We can use TRMM Precipitation Feature (PF) data to characterize these storms:</a:t>
            </a:r>
          </a:p>
          <a:p>
            <a:pPr lvl="1"/>
            <a:r>
              <a:rPr lang="en-US" sz="1300" dirty="0"/>
              <a:t>All storms (light blue)</a:t>
            </a:r>
          </a:p>
          <a:p>
            <a:pPr lvl="1"/>
            <a:r>
              <a:rPr lang="en-US" sz="1300" dirty="0"/>
              <a:t>Thunderstorms (light red)</a:t>
            </a:r>
          </a:p>
          <a:p>
            <a:pPr lvl="1"/>
            <a:r>
              <a:rPr lang="en-US" sz="1300" dirty="0"/>
              <a:t>Top flash rate storms (black)</a:t>
            </a:r>
          </a:p>
          <a:p>
            <a:pPr lvl="1"/>
            <a:r>
              <a:rPr lang="en-US" sz="1300" dirty="0"/>
              <a:t>Lightning-dense storms (dark red, blue)</a:t>
            </a:r>
          </a:p>
        </p:txBody>
      </p:sp>
      <p:sp>
        <p:nvSpPr>
          <p:cNvPr id="18" name="Text Placeholder 17">
            <a:extLst>
              <a:ext uri="{FF2B5EF4-FFF2-40B4-BE49-F238E27FC236}">
                <a16:creationId xmlns:a16="http://schemas.microsoft.com/office/drawing/2014/main" id="{C40509EC-EC78-D6A6-26BB-A4AD55366C07}"/>
              </a:ext>
            </a:extLst>
          </p:cNvPr>
          <p:cNvSpPr>
            <a:spLocks noGrp="1"/>
          </p:cNvSpPr>
          <p:nvPr>
            <p:ph type="body" sz="quarter" idx="21"/>
          </p:nvPr>
        </p:nvSpPr>
        <p:spPr>
          <a:xfrm>
            <a:off x="457200" y="3146288"/>
            <a:ext cx="8229600" cy="1397239"/>
          </a:xfrm>
        </p:spPr>
        <p:txBody>
          <a:bodyPr/>
          <a:lstStyle/>
          <a:p>
            <a:r>
              <a:rPr lang="en-US" sz="1600" dirty="0"/>
              <a:t>Lightning-dense storms that reach the top 100</a:t>
            </a:r>
            <a:r>
              <a:rPr lang="en-US" sz="1600" baseline="30000" dirty="0"/>
              <a:t>th</a:t>
            </a:r>
            <a:r>
              <a:rPr lang="en-US" sz="1600" dirty="0"/>
              <a:t> or 1000</a:t>
            </a:r>
            <a:r>
              <a:rPr lang="en-US" sz="1600" baseline="30000" dirty="0"/>
              <a:t>th</a:t>
            </a:r>
            <a:r>
              <a:rPr lang="en-US" sz="1600" dirty="0"/>
              <a:t> percentile of GED have similar passive microwave Polarization Corrected Temperatures (PCTs) to the highest flash rate thunderstorms on Earth</a:t>
            </a:r>
          </a:p>
          <a:p>
            <a:pPr lvl="1"/>
            <a:r>
              <a:rPr lang="en-US" sz="1400" dirty="0"/>
              <a:t>These are storms with tremendous amount of cloud ice that facilitate the electrification required to produce extreme flash rates</a:t>
            </a:r>
          </a:p>
        </p:txBody>
      </p:sp>
      <p:pic>
        <p:nvPicPr>
          <p:cNvPr id="4" name="Picture 3">
            <a:extLst>
              <a:ext uri="{FF2B5EF4-FFF2-40B4-BE49-F238E27FC236}">
                <a16:creationId xmlns:a16="http://schemas.microsoft.com/office/drawing/2014/main" id="{F92A47EC-3D15-98DD-3D6B-05AFD6885377}"/>
              </a:ext>
            </a:extLst>
          </p:cNvPr>
          <p:cNvPicPr>
            <a:picLocks noChangeAspect="1"/>
          </p:cNvPicPr>
          <p:nvPr/>
        </p:nvPicPr>
        <p:blipFill>
          <a:blip r:embed="rId2"/>
          <a:stretch>
            <a:fillRect/>
          </a:stretch>
        </p:blipFill>
        <p:spPr>
          <a:xfrm>
            <a:off x="2913718" y="663626"/>
            <a:ext cx="6047402" cy="2362518"/>
          </a:xfrm>
          <a:prstGeom prst="rect">
            <a:avLst/>
          </a:prstGeom>
        </p:spPr>
      </p:pic>
    </p:spTree>
    <p:extLst>
      <p:ext uri="{BB962C8B-B14F-4D97-AF65-F5344CB8AC3E}">
        <p14:creationId xmlns:p14="http://schemas.microsoft.com/office/powerpoint/2010/main" val="19176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5725D-643A-AC34-8D56-09E2A91C7EF4}"/>
              </a:ext>
            </a:extLst>
          </p:cNvPr>
          <p:cNvPicPr>
            <a:picLocks noChangeAspect="1"/>
          </p:cNvPicPr>
          <p:nvPr/>
        </p:nvPicPr>
        <p:blipFill>
          <a:blip r:embed="rId2"/>
          <a:stretch>
            <a:fillRect/>
          </a:stretch>
        </p:blipFill>
        <p:spPr>
          <a:xfrm>
            <a:off x="2913718" y="715880"/>
            <a:ext cx="6047402" cy="1128848"/>
          </a:xfrm>
          <a:prstGeom prst="rect">
            <a:avLst/>
          </a:prstGeom>
        </p:spPr>
      </p:pic>
      <p:pic>
        <p:nvPicPr>
          <p:cNvPr id="5" name="Picture 4">
            <a:extLst>
              <a:ext uri="{FF2B5EF4-FFF2-40B4-BE49-F238E27FC236}">
                <a16:creationId xmlns:a16="http://schemas.microsoft.com/office/drawing/2014/main" id="{4A6A349B-3938-BDF0-E865-62BA7B484445}"/>
              </a:ext>
            </a:extLst>
          </p:cNvPr>
          <p:cNvPicPr>
            <a:picLocks noChangeAspect="1"/>
          </p:cNvPicPr>
          <p:nvPr/>
        </p:nvPicPr>
        <p:blipFill>
          <a:blip r:embed="rId3"/>
          <a:stretch>
            <a:fillRect/>
          </a:stretch>
        </p:blipFill>
        <p:spPr>
          <a:xfrm>
            <a:off x="2913718" y="1922375"/>
            <a:ext cx="6047402" cy="1092563"/>
          </a:xfrm>
          <a:prstGeom prst="rect">
            <a:avLst/>
          </a:prstGeom>
        </p:spPr>
      </p:pic>
      <p:sp>
        <p:nvSpPr>
          <p:cNvPr id="2" name="Text Placeholder 1">
            <a:extLst>
              <a:ext uri="{FF2B5EF4-FFF2-40B4-BE49-F238E27FC236}">
                <a16:creationId xmlns:a16="http://schemas.microsoft.com/office/drawing/2014/main" id="{E299C277-B516-B526-318E-66738033F0C6}"/>
              </a:ext>
            </a:extLst>
          </p:cNvPr>
          <p:cNvSpPr>
            <a:spLocks noGrp="1"/>
          </p:cNvSpPr>
          <p:nvPr>
            <p:ph type="body" sz="quarter" idx="14"/>
          </p:nvPr>
        </p:nvSpPr>
        <p:spPr>
          <a:xfrm>
            <a:off x="457200" y="205256"/>
            <a:ext cx="8229600" cy="667512"/>
          </a:xfrm>
        </p:spPr>
        <p:txBody>
          <a:bodyPr/>
          <a:lstStyle/>
          <a:p>
            <a:r>
              <a:rPr lang="en-US" dirty="0"/>
              <a:t>Properties of Lightning-Dense TRMM Thunderstorms</a:t>
            </a:r>
          </a:p>
        </p:txBody>
      </p:sp>
      <p:sp>
        <p:nvSpPr>
          <p:cNvPr id="17" name="Text Placeholder 16">
            <a:extLst>
              <a:ext uri="{FF2B5EF4-FFF2-40B4-BE49-F238E27FC236}">
                <a16:creationId xmlns:a16="http://schemas.microsoft.com/office/drawing/2014/main" id="{D9B36776-D80B-DC22-1C5F-996C5363AED3}"/>
              </a:ext>
            </a:extLst>
          </p:cNvPr>
          <p:cNvSpPr>
            <a:spLocks noGrp="1"/>
          </p:cNvSpPr>
          <p:nvPr>
            <p:ph type="body" sz="quarter" idx="20"/>
          </p:nvPr>
        </p:nvSpPr>
        <p:spPr>
          <a:xfrm>
            <a:off x="457200" y="783771"/>
            <a:ext cx="2456518" cy="2242373"/>
          </a:xfrm>
        </p:spPr>
        <p:txBody>
          <a:bodyPr/>
          <a:lstStyle/>
          <a:p>
            <a:r>
              <a:rPr lang="en-US" sz="1500" dirty="0"/>
              <a:t>However, PF metrics describing the dimensions of lightning-dense storms (top) fall short compared to the top flash-rate storms</a:t>
            </a:r>
          </a:p>
          <a:p>
            <a:pPr lvl="1"/>
            <a:r>
              <a:rPr lang="en-US" sz="1300" dirty="0"/>
              <a:t>The ice mass may rival the most intense storms on Earth, but it is often concentrated in a smaller cloud volume</a:t>
            </a:r>
          </a:p>
        </p:txBody>
      </p:sp>
      <p:sp>
        <p:nvSpPr>
          <p:cNvPr id="18" name="Text Placeholder 17">
            <a:extLst>
              <a:ext uri="{FF2B5EF4-FFF2-40B4-BE49-F238E27FC236}">
                <a16:creationId xmlns:a16="http://schemas.microsoft.com/office/drawing/2014/main" id="{C40509EC-EC78-D6A6-26BB-A4AD55366C07}"/>
              </a:ext>
            </a:extLst>
          </p:cNvPr>
          <p:cNvSpPr>
            <a:spLocks noGrp="1"/>
          </p:cNvSpPr>
          <p:nvPr>
            <p:ph type="body" sz="quarter" idx="21"/>
          </p:nvPr>
        </p:nvSpPr>
        <p:spPr>
          <a:xfrm>
            <a:off x="457200" y="2997520"/>
            <a:ext cx="8229600" cy="1397239"/>
          </a:xfrm>
        </p:spPr>
        <p:txBody>
          <a:bodyPr/>
          <a:lstStyle/>
          <a:p>
            <a:r>
              <a:rPr lang="en-US" sz="1600" dirty="0"/>
              <a:t>Overclustering in these storms reduces PF flash rates (bottom) by an order of magnitude</a:t>
            </a:r>
          </a:p>
          <a:p>
            <a:pPr lvl="1"/>
            <a:r>
              <a:rPr lang="en-US" sz="1400" dirty="0"/>
              <a:t>The top flash rate storms and the top PFs by other metrics of convective intensity are also certainly adversely impacted by artificial flash merging	</a:t>
            </a:r>
          </a:p>
          <a:p>
            <a:pPr lvl="1"/>
            <a:r>
              <a:rPr lang="en-US" sz="1400" dirty="0"/>
              <a:t>Therefore, we don’t really know what the top thunderstorm flash rates found in nature actually are</a:t>
            </a:r>
          </a:p>
          <a:p>
            <a:pPr lvl="1"/>
            <a:r>
              <a:rPr lang="en-US" sz="1400" dirty="0"/>
              <a:t>Additional work is needed to correct for these biases, perhaps using a GED-based approach</a:t>
            </a:r>
            <a:endParaRPr lang="en-US" sz="1200" dirty="0"/>
          </a:p>
        </p:txBody>
      </p:sp>
    </p:spTree>
    <p:extLst>
      <p:ext uri="{BB962C8B-B14F-4D97-AF65-F5344CB8AC3E}">
        <p14:creationId xmlns:p14="http://schemas.microsoft.com/office/powerpoint/2010/main" val="681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6BE38B-6029-9CD2-F166-BBEFB6C0E10D}"/>
              </a:ext>
            </a:extLst>
          </p:cNvPr>
          <p:cNvSpPr>
            <a:spLocks noGrp="1"/>
          </p:cNvSpPr>
          <p:nvPr>
            <p:ph type="body" sz="quarter" idx="19"/>
          </p:nvPr>
        </p:nvSpPr>
        <p:spPr>
          <a:xfrm>
            <a:off x="457200" y="771165"/>
            <a:ext cx="8077200" cy="3517900"/>
          </a:xfrm>
        </p:spPr>
        <p:txBody>
          <a:bodyPr/>
          <a:lstStyle/>
          <a:p>
            <a:r>
              <a:rPr lang="en-US" sz="1600" dirty="0"/>
              <a:t>GLM is more sensitive than LIS to overclustering for three reasons:</a:t>
            </a:r>
          </a:p>
          <a:p>
            <a:pPr lvl="1"/>
            <a:r>
              <a:rPr lang="en-US" sz="1400" dirty="0"/>
              <a:t>GLM clustering is based on events rather than group centroids</a:t>
            </a:r>
          </a:p>
          <a:p>
            <a:pPr lvl="1"/>
            <a:r>
              <a:rPr lang="en-US" sz="1400" dirty="0"/>
              <a:t>GLM outages during high group rate periods are on the order of milliseconds rather than seconds</a:t>
            </a:r>
          </a:p>
          <a:p>
            <a:pPr lvl="1"/>
            <a:r>
              <a:rPr lang="en-US" sz="1400" dirty="0"/>
              <a:t>GLM provides continuous staring measurements of lightning-dense thunderstorms </a:t>
            </a:r>
            <a:endParaRPr lang="en-US" sz="1600" dirty="0"/>
          </a:p>
          <a:p>
            <a:r>
              <a:rPr lang="en-US" sz="1600" dirty="0"/>
              <a:t>As with LIS, GLM aggregates activity from multiple flashes in high flash rate convective cells into a single feature</a:t>
            </a:r>
          </a:p>
          <a:p>
            <a:pPr lvl="1"/>
            <a:r>
              <a:rPr lang="en-US" sz="1400" dirty="0"/>
              <a:t>This aggregate feature is then split into many pieces by the LFCA according to its 101-group and 3-s maximum thresholds for a flash</a:t>
            </a:r>
          </a:p>
          <a:p>
            <a:pPr lvl="1"/>
            <a:r>
              <a:rPr lang="en-US" sz="1400" dirty="0"/>
              <a:t>GLM flash rates and derived products will be wrong, but not in an easily-identifiable way</a:t>
            </a:r>
          </a:p>
          <a:p>
            <a:r>
              <a:rPr lang="en-US" sz="1600" dirty="0"/>
              <a:t>The best way to study overclustering (from the top lightning-dense thunderstorms and less-extreme events) is to use reprocessed science-level GLM data</a:t>
            </a:r>
          </a:p>
          <a:p>
            <a:pPr lvl="1"/>
            <a:r>
              <a:rPr lang="en-US" sz="1400" dirty="0"/>
              <a:t>The following slides will use our CIERRA software to generate such a dataset and compare properly-clustered flashes with LCFA data</a:t>
            </a:r>
          </a:p>
        </p:txBody>
      </p:sp>
      <p:sp>
        <p:nvSpPr>
          <p:cNvPr id="7" name="Text Placeholder 5">
            <a:extLst>
              <a:ext uri="{FF2B5EF4-FFF2-40B4-BE49-F238E27FC236}">
                <a16:creationId xmlns:a16="http://schemas.microsoft.com/office/drawing/2014/main" id="{B23BE294-5357-D787-F670-A6AA052F2E4F}"/>
              </a:ext>
            </a:extLst>
          </p:cNvPr>
          <p:cNvSpPr>
            <a:spLocks noGrp="1"/>
          </p:cNvSpPr>
          <p:nvPr>
            <p:ph type="body" sz="quarter" idx="14"/>
          </p:nvPr>
        </p:nvSpPr>
        <p:spPr>
          <a:xfrm>
            <a:off x="457200" y="197917"/>
            <a:ext cx="8591006" cy="669156"/>
          </a:xfrm>
        </p:spPr>
        <p:txBody>
          <a:bodyPr/>
          <a:lstStyle/>
          <a:p>
            <a:r>
              <a:rPr lang="en-US" dirty="0"/>
              <a:t>Lighting-Dense Thunderstorms and GLM Data Degradation</a:t>
            </a:r>
          </a:p>
        </p:txBody>
      </p:sp>
    </p:spTree>
    <p:extLst>
      <p:ext uri="{BB962C8B-B14F-4D97-AF65-F5344CB8AC3E}">
        <p14:creationId xmlns:p14="http://schemas.microsoft.com/office/powerpoint/2010/main" val="181448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A65FC7-8A4E-1B6C-AD46-934E39C4DC31}"/>
              </a:ext>
            </a:extLst>
          </p:cNvPr>
          <p:cNvGrpSpPr/>
          <p:nvPr/>
        </p:nvGrpSpPr>
        <p:grpSpPr>
          <a:xfrm>
            <a:off x="195943" y="1675710"/>
            <a:ext cx="8846457" cy="3467790"/>
            <a:chOff x="-6089613" y="-248573"/>
            <a:chExt cx="13121257" cy="5143500"/>
          </a:xfrm>
        </p:grpSpPr>
        <p:pic>
          <p:nvPicPr>
            <p:cNvPr id="9" name="Picture 8">
              <a:extLst>
                <a:ext uri="{FF2B5EF4-FFF2-40B4-BE49-F238E27FC236}">
                  <a16:creationId xmlns:a16="http://schemas.microsoft.com/office/drawing/2014/main" id="{6CEF1ABB-71EE-C2E5-DFA7-DC50388D8C44}"/>
                </a:ext>
              </a:extLst>
            </p:cNvPr>
            <p:cNvPicPr>
              <a:picLocks noChangeAspect="1"/>
            </p:cNvPicPr>
            <p:nvPr/>
          </p:nvPicPr>
          <p:blipFill>
            <a:blip r:embed="rId2"/>
            <a:stretch>
              <a:fillRect/>
            </a:stretch>
          </p:blipFill>
          <p:spPr>
            <a:xfrm>
              <a:off x="-6089613" y="-248572"/>
              <a:ext cx="4961819" cy="5143499"/>
            </a:xfrm>
            <a:prstGeom prst="rect">
              <a:avLst/>
            </a:prstGeom>
          </p:spPr>
        </p:pic>
        <p:pic>
          <p:nvPicPr>
            <p:cNvPr id="8" name="Picture 7">
              <a:extLst>
                <a:ext uri="{FF2B5EF4-FFF2-40B4-BE49-F238E27FC236}">
                  <a16:creationId xmlns:a16="http://schemas.microsoft.com/office/drawing/2014/main" id="{7F39EBF8-1E22-E782-4073-BE5D2FB63E0B}"/>
                </a:ext>
              </a:extLst>
            </p:cNvPr>
            <p:cNvPicPr>
              <a:picLocks noChangeAspect="1"/>
            </p:cNvPicPr>
            <p:nvPr/>
          </p:nvPicPr>
          <p:blipFill>
            <a:blip r:embed="rId3"/>
            <a:stretch>
              <a:fillRect/>
            </a:stretch>
          </p:blipFill>
          <p:spPr>
            <a:xfrm>
              <a:off x="559981" y="-248573"/>
              <a:ext cx="6471663" cy="5143500"/>
            </a:xfrm>
            <a:prstGeom prst="rect">
              <a:avLst/>
            </a:prstGeom>
          </p:spPr>
        </p:pic>
      </p:grpSp>
      <p:sp>
        <p:nvSpPr>
          <p:cNvPr id="3" name="Text Placeholder 2">
            <a:extLst>
              <a:ext uri="{FF2B5EF4-FFF2-40B4-BE49-F238E27FC236}">
                <a16:creationId xmlns:a16="http://schemas.microsoft.com/office/drawing/2014/main" id="{7D6BE38B-6029-9CD2-F166-BBEFB6C0E10D}"/>
              </a:ext>
            </a:extLst>
          </p:cNvPr>
          <p:cNvSpPr>
            <a:spLocks noGrp="1"/>
          </p:cNvSpPr>
          <p:nvPr>
            <p:ph type="body" sz="quarter" idx="19"/>
          </p:nvPr>
        </p:nvSpPr>
        <p:spPr>
          <a:xfrm>
            <a:off x="457200" y="1023712"/>
            <a:ext cx="8128000" cy="3517900"/>
          </a:xfrm>
        </p:spPr>
        <p:txBody>
          <a:bodyPr/>
          <a:lstStyle/>
          <a:p>
            <a:r>
              <a:rPr lang="en-US" sz="1600" dirty="0"/>
              <a:t>The case below is the worst offender so far, with the southwest cell generating GEDs (left) exceeding 3 groups / sec averaged over 15 mins</a:t>
            </a:r>
          </a:p>
          <a:p>
            <a:r>
              <a:rPr lang="en-US" sz="1600" dirty="0"/>
              <a:t>Overclustering occurred over many subsequent</a:t>
            </a:r>
            <a:br>
              <a:rPr lang="en-US" sz="1600" dirty="0"/>
            </a:br>
            <a:r>
              <a:rPr lang="en-US" sz="1600" dirty="0"/>
              <a:t>flashes rather than single isolated events, and this</a:t>
            </a:r>
            <a:br>
              <a:rPr lang="en-US" sz="1600" dirty="0"/>
            </a:br>
            <a:r>
              <a:rPr lang="en-US" sz="1600" dirty="0"/>
              <a:t>significantly impacted GLM flash rates for the storm</a:t>
            </a:r>
          </a:p>
        </p:txBody>
      </p:sp>
      <p:sp>
        <p:nvSpPr>
          <p:cNvPr id="7" name="Text Placeholder 5">
            <a:extLst>
              <a:ext uri="{FF2B5EF4-FFF2-40B4-BE49-F238E27FC236}">
                <a16:creationId xmlns:a16="http://schemas.microsoft.com/office/drawing/2014/main" id="{B23BE294-5357-D787-F670-A6AA052F2E4F}"/>
              </a:ext>
            </a:extLst>
          </p:cNvPr>
          <p:cNvSpPr>
            <a:spLocks noGrp="1"/>
          </p:cNvSpPr>
          <p:nvPr>
            <p:ph type="body" sz="quarter" idx="14"/>
          </p:nvPr>
        </p:nvSpPr>
        <p:spPr>
          <a:xfrm>
            <a:off x="457200" y="154372"/>
            <a:ext cx="8229600" cy="669156"/>
          </a:xfrm>
        </p:spPr>
        <p:txBody>
          <a:bodyPr/>
          <a:lstStyle/>
          <a:p>
            <a:r>
              <a:rPr lang="en-US" dirty="0"/>
              <a:t>The Top Case of GLM Overclustering: GLM GED and NEXRAD Radar Reflectivity</a:t>
            </a:r>
          </a:p>
        </p:txBody>
      </p:sp>
    </p:spTree>
    <p:extLst>
      <p:ext uri="{BB962C8B-B14F-4D97-AF65-F5344CB8AC3E}">
        <p14:creationId xmlns:p14="http://schemas.microsoft.com/office/powerpoint/2010/main" val="1194197436"/>
      </p:ext>
    </p:extLst>
  </p:cSld>
  <p:clrMapOvr>
    <a:masterClrMapping/>
  </p:clrMapOvr>
</p:sld>
</file>

<file path=ppt/theme/theme1.xml><?xml version="1.0" encoding="utf-8"?>
<a:theme xmlns:a="http://schemas.openxmlformats.org/drawingml/2006/main" name="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21839</TotalTime>
  <Words>1638</Words>
  <Application>Microsoft Macintosh PowerPoint</Application>
  <PresentationFormat>On-screen Show (16:9)</PresentationFormat>
  <Paragraphs>92</Paragraphs>
  <Slides>16</Slides>
  <Notes>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Acumin Pro</vt:lpstr>
      <vt:lpstr>Arial</vt:lpstr>
      <vt:lpstr>Calibri</vt:lpstr>
      <vt:lpstr>System Font Regular</vt:lpstr>
      <vt:lpstr>Wingdings</vt:lpstr>
      <vt:lpstr>Main</vt:lpstr>
      <vt:lpstr>Custom Design</vt:lpstr>
      <vt:lpstr>Pushing GLM Flash Clustering to its Limits in the Most Active Thunderstorms on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2105</cp:revision>
  <cp:lastPrinted>2022-08-24T18:54:11Z</cp:lastPrinted>
  <dcterms:created xsi:type="dcterms:W3CDTF">2020-12-17T00:35:24Z</dcterms:created>
  <dcterms:modified xsi:type="dcterms:W3CDTF">2022-09-12T16:28:08Z</dcterms:modified>
</cp:coreProperties>
</file>