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15"/>
  </p:notesMasterIdLst>
  <p:handoutMasterIdLst>
    <p:handoutMasterId r:id="rId16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6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DA9219-10F6-4AE6-91EC-A28501349F09}" v="16" dt="2022-09-14T03:46:57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75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A3D304-BA40-44FB-F0E6-187C4C88E89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wrap="square" lIns="80766" tIns="40383" rIns="80766" bIns="40383" anchorCtr="0" compatLnSpc="0">
            <a:noAutofit/>
          </a:bodyPr>
          <a:lstStyle/>
          <a:p>
            <a:pPr hangingPunct="0">
              <a:defRPr sz="1400"/>
            </a:pPr>
            <a:endParaRPr lang="en-US" sz="13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0F605-F816-0BBC-75C3-944270461CE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647" y="0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wrap="square" lIns="80766" tIns="40383" rIns="80766" bIns="40383" anchorCtr="0" compatLnSpc="0">
            <a:noAutofit/>
          </a:bodyPr>
          <a:lstStyle/>
          <a:p>
            <a:pPr algn="r" hangingPunct="0">
              <a:defRPr sz="1400"/>
            </a:pPr>
            <a:endParaRPr lang="en-US" sz="13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B6EB5-D5E3-1469-7907-7A2EE3C92FC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wrap="square" lIns="80766" tIns="40383" rIns="80766" bIns="40383" anchor="b" anchorCtr="0" compatLnSpc="0">
            <a:noAutofit/>
          </a:bodyPr>
          <a:lstStyle/>
          <a:p>
            <a:pPr hangingPunct="0">
              <a:defRPr sz="1400"/>
            </a:pPr>
            <a:endParaRPr lang="en-US" sz="13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7561F-0E60-339B-38D2-A8D8DE7D7999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647" y="8686800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wrap="square" lIns="80766" tIns="40383" rIns="80766" bIns="40383" anchor="b" anchorCtr="0" compatLnSpc="0">
            <a:noAutofit/>
          </a:bodyPr>
          <a:lstStyle/>
          <a:p>
            <a:pPr algn="r" hangingPunct="0">
              <a:defRPr sz="1400"/>
            </a:pPr>
            <a:fld id="{8C816C66-EA0E-46A5-8B1B-7D831DBB2290}" type="slidenum">
              <a:t>‹#›</a:t>
            </a:fld>
            <a:endParaRPr lang="en-US" sz="13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1505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A6007-9A30-6205-FE92-3F8CF15041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868E5-5BD7-BF28-7C97-E55489A3514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E5C114C-2C7F-2160-6176-6E19C6868C8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E9356-CCB3-C93D-CDEB-637F8280A9C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B5F02-B91A-1765-170A-930892A89F8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2F26E-053C-1EBC-3E54-B08FAFDC17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040D76F0-5DDD-4AC5-82EF-B9ADFFAAA6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5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522aa5d1a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522aa5d1a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7D167-E6BB-6C43-2D66-AE1C6289D6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5E613C1-0FF4-44B3-AB77-8C148FA321DB}" type="slidenum">
              <a:t>11</a:t>
            </a:fld>
            <a:endParaRPr lang="en-US"/>
          </a:p>
        </p:txBody>
      </p:sp>
      <p:sp>
        <p:nvSpPr>
          <p:cNvPr id="2" name="Google Shape;227;g1522aa5d1ad_0_27:notes">
            <a:extLst>
              <a:ext uri="{FF2B5EF4-FFF2-40B4-BE49-F238E27FC236}">
                <a16:creationId xmlns:a16="http://schemas.microsoft.com/office/drawing/2014/main" id="{B8032321-E00D-8B80-F86D-3AF2D02AD50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228;g1522aa5d1ad_0_27:notes">
            <a:extLst>
              <a:ext uri="{FF2B5EF4-FFF2-40B4-BE49-F238E27FC236}">
                <a16:creationId xmlns:a16="http://schemas.microsoft.com/office/drawing/2014/main" id="{1F4F6FEF-4516-D3EF-7698-89463746B4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D9742-5EDA-A4AC-6890-24BEBA63FE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811F6AA-5537-4950-B93A-DCF5FB8840E7}" type="slidenum">
              <a:t>2</a:t>
            </a:fld>
            <a:endParaRPr lang="en-US"/>
          </a:p>
        </p:txBody>
      </p:sp>
      <p:sp>
        <p:nvSpPr>
          <p:cNvPr id="2" name="Google Shape;163;g1522aa5d1ad_0_7:notes">
            <a:extLst>
              <a:ext uri="{FF2B5EF4-FFF2-40B4-BE49-F238E27FC236}">
                <a16:creationId xmlns:a16="http://schemas.microsoft.com/office/drawing/2014/main" id="{D1FD28EC-BD65-9271-EDC2-591DBEE8F3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64;g1522aa5d1ad_0_7:notes">
            <a:extLst>
              <a:ext uri="{FF2B5EF4-FFF2-40B4-BE49-F238E27FC236}">
                <a16:creationId xmlns:a16="http://schemas.microsoft.com/office/drawing/2014/main" id="{AD3D1859-993A-61D5-41CA-5FE6A10F70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5886C-5004-4C79-F723-02507DBC6E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1F9F55E-19B2-4D4F-93F5-8916B5A850F8}" type="slidenum">
              <a:t>3</a:t>
            </a:fld>
            <a:endParaRPr lang="en-US"/>
          </a:p>
        </p:txBody>
      </p:sp>
      <p:sp>
        <p:nvSpPr>
          <p:cNvPr id="2" name="Google Shape;156;g1522aa5d1ad_0_2:notes">
            <a:extLst>
              <a:ext uri="{FF2B5EF4-FFF2-40B4-BE49-F238E27FC236}">
                <a16:creationId xmlns:a16="http://schemas.microsoft.com/office/drawing/2014/main" id="{A28AE000-A42A-8561-09B8-288637C653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57;g1522aa5d1ad_0_2:notes">
            <a:extLst>
              <a:ext uri="{FF2B5EF4-FFF2-40B4-BE49-F238E27FC236}">
                <a16:creationId xmlns:a16="http://schemas.microsoft.com/office/drawing/2014/main" id="{B1D337DA-C2E5-CCF0-A976-DA8944BCC8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820C2-BD4B-304B-84D5-65391E95B3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4338C17-890F-4314-9FAE-5AE3D9FC4509}" type="slidenum">
              <a:t>4</a:t>
            </a:fld>
            <a:endParaRPr lang="en-US"/>
          </a:p>
        </p:txBody>
      </p:sp>
      <p:sp>
        <p:nvSpPr>
          <p:cNvPr id="2" name="Google Shape;170;g151bfae3b0c_0_45:notes">
            <a:extLst>
              <a:ext uri="{FF2B5EF4-FFF2-40B4-BE49-F238E27FC236}">
                <a16:creationId xmlns:a16="http://schemas.microsoft.com/office/drawing/2014/main" id="{C39F1027-32F1-2056-E9F4-2BC81B62F20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71;g151bfae3b0c_0_45:notes">
            <a:extLst>
              <a:ext uri="{FF2B5EF4-FFF2-40B4-BE49-F238E27FC236}">
                <a16:creationId xmlns:a16="http://schemas.microsoft.com/office/drawing/2014/main" id="{A44D77C3-F4FE-AC06-BAC4-D03E6A189B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31E37-C308-195E-D6B9-47D76EA469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7CE2782-D1DF-47C1-BBAB-6FEBAC9275CC}" type="slidenum">
              <a:t>5</a:t>
            </a:fld>
            <a:endParaRPr lang="en-US"/>
          </a:p>
        </p:txBody>
      </p:sp>
      <p:sp>
        <p:nvSpPr>
          <p:cNvPr id="2" name="Google Shape;177;g1522aa5d1ad_0_12:notes">
            <a:extLst>
              <a:ext uri="{FF2B5EF4-FFF2-40B4-BE49-F238E27FC236}">
                <a16:creationId xmlns:a16="http://schemas.microsoft.com/office/drawing/2014/main" id="{EE73CDD3-3985-774C-A62B-55304D0AD82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78;g1522aa5d1ad_0_12:notes">
            <a:extLst>
              <a:ext uri="{FF2B5EF4-FFF2-40B4-BE49-F238E27FC236}">
                <a16:creationId xmlns:a16="http://schemas.microsoft.com/office/drawing/2014/main" id="{F8DB310D-07E1-83F7-232A-38BCCFF715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06638-4E84-0A3C-B1F7-5B86FF09CA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8C6144F-EC4B-41FC-81B0-FFE543065B0B}" type="slidenum">
              <a:t>6</a:t>
            </a:fld>
            <a:endParaRPr lang="en-US"/>
          </a:p>
        </p:txBody>
      </p:sp>
      <p:sp>
        <p:nvSpPr>
          <p:cNvPr id="2" name="Google Shape;184;g156772bdb87_0_1:notes">
            <a:extLst>
              <a:ext uri="{FF2B5EF4-FFF2-40B4-BE49-F238E27FC236}">
                <a16:creationId xmlns:a16="http://schemas.microsoft.com/office/drawing/2014/main" id="{A0EE2187-2EDF-F86E-427C-2B13199CE3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85;g156772bdb87_0_1:notes">
            <a:extLst>
              <a:ext uri="{FF2B5EF4-FFF2-40B4-BE49-F238E27FC236}">
                <a16:creationId xmlns:a16="http://schemas.microsoft.com/office/drawing/2014/main" id="{55B3E2F3-861E-051B-EE7F-1EE7A15D0A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3C405-74B0-E99A-9F71-C90EFA468E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8585E61-4F4D-43D7-B10F-DBA9BA6D8FF0}" type="slidenum">
              <a:t>7</a:t>
            </a:fld>
            <a:endParaRPr lang="en-US"/>
          </a:p>
        </p:txBody>
      </p:sp>
      <p:sp>
        <p:nvSpPr>
          <p:cNvPr id="2" name="Google Shape;184;g156772bdb87_0_1:notes 1">
            <a:extLst>
              <a:ext uri="{FF2B5EF4-FFF2-40B4-BE49-F238E27FC236}">
                <a16:creationId xmlns:a16="http://schemas.microsoft.com/office/drawing/2014/main" id="{478E4D99-8ADC-53D2-2C0E-03213F13DB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85;g156772bdb87_0_1:notes 1">
            <a:extLst>
              <a:ext uri="{FF2B5EF4-FFF2-40B4-BE49-F238E27FC236}">
                <a16:creationId xmlns:a16="http://schemas.microsoft.com/office/drawing/2014/main" id="{67FB7A24-17BA-5125-14F2-87735F129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00325-189D-2BBC-C17B-471F776F83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F4BB873-FFB6-4AE9-ADFC-C809F0185913}" type="slidenum">
              <a:t>8</a:t>
            </a:fld>
            <a:endParaRPr lang="en-US"/>
          </a:p>
        </p:txBody>
      </p:sp>
      <p:sp>
        <p:nvSpPr>
          <p:cNvPr id="2" name="Google Shape;189;g156772bdb87_0_9:notes">
            <a:extLst>
              <a:ext uri="{FF2B5EF4-FFF2-40B4-BE49-F238E27FC236}">
                <a16:creationId xmlns:a16="http://schemas.microsoft.com/office/drawing/2014/main" id="{4291F8EE-5545-4D2D-2B20-B8B4070C9C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Google Shape;190;g156772bdb87_0_9:notes">
            <a:extLst>
              <a:ext uri="{FF2B5EF4-FFF2-40B4-BE49-F238E27FC236}">
                <a16:creationId xmlns:a16="http://schemas.microsoft.com/office/drawing/2014/main" id="{390E8079-ABAD-5ACE-67C9-3D6CFEBBE5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 wrap="square" lIns="91440" tIns="91440" rIns="91440" bIns="91440" anchor="t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22aa5d1a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522aa5d1a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5DBE-9C2B-B81C-B491-E941E28ED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4E3BD-16A6-2C91-EDB4-2D06224BC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03721-63AA-840F-6F77-258FC5E5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E6F30-DE16-1E7F-7D53-84F3EEBC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DAD6-4D59-4ADB-B0C6-31DF2AB4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BF6A-8EDD-4520-B528-5E98A8163C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7B31-DF38-F358-2D52-0FD0AF18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560F8-5869-BD15-32F2-0C20CC9EC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F389A-50CA-F28A-1315-CB1008DA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C4360-E36C-1D34-C2F0-1613DA85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E7C26-626C-9CD0-E9B8-CF7112BB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84B5-6B81-428E-AF03-A633D8FFA3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2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4730BF-B027-A144-410E-F725BE39A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0779C-2D00-00B2-BA72-E76C0D554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FF37B-DE1C-4B69-CBDB-9A6ECAE6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40B0F-EB34-25F7-4BBB-BFF16A66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B517F-9BC0-3631-CFE3-A892E9D8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722E-02CF-4A11-954D-40961F6628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1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8" name="Google Shape;38;p2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" name="Google Shape;39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2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41" name="Google Shape;41;p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002" y="1386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Google Shape;43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" name="Google Shape;49;p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50" name="Google Shape;50;p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51" name="Google Shape;51;p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" name="Google Shape;52;p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" name="Google Shape;54;p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" name="Google Shape;55;p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7" name="Google Shape;57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041650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dt" idx="10"/>
          </p:nvPr>
        </p:nvSpPr>
        <p:spPr>
          <a:xfrm>
            <a:off x="685800" y="48006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7315200" y="4686300"/>
            <a:ext cx="1371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82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"/>
          <p:cNvSpPr>
            <a:spLocks noGrp="1"/>
          </p:cNvSpPr>
          <p:nvPr>
            <p:ph type="pic" idx="2"/>
          </p:nvPr>
        </p:nvSpPr>
        <p:spPr>
          <a:xfrm>
            <a:off x="4953000" y="914400"/>
            <a:ext cx="373380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3"/>
          </p:nvPr>
        </p:nvSpPr>
        <p:spPr>
          <a:xfrm>
            <a:off x="4953000" y="2571750"/>
            <a:ext cx="3742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42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Basic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67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470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352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23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95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B670-0F32-25DA-4849-52910509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9B54-99A6-8B7A-1366-BE1FD38AB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1893E-73B9-79C1-2A0D-88173F08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E12E-2708-D2DC-A68F-7795D98A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42C82-0608-6A46-3E4D-0E84C7CB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7638-CE86-43B3-9459-84A1FD5159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2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462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117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70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267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7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1_Dk Blu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5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None/>
              <a:defRPr sz="1800" b="1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None/>
              <a:defRPr sz="1600" b="0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None/>
              <a:defRPr sz="2800" b="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None/>
              <a:defRPr sz="180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1" name="Google Shape;121;p15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2" name="Google Shape;122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5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124" name="Google Shape;124;p15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6002" y="10264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Google Shape;126;p15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5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5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5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5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5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" name="Google Shape;132;p15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33" name="Google Shape;133;p15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34" name="Google Shape;134;p15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p15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6" name="Google Shape;136;p15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7" name="Google Shape;137;p15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38;p15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9" name="Google Shape;139;p15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40" name="Google Shape;140;p1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189818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415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08AC9-BF9F-74C8-05F2-59819F14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629A6-176B-346B-E736-BD8DAF0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D0D53-FEA4-86B2-78E4-F166E38A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DDB2-1052-440B-A24E-3672CADFCB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5699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8" name="Google Shape;38;p2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" name="Google Shape;39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2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41" name="Google Shape;41;p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002" y="1386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Google Shape;43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" name="Google Shape;49;p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50" name="Google Shape;50;p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51" name="Google Shape;51;p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" name="Google Shape;52;p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" name="Google Shape;54;p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" name="Google Shape;55;p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7" name="Google Shape;57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81253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dt" idx="10"/>
          </p:nvPr>
        </p:nvSpPr>
        <p:spPr>
          <a:xfrm>
            <a:off x="685800" y="48006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7315200" y="4686300"/>
            <a:ext cx="1371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54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C298-FA58-0D4D-AE47-27C94D03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81E4D-D4E3-D62E-29E5-19AAC40A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102B-E09A-DE36-D99E-8560DFD7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4A5BC-2003-1D2C-ECA5-BA661175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6520A-6C2E-881A-F3BE-F8C7A1C9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6E5F-53A0-47C1-803A-B9401C6728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"/>
          <p:cNvSpPr>
            <a:spLocks noGrp="1"/>
          </p:cNvSpPr>
          <p:nvPr>
            <p:ph type="pic" idx="2"/>
          </p:nvPr>
        </p:nvSpPr>
        <p:spPr>
          <a:xfrm>
            <a:off x="4953000" y="914400"/>
            <a:ext cx="373380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3"/>
          </p:nvPr>
        </p:nvSpPr>
        <p:spPr>
          <a:xfrm>
            <a:off x="4953000" y="2571750"/>
            <a:ext cx="3742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232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Basic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461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24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846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535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744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685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7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758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38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A9C1-C8C4-0E33-552C-6A3C1E10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DCCC4-40C2-D0D6-3AB8-CA0C354F8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7DD4C-6035-DC8D-B2B9-AFC77264C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7D01A-15C1-8CC3-83E6-58624BF6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957CC-049C-C56A-0A63-817BA1B1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F9030-A8B6-C025-82D3-15126767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DE45-D362-448E-9EBC-854DA4F888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0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1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1_Dk Blu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5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None/>
              <a:defRPr sz="1800" b="1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None/>
              <a:defRPr sz="1600" b="0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None/>
              <a:defRPr sz="2800" b="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None/>
              <a:defRPr sz="180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1" name="Google Shape;121;p15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2" name="Google Shape;122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5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124" name="Google Shape;124;p15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6002" y="10264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Google Shape;126;p15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5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5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5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5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5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" name="Google Shape;132;p15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33" name="Google Shape;133;p15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34" name="Google Shape;134;p15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p15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6" name="Google Shape;136;p15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7" name="Google Shape;137;p15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38;p15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9" name="Google Shape;139;p15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40" name="Google Shape;140;p1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4561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42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62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29B82-652D-6A4F-B56F-6CFD593E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BF486-F0F4-3D99-D133-172B8292D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E4DC2-D858-50B7-0A75-02262BFC8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CC3D-5A2A-0CC8-9EDB-5F202240C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83741-DF3A-63E9-4FF3-ADC25B2AD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A6AB16-34A0-DC18-6F9A-D19C471F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C926CF-BD8E-C9B3-BACD-0C62B63E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9BA62-CFB0-F943-A766-D731565C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FA4B-838F-4B58-8D41-65A5E0F85E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80F6-B321-89DC-B5A5-F3FE6DB9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19134-E5AB-62FE-D069-36B748EE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4F768-399D-299D-DC65-34D0B7B4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712A4-D9DE-2CE0-5315-2DFA5B1B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658E-3E9A-4368-9067-430714AD803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08AC9-BF9F-74C8-05F2-59819F14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629A6-176B-346B-E736-BD8DAF0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D0D53-FEA4-86B2-78E4-F166E38A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DDB2-1052-440B-A24E-3672CADFCB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078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F18F-4EA0-1941-7043-33611118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BB94-4D8E-F855-46A8-C7DD62184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FCC64-ED82-0EAE-C938-A20A149E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69632-4E69-026A-B5F3-59FB588F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8820A-4AF3-B72C-7395-0595C22F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145F2-E174-8B2E-177F-88E3C584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D763-AEEB-4215-864E-0AE09CFD00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0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2E55-67D4-300A-BA8A-39DEC529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0BC9C-FBA0-E472-18D7-E47EB6011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EC738-CCBE-2042-7406-7505D667E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3EE86-0B86-24CA-5F3A-6FFDA92F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9A2A8-79AB-4E45-8A95-EF1D3464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0B35F-BAA2-47E4-C473-EEB2F482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6A45-74C3-4751-BB9A-25B7092639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7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hyperlink" Target="http://www.noaa.gov/marine-aviation" TargetMode="External"/><Relationship Id="rId26" Type="http://schemas.openxmlformats.org/officeDocument/2006/relationships/hyperlink" Target="http://www.noaa.gov/oceans-coasts" TargetMode="Externa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5" Type="http://schemas.openxmlformats.org/officeDocument/2006/relationships/image" Target="../media/image4.png"/><Relationship Id="rId3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hyperlink" Target="http://www.noaa.gov/research" TargetMode="Externa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hyperlink" Target="http://www.noaa.gov/fisheries" TargetMode="External"/><Relationship Id="rId32" Type="http://schemas.openxmlformats.org/officeDocument/2006/relationships/hyperlink" Target="http://www.noaa.gov/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28" Type="http://schemas.openxmlformats.org/officeDocument/2006/relationships/hyperlink" Target="http://www.noaa.gov/weather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://www.noaa.gov/satellites" TargetMode="External"/><Relationship Id="rId27" Type="http://schemas.openxmlformats.org/officeDocument/2006/relationships/image" Target="../media/image5.png"/><Relationship Id="rId30" Type="http://schemas.openxmlformats.org/officeDocument/2006/relationships/hyperlink" Target="https://www.commerce.gov/" TargetMode="Externa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hyperlink" Target="http://www.noaa.gov/marine-aviation" TargetMode="External"/><Relationship Id="rId26" Type="http://schemas.openxmlformats.org/officeDocument/2006/relationships/hyperlink" Target="http://www.noaa.gov/oceans-coasts" TargetMode="Externa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5" Type="http://schemas.openxmlformats.org/officeDocument/2006/relationships/image" Target="../media/image4.png"/><Relationship Id="rId33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hyperlink" Target="http://www.noaa.gov/research" TargetMode="Externa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hyperlink" Target="http://www.noaa.gov/fisheries" TargetMode="External"/><Relationship Id="rId32" Type="http://schemas.openxmlformats.org/officeDocument/2006/relationships/hyperlink" Target="http://www.noaa.gov/" TargetMode="Externa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3.png"/><Relationship Id="rId28" Type="http://schemas.openxmlformats.org/officeDocument/2006/relationships/hyperlink" Target="http://www.noaa.gov/weather" TargetMode="Externa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hyperlink" Target="http://www.noaa.gov/satellites" TargetMode="External"/><Relationship Id="rId27" Type="http://schemas.openxmlformats.org/officeDocument/2006/relationships/image" Target="../media/image5.png"/><Relationship Id="rId30" Type="http://schemas.openxmlformats.org/officeDocument/2006/relationships/hyperlink" Target="https://www.commerce.gov/" TargetMode="Externa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DDAE0-1DD0-0B05-9D61-F5530F8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AEEB6-9D67-0D5F-EC52-8DDC0D00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9B71F-5A1A-B930-7612-2F2A638E9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1723A-69D2-478D-9A7A-7A940534C03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2CAC7-A9B8-1D54-5E8E-1CFA2A513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7E7F8-3BF3-D294-BBBD-67EF56F2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A97F-BF4D-49B5-B53F-B00A51E7EFDC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30388" y="-5624"/>
            <a:ext cx="472440" cy="5149124"/>
            <a:chOff x="-15240" y="-7498"/>
            <a:chExt cx="472440" cy="6865498"/>
          </a:xfrm>
        </p:grpSpPr>
        <p:sp>
          <p:nvSpPr>
            <p:cNvPr id="7" name="Google Shape;7;p1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16002" y="-749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9;p1" descr="C:\Users\jacqui.fenner\Desktop\PTT templates\images\noaa icons\noaa_icons-04.png">
              <a:hlinkClick r:id="rId18"/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1" descr="C:\Users\jacqui.fenner\Desktop\PTT templates\images\noaa icons\noaa_icons-05.png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1" descr="C:\Users\jacqui.fenner\Desktop\PTT templates\images\noaa icons\noaa_icons-06.png">
              <a:hlinkClick r:id="rId22"/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" descr="C:\Users\jacqui.fenner\Desktop\PTT templates\images\noaa icons\noaa_icons-07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 descr="C:\Users\jacqui.fenner\Desktop\PTT templates\images\noaa icons\noaa_icons-08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C:\Users\jacqui.fenner\Desktop\PTT templates\images\noaa icons\noaa_icons-10.png">
              <a:hlinkClick r:id="rId28"/>
            </p:cNvPr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15;p1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6" name="Google Shape;16;p1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7" name="Google Shape;17;p1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18;p1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" name="Google Shape;19;p1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" name="Google Shape;20;p1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" name="Google Shape;23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4" name="Google Shape;24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" name="Google Shape;27;p1" descr="G:\STALL\ST Comms\Templates &amp; Resources\Logos\Other Emblems\DOC Logo\DOC Color.png">
            <a:hlinkClick r:id="rId30"/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>
            <a:hlinkClick r:id="rId32"/>
          </p:cNvPr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639827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21524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30388" y="-5624"/>
            <a:ext cx="472440" cy="5149124"/>
            <a:chOff x="-15240" y="-7498"/>
            <a:chExt cx="472440" cy="6865498"/>
          </a:xfrm>
        </p:grpSpPr>
        <p:sp>
          <p:nvSpPr>
            <p:cNvPr id="7" name="Google Shape;7;p1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16002" y="-749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9;p1" descr="C:\Users\jacqui.fenner\Desktop\PTT templates\images\noaa icons\noaa_icons-04.png">
              <a:hlinkClick r:id="rId18"/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1" descr="C:\Users\jacqui.fenner\Desktop\PTT templates\images\noaa icons\noaa_icons-05.png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1" descr="C:\Users\jacqui.fenner\Desktop\PTT templates\images\noaa icons\noaa_icons-06.png">
              <a:hlinkClick r:id="rId22"/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" descr="C:\Users\jacqui.fenner\Desktop\PTT templates\images\noaa icons\noaa_icons-07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 descr="C:\Users\jacqui.fenner\Desktop\PTT templates\images\noaa icons\noaa_icons-08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C:\Users\jacqui.fenner\Desktop\PTT templates\images\noaa icons\noaa_icons-10.png">
              <a:hlinkClick r:id="rId28"/>
            </p:cNvPr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15;p1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6" name="Google Shape;16;p1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7" name="Google Shape;17;p1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18;p1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" name="Google Shape;19;p1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" name="Google Shape;20;p1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" name="Google Shape;23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4" name="Google Shape;24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"/>
          <p:cNvSpPr txBox="1">
            <a:spLocks noGrp="1"/>
          </p:cNvSpPr>
          <p:nvPr>
            <p:ph type="title"/>
          </p:nvPr>
        </p:nvSpPr>
        <p:spPr>
          <a:xfrm>
            <a:off x="467960" y="2321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" name="Google Shape;27;p1" descr="G:\STALL\ST Comms\Templates &amp; Resources\Logos\Other Emblems\DOC Logo\DOC Color.png">
            <a:hlinkClick r:id="rId30"/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>
            <a:hlinkClick r:id="rId32"/>
          </p:cNvPr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639827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21707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webm"/><Relationship Id="rId1" Type="http://schemas.microsoft.com/office/2007/relationships/media" Target="../media/media4.webm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>
            <a:spLocks noGrp="1"/>
          </p:cNvSpPr>
          <p:nvPr>
            <p:ph type="ctrTitle"/>
          </p:nvPr>
        </p:nvSpPr>
        <p:spPr>
          <a:xfrm>
            <a:off x="378658" y="78152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GLM Background Imagery Viewable in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AWIPS</a:t>
            </a:r>
            <a:endParaRPr sz="3600"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Brianna Witherell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100"/>
              <a:t>NOAA Lapenta Intern</a:t>
            </a:r>
            <a:endParaRPr sz="210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100"/>
              <a:t>Mentors: Joe Zajic, Lee Byerle</a:t>
            </a:r>
            <a:endParaRPr sz="2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500900" y="16777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Forecaster Impressions</a:t>
            </a:r>
            <a:endParaRPr/>
          </a:p>
        </p:txBody>
      </p:sp>
      <p:sp>
        <p:nvSpPr>
          <p:cNvPr id="217" name="Google Shape;217;p27">
            <a:hlinkClick r:id="" action="ppaction://noaction"/>
          </p:cNvPr>
          <p:cNvSpPr txBox="1"/>
          <p:nvPr/>
        </p:nvSpPr>
        <p:spPr>
          <a:xfrm>
            <a:off x="1621357" y="1035550"/>
            <a:ext cx="11769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uFill>
                  <a:noFill/>
                </a:uFill>
                <a:latin typeface="Anton"/>
                <a:ea typeface="Anton"/>
                <a:cs typeface="Anton"/>
                <a:sym typeface="Anton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</a:t>
            </a:r>
            <a:endParaRPr sz="36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8" name="Google Shape;218;p27">
            <a:hlinkClick r:id="" action="ppaction://noaction"/>
          </p:cNvPr>
          <p:cNvSpPr txBox="1"/>
          <p:nvPr/>
        </p:nvSpPr>
        <p:spPr>
          <a:xfrm>
            <a:off x="620399" y="1575700"/>
            <a:ext cx="31788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Columbia, SC WFO</a:t>
            </a:r>
            <a:endParaRPr sz="22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1030200" y="1966050"/>
            <a:ext cx="23592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“Huh… it looks a lot like GOES-8.”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0" name="Google Shape;220;p27">
            <a:hlinkClick r:id="" action="ppaction://noaction"/>
          </p:cNvPr>
          <p:cNvSpPr txBox="1"/>
          <p:nvPr/>
        </p:nvSpPr>
        <p:spPr>
          <a:xfrm>
            <a:off x="6161408" y="1035550"/>
            <a:ext cx="11769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uFill>
                  <a:noFill/>
                </a:uFill>
                <a:latin typeface="Anton"/>
                <a:ea typeface="Anton"/>
                <a:cs typeface="Anton"/>
                <a:sym typeface="Anton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02</a:t>
            </a:r>
            <a:endParaRPr sz="36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1" name="Google Shape;221;p27">
            <a:hlinkClick r:id="" action="ppaction://noaction"/>
          </p:cNvPr>
          <p:cNvSpPr txBox="1"/>
          <p:nvPr/>
        </p:nvSpPr>
        <p:spPr>
          <a:xfrm>
            <a:off x="5160451" y="1572350"/>
            <a:ext cx="31788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GLM Working Group</a:t>
            </a:r>
            <a:endParaRPr sz="22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5570250" y="1969446"/>
            <a:ext cx="23592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“I thought it would look a lot worse than that</a:t>
            </a: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.”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3" name="Google Shape;223;p27">
            <a:hlinkClick r:id="" action="ppaction://noaction"/>
          </p:cNvPr>
          <p:cNvSpPr txBox="1"/>
          <p:nvPr/>
        </p:nvSpPr>
        <p:spPr>
          <a:xfrm>
            <a:off x="3983557" y="2902025"/>
            <a:ext cx="11769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03</a:t>
            </a:r>
            <a:endParaRPr sz="36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4" name="Google Shape;224;p27">
            <a:hlinkClick r:id="" action="ppaction://noaction"/>
          </p:cNvPr>
          <p:cNvSpPr txBox="1"/>
          <p:nvPr/>
        </p:nvSpPr>
        <p:spPr>
          <a:xfrm>
            <a:off x="2982599" y="3442175"/>
            <a:ext cx="31788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rPr>
              <a:t>All 5 WFO’s Surveyed </a:t>
            </a:r>
            <a:endParaRPr sz="2200">
              <a:solidFill>
                <a:schemeClr val="accen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2982600" y="3832525"/>
            <a:ext cx="31788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“In the event of an ABI outage, I could forecast off this imagery.”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28">
            <a:extLst>
              <a:ext uri="{FF2B5EF4-FFF2-40B4-BE49-F238E27FC236}">
                <a16:creationId xmlns:a16="http://schemas.microsoft.com/office/drawing/2014/main" id="{45A064A6-AA05-F1B4-C7E1-87925DC745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3888" y="141288"/>
            <a:ext cx="8520112" cy="571500"/>
          </a:xfr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en-none" sz="3200" b="1">
                <a:solidFill>
                  <a:srgbClr val="0099D8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In summary</a:t>
            </a:r>
          </a:p>
        </p:txBody>
      </p:sp>
      <p:sp>
        <p:nvSpPr>
          <p:cNvPr id="3" name="Google Shape;231;p28">
            <a:extLst>
              <a:ext uri="{FF2B5EF4-FFF2-40B4-BE49-F238E27FC236}">
                <a16:creationId xmlns:a16="http://schemas.microsoft.com/office/drawing/2014/main" id="{21DBAD61-C189-D643-1089-8F0740C6E2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8" y="863600"/>
            <a:ext cx="3441700" cy="341630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GLM background imagery is useful to NWS forecasters in event of ABI outage</a:t>
            </a:r>
          </a:p>
          <a:p>
            <a:pPr marL="0" lvl="0" indent="0" hangingPunc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  <a:p>
            <a:pPr marL="0" lvl="0" indent="0" hangingPunct="0">
              <a:lnSpc>
                <a:spcPct val="100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  <a:tabLst>
                <a:tab pos="0" algn="l"/>
              </a:tabLst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Further work is needed for artifact removal and geolocation correction</a:t>
            </a:r>
          </a:p>
          <a:p>
            <a:pPr marL="0" lvl="0" indent="0" hangingPunc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4" name="Google Shape;233;p28">
            <a:extLst>
              <a:ext uri="{FF2B5EF4-FFF2-40B4-BE49-F238E27FC236}">
                <a16:creationId xmlns:a16="http://schemas.microsoft.com/office/drawing/2014/main" id="{4B30D72D-2D7D-75EF-647B-834085692B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3792" y="4289425"/>
            <a:ext cx="4254500" cy="79375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none" sz="18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Email: brianna.witherell@noaa.gov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C8FFF-7864-4B58-FB01-1E69E5E80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57200"/>
            <a:ext cx="4114800" cy="41148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hy is the background imagery useful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;p20">
            <a:extLst>
              <a:ext uri="{FF2B5EF4-FFF2-40B4-BE49-F238E27FC236}">
                <a16:creationId xmlns:a16="http://schemas.microsoft.com/office/drawing/2014/main" id="{04C15813-EA49-67B7-289A-46DFD871FB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2314" y="131763"/>
            <a:ext cx="8441685" cy="571500"/>
          </a:xfr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en-none" sz="3200" b="1" dirty="0">
                <a:solidFill>
                  <a:srgbClr val="0099D8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GOES ABI</a:t>
            </a:r>
          </a:p>
        </p:txBody>
      </p:sp>
      <p:sp>
        <p:nvSpPr>
          <p:cNvPr id="3" name="Google Shape;168;p20">
            <a:extLst>
              <a:ext uri="{FF2B5EF4-FFF2-40B4-BE49-F238E27FC236}">
                <a16:creationId xmlns:a16="http://schemas.microsoft.com/office/drawing/2014/main" id="{E5C052F1-79A9-9A4A-9A0B-EF0D277942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101" y="1974850"/>
            <a:ext cx="3148306" cy="119380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algn="ctr" hangingPunct="0">
              <a:lnSpc>
                <a:spcPct val="115000"/>
              </a:lnSpc>
              <a:spcBef>
                <a:spcPts val="641"/>
              </a:spcBef>
              <a:buNone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What happens when ABI is not available to WFO’s?</a:t>
            </a:r>
          </a:p>
          <a:p>
            <a:pPr marL="0" lvl="0" indent="0" algn="ctr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  <a:p>
            <a:pPr marL="0" lvl="0" indent="0" algn="ctr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pic>
        <p:nvPicPr>
          <p:cNvPr id="5" name="abi_use">
            <a:hlinkClick r:id="" action="ppaction://media"/>
            <a:extLst>
              <a:ext uri="{FF2B5EF4-FFF2-40B4-BE49-F238E27FC236}">
                <a16:creationId xmlns:a16="http://schemas.microsoft.com/office/drawing/2014/main" id="{BD5AD4CB-2CD1-623F-AE81-454C54D82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3789" y="394908"/>
            <a:ext cx="4385933" cy="435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ackground on the background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19">
            <a:extLst>
              <a:ext uri="{FF2B5EF4-FFF2-40B4-BE49-F238E27FC236}">
                <a16:creationId xmlns:a16="http://schemas.microsoft.com/office/drawing/2014/main" id="{2BFBD45B-1152-DEE3-EC01-167419116A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3888" y="136525"/>
            <a:ext cx="8520112" cy="573088"/>
          </a:xfr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en-none" sz="3200" b="1">
                <a:solidFill>
                  <a:srgbClr val="0099D8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Background on the background imagery</a:t>
            </a:r>
          </a:p>
        </p:txBody>
      </p:sp>
      <p:sp>
        <p:nvSpPr>
          <p:cNvPr id="3" name="Google Shape;160;p19">
            <a:extLst>
              <a:ext uri="{FF2B5EF4-FFF2-40B4-BE49-F238E27FC236}">
                <a16:creationId xmlns:a16="http://schemas.microsoft.com/office/drawing/2014/main" id="{268998A5-F8A3-C5E4-60A9-D07E089CD7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8" y="709200"/>
            <a:ext cx="3635375" cy="340560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Full disk image produced every ~2.5min</a:t>
            </a: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  <a:tabLst>
                <a:tab pos="0" algn="l"/>
              </a:tabLst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Uncalibrated, not geolocated</a:t>
            </a: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  <a:tabLst>
                <a:tab pos="0" algn="l"/>
              </a:tabLst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Resolution: 8km at nadir</a:t>
            </a: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  <a:tabLst>
                <a:tab pos="0" algn="l"/>
              </a:tabLst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Wavelength: 0.77 µm</a:t>
            </a:r>
          </a:p>
          <a:p>
            <a:pPr marL="0" lvl="0" indent="0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pic>
        <p:nvPicPr>
          <p:cNvPr id="4" name="Google Shape;161;p19">
            <a:extLst>
              <a:ext uri="{FF2B5EF4-FFF2-40B4-BE49-F238E27FC236}">
                <a16:creationId xmlns:a16="http://schemas.microsoft.com/office/drawing/2014/main" id="{DA816A9C-BBBD-5BB0-454C-6DE6ED5F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6129" t="4613" r="24949" b="1215"/>
          <a:stretch>
            <a:fillRect/>
          </a:stretch>
        </p:blipFill>
        <p:spPr>
          <a:xfrm>
            <a:off x="4527000" y="709200"/>
            <a:ext cx="4147920" cy="4082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hat is AWIP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3;p21">
            <a:extLst>
              <a:ext uri="{FF2B5EF4-FFF2-40B4-BE49-F238E27FC236}">
                <a16:creationId xmlns:a16="http://schemas.microsoft.com/office/drawing/2014/main" id="{6CCAA5FD-0D93-29E6-BD68-19504D10E2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3888" y="176213"/>
            <a:ext cx="8520112" cy="571500"/>
          </a:xfr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en-none" sz="3200" b="1">
                <a:solidFill>
                  <a:srgbClr val="0099D8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What is AWIPS?</a:t>
            </a:r>
          </a:p>
        </p:txBody>
      </p:sp>
      <p:sp>
        <p:nvSpPr>
          <p:cNvPr id="3" name="Google Shape;174;p21">
            <a:extLst>
              <a:ext uri="{FF2B5EF4-FFF2-40B4-BE49-F238E27FC236}">
                <a16:creationId xmlns:a16="http://schemas.microsoft.com/office/drawing/2014/main" id="{2486D627-CE67-9B73-A682-3EFE5FA305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7352" y="1143000"/>
            <a:ext cx="4143808" cy="341630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hangingPunct="0">
              <a:lnSpc>
                <a:spcPct val="150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Advanced Weather Interactive Processing System</a:t>
            </a:r>
          </a:p>
          <a:p>
            <a:pPr marL="0" lvl="0" indent="0" hangingPunct="0">
              <a:lnSpc>
                <a:spcPct val="150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NWS forecaster “battlestation”</a:t>
            </a:r>
          </a:p>
          <a:p>
            <a:pPr marL="0" lvl="0" indent="0" hangingPunct="0">
              <a:lnSpc>
                <a:spcPct val="150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122 Weather Offices, 13 River Centers, 9 Centers</a:t>
            </a:r>
          </a:p>
          <a:p>
            <a:pPr marL="0" lvl="0" indent="0" hangingPunct="0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3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pic>
        <p:nvPicPr>
          <p:cNvPr id="4" name="Google Shape;175;p21">
            <a:extLst>
              <a:ext uri="{FF2B5EF4-FFF2-40B4-BE49-F238E27FC236}">
                <a16:creationId xmlns:a16="http://schemas.microsoft.com/office/drawing/2014/main" id="{DAA307E5-55F9-46CC-5F21-92CBC36A7D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91160" y="1290960"/>
            <a:ext cx="4185719" cy="313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agery -&gt; AW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0;p22">
            <a:extLst>
              <a:ext uri="{FF2B5EF4-FFF2-40B4-BE49-F238E27FC236}">
                <a16:creationId xmlns:a16="http://schemas.microsoft.com/office/drawing/2014/main" id="{C53FC74E-F093-66EC-11DB-1421A483B4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3888" y="141288"/>
            <a:ext cx="8520112" cy="571500"/>
          </a:xfr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en-none" sz="3200" b="1">
                <a:solidFill>
                  <a:srgbClr val="0099D8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Imagery -&gt; AWIPS</a:t>
            </a:r>
          </a:p>
        </p:txBody>
      </p:sp>
      <p:sp>
        <p:nvSpPr>
          <p:cNvPr id="3" name="Google Shape;181;p22">
            <a:extLst>
              <a:ext uri="{FF2B5EF4-FFF2-40B4-BE49-F238E27FC236}">
                <a16:creationId xmlns:a16="http://schemas.microsoft.com/office/drawing/2014/main" id="{2F720E61-5BC1-D30C-6C34-1B9C4B04ED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8" y="863600"/>
            <a:ext cx="8520112" cy="341630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hangingPunct="0">
              <a:lnSpc>
                <a:spcPct val="150000"/>
              </a:lnSpc>
              <a:spcBef>
                <a:spcPts val="641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ISatSS pipeline that pulls GLM Background Image from AWS</a:t>
            </a:r>
          </a:p>
          <a:p>
            <a:pPr marL="0" lvl="0" indent="0" hangingPunct="0">
              <a:lnSpc>
                <a:spcPct val="150000"/>
              </a:lnSpc>
              <a:spcBef>
                <a:spcPts val="0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KD Tree based resampling of GLM background imagery into 5424x5424 pixel output array</a:t>
            </a:r>
          </a:p>
          <a:p>
            <a:pPr marL="0" lvl="0" indent="0" hangingPunct="0">
              <a:lnSpc>
                <a:spcPct val="150000"/>
              </a:lnSpc>
              <a:spcBef>
                <a:spcPts val="0"/>
              </a:spcBef>
              <a:buClr>
                <a:srgbClr val="0A4595"/>
              </a:buClr>
              <a:buSzPct val="100000"/>
              <a:buFont typeface="Arial"/>
            </a:pPr>
            <a:r>
              <a:rPr lang="en-none" sz="2200" dirty="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Feed resampled imagery to AWIPS for processing</a:t>
            </a:r>
          </a:p>
          <a:p>
            <a:pPr marL="0" lvl="0" indent="0" hangingPunc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 dirty="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pic>
        <p:nvPicPr>
          <p:cNvPr id="4" name="Google Shape;182;p22">
            <a:extLst>
              <a:ext uri="{FF2B5EF4-FFF2-40B4-BE49-F238E27FC236}">
                <a16:creationId xmlns:a16="http://schemas.microsoft.com/office/drawing/2014/main" id="{769ADD7B-0354-9681-32D7-DE7418EF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9240" y="3143159"/>
            <a:ext cx="8304120" cy="156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BAADB-12BD-24E0-DDAF-6FC93D694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0"/>
            <a:ext cx="5486399" cy="48006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 1">
            <a:extLst>
              <a:ext uri="{FF2B5EF4-FFF2-40B4-BE49-F238E27FC236}">
                <a16:creationId xmlns:a16="http://schemas.microsoft.com/office/drawing/2014/main" id="{32DA4ECF-7183-7870-5D7E-B780EF5BFD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31875" y="4114800"/>
            <a:ext cx="8112125" cy="119380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 algn="ctr" hangingPunct="0">
              <a:lnSpc>
                <a:spcPct val="115000"/>
              </a:lnSpc>
              <a:spcBef>
                <a:spcPts val="641"/>
              </a:spcBef>
              <a:buNone/>
            </a:pPr>
            <a:r>
              <a:rPr lang="en-none" sz="2200">
                <a:solidFill>
                  <a:srgbClr val="0A4595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Hurricane Darby, Pacific Ocean (2022)</a:t>
            </a:r>
          </a:p>
          <a:p>
            <a:pPr marL="0" lvl="0" indent="0" algn="ctr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  <a:p>
            <a:pPr marL="0" lvl="0" indent="0" algn="ctr" hangingPunct="0">
              <a:lnSpc>
                <a:spcPct val="115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en-none" sz="2200">
              <a:solidFill>
                <a:srgbClr val="0A4595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205CB-5B35-62AB-8BAC-570D81FF1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0400" y="114480"/>
            <a:ext cx="5333400" cy="40003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D1A09-9733-2D30-2A34-A4B9BF520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5120"/>
            <a:ext cx="7315200" cy="459936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545900" y="1562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perfect? No.</a:t>
            </a:r>
            <a:endParaRPr/>
          </a:p>
        </p:txBody>
      </p:sp>
      <p:pic>
        <p:nvPicPr>
          <p:cNvPr id="205" name="Google Shape;20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199" y="1112400"/>
            <a:ext cx="4134492" cy="23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7253" y="1112400"/>
            <a:ext cx="4134485" cy="230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/>
        </p:nvSpPr>
        <p:spPr>
          <a:xfrm>
            <a:off x="1243425" y="3634650"/>
            <a:ext cx="227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311650" y="3529075"/>
            <a:ext cx="4304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</a:rPr>
              <a:t>CCD subarray boundary artifacts</a:t>
            </a:r>
            <a:endParaRPr sz="1900">
              <a:solidFill>
                <a:schemeClr val="accent1"/>
              </a:solidFill>
            </a:endParaRPr>
          </a:p>
        </p:txBody>
      </p:sp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4762450" y="3548400"/>
            <a:ext cx="4304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</a:rPr>
              <a:t>Geolocation offset error</a:t>
            </a:r>
            <a:endParaRPr sz="1900">
              <a:solidFill>
                <a:schemeClr val="accent1"/>
              </a:solidFill>
            </a:endParaRPr>
          </a:p>
        </p:txBody>
      </p:sp>
      <p:sp>
        <p:nvSpPr>
          <p:cNvPr id="210" name="Google Shape;210;p26"/>
          <p:cNvSpPr/>
          <p:nvPr/>
        </p:nvSpPr>
        <p:spPr>
          <a:xfrm rot="-5400000">
            <a:off x="2586775" y="2544350"/>
            <a:ext cx="483000" cy="27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 rot="-1504110">
            <a:off x="6212697" y="2002225"/>
            <a:ext cx="482887" cy="2728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4. Content Slide - with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228</Words>
  <Application>Microsoft Office PowerPoint</Application>
  <PresentationFormat>On-screen Show (16:9)</PresentationFormat>
  <Paragraphs>50</Paragraphs>
  <Slides>11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Anton</vt:lpstr>
      <vt:lpstr>Arial</vt:lpstr>
      <vt:lpstr>Arial Narrow</vt:lpstr>
      <vt:lpstr>Barlow</vt:lpstr>
      <vt:lpstr>Calibri</vt:lpstr>
      <vt:lpstr>Calibri Light</vt:lpstr>
      <vt:lpstr>Liberation Sans</vt:lpstr>
      <vt:lpstr>Liberation Serif</vt:lpstr>
      <vt:lpstr>Office Theme</vt:lpstr>
      <vt:lpstr>1_4. Content Slide - with icon</vt:lpstr>
      <vt:lpstr>2_4. Content Slide - with icon</vt:lpstr>
      <vt:lpstr>GLM Background Imagery Viewable in AWIPS</vt:lpstr>
      <vt:lpstr>GOES ABI</vt:lpstr>
      <vt:lpstr>Background on the background imagery</vt:lpstr>
      <vt:lpstr>What is AWIPS?</vt:lpstr>
      <vt:lpstr>Imagery -&gt; AWIPS</vt:lpstr>
      <vt:lpstr>PowerPoint Presentation</vt:lpstr>
      <vt:lpstr>PowerPoint Presentation</vt:lpstr>
      <vt:lpstr>PowerPoint Presentation</vt:lpstr>
      <vt:lpstr>Is it perfect? No.</vt:lpstr>
      <vt:lpstr>Forecaster Impressions</vt:lpstr>
      <vt:lpstr>In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GLM Background Imagery Viewable in AWIPS</dc:title>
  <dc:creator>Ben Koopmann</dc:creator>
  <cp:lastModifiedBy>Ben Koopmann</cp:lastModifiedBy>
  <cp:revision>4</cp:revision>
  <dcterms:modified xsi:type="dcterms:W3CDTF">2022-09-14T04:16:01Z</dcterms:modified>
</cp:coreProperties>
</file>