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4246e481b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4246e481b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4246e481b_0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54246e481b_0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4246e481b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4246e481b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4246e481b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54246e481b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4246e481b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4246e481b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4246e481b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4246e481b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4246e481b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4246e481b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4246e481b_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54246e481b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54246e481b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54246e481b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54246e481b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54246e481b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4246e481b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54246e481b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4246e481b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4246e481b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4246e481b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4246e481b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54246e481b_0_1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54246e481b_0_1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54246e481b_0_1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54246e481b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4246e481b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4246e481b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4246e481b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4246e481b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4246e481b_0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4246e481b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4246e481b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4246e481b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4246e481b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4246e481b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4246e481b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54246e481b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4246e481b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4246e481b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hyperlink" Target="https://cimss.ssec.wisc.edu/severe_conv/pltg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imss.ssec.wisc.edu/severe_conv/pltg.ht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imss.ssec.wisc.edu/severe_conv/pltg.ht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hyperlink" Target="https://www.weathernationtv.com/news/a-look-at-noaas-ocean-prediction-cente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https://www.marinetraffic.com/en/ais/home/centerx:-110.7/centery:33.1/zoom:4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80">
                <a:solidFill>
                  <a:schemeClr val="lt1"/>
                </a:solidFill>
              </a:rPr>
              <a:t>Expanding the Ocean Prediction Center's Convective Nowcasts</a:t>
            </a:r>
            <a:endParaRPr sz="288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80">
                <a:solidFill>
                  <a:schemeClr val="lt1"/>
                </a:solidFill>
              </a:rPr>
              <a:t>Using ProbSevere LightningCast</a:t>
            </a:r>
            <a:endParaRPr sz="2880">
              <a:solidFill>
                <a:schemeClr val="lt1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Javier A. Villegas Bravo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Satellite Liaison to OPC/WPC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281" y="152018"/>
            <a:ext cx="1410401" cy="11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74" y="175325"/>
            <a:ext cx="1497125" cy="1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ProbSevere Lightning Cast (LC)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1700" y="1152475"/>
            <a:ext cx="41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</a:pPr>
            <a:r>
              <a:rPr lang="en" sz="1150">
                <a:solidFill>
                  <a:schemeClr val="lt1"/>
                </a:solidFill>
              </a:rPr>
              <a:t>Input Training Data</a:t>
            </a:r>
            <a:endParaRPr sz="1150">
              <a:solidFill>
                <a:schemeClr val="lt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</a:pPr>
            <a:r>
              <a:rPr lang="en" sz="1150">
                <a:solidFill>
                  <a:schemeClr val="lt1"/>
                </a:solidFill>
              </a:rPr>
              <a:t>GOES-16 ABI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2 (0.64-µm)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5 (1.6-µm)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13 (10.3-µm)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15 (12.3-µm)</a:t>
            </a:r>
            <a:endParaRPr sz="1150">
              <a:solidFill>
                <a:schemeClr val="lt1"/>
              </a:solidFill>
            </a:endParaRPr>
          </a:p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</a:pPr>
            <a:r>
              <a:rPr lang="en" sz="1150">
                <a:solidFill>
                  <a:schemeClr val="lt1"/>
                </a:solidFill>
              </a:rPr>
              <a:t>Target Training Data: GOES-16 GLM Flash Extent Density, 1 or more flashes within the next 60 min </a:t>
            </a:r>
            <a:endParaRPr sz="11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375" y="154500"/>
            <a:ext cx="1117900" cy="7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417800" y="1085663"/>
            <a:ext cx="41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31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4"/>
              <a:buChar char="●"/>
            </a:pPr>
            <a:r>
              <a:rPr lang="en" sz="1174">
                <a:solidFill>
                  <a:schemeClr val="lt1"/>
                </a:solidFill>
              </a:rPr>
              <a:t>Trained over CONUS region, 2019 mostly during the convective season, &gt; 76,000 scenes, ~5% of pixels had &gt;= 1 GLM flash/ hr</a:t>
            </a:r>
            <a:endParaRPr sz="1174">
              <a:solidFill>
                <a:schemeClr val="lt1"/>
              </a:solidFill>
            </a:endParaRPr>
          </a:p>
          <a:p>
            <a:pPr indent="-3031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4"/>
              <a:buChar char="●"/>
            </a:pPr>
            <a:r>
              <a:rPr lang="en" sz="1174" u="sng">
                <a:solidFill>
                  <a:schemeClr val="hlink"/>
                </a:solidFill>
                <a:hlinkClick r:id="rId6"/>
              </a:rPr>
              <a:t>Ran every 5min on GOES-16/17 CONUS/PACUS and the Meso-sectors</a:t>
            </a:r>
            <a:endParaRPr sz="1174">
              <a:solidFill>
                <a:schemeClr val="lt1"/>
              </a:solidFill>
            </a:endParaRPr>
          </a:p>
          <a:p>
            <a:pPr indent="-3031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4"/>
              <a:buChar char="●"/>
            </a:pPr>
            <a:r>
              <a:rPr lang="en" sz="1174">
                <a:solidFill>
                  <a:schemeClr val="lt1"/>
                </a:solidFill>
              </a:rPr>
              <a:t>Typical lead times range from 10 to 30 minutes</a:t>
            </a:r>
            <a:endParaRPr sz="1174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2636988" y="4062925"/>
            <a:ext cx="388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00"/>
                </a:solidFill>
              </a:rPr>
              <a:t>Cintineo, J. L., M. J. Pavolonis, and J. M. Sieglaff, 2022: ProbSevere LightningCast: A deep-learning model for satellite-based lightning nowcasting. Wea. Forecasting, submitted</a:t>
            </a:r>
            <a:endParaRPr b="1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 Case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5927" y="986750"/>
            <a:ext cx="5666551" cy="35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/>
        </p:nvSpPr>
        <p:spPr>
          <a:xfrm>
            <a:off x="1440375" y="884750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00"/>
                </a:solidFill>
                <a:highlight>
                  <a:schemeClr val="dk1"/>
                </a:highlight>
              </a:rPr>
              <a:t>A   </a:t>
            </a:r>
            <a:endParaRPr b="1" sz="1700">
              <a:solidFill>
                <a:srgbClr val="FFFF00"/>
              </a:solidFill>
              <a:highlight>
                <a:schemeClr val="dk1"/>
              </a:highlight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4331400" y="884750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00"/>
                </a:solidFill>
                <a:highlight>
                  <a:schemeClr val="dk1"/>
                </a:highlight>
              </a:rPr>
              <a:t>B </a:t>
            </a:r>
            <a:r>
              <a:rPr lang="en" sz="1700">
                <a:solidFill>
                  <a:srgbClr val="FFFF00"/>
                </a:solidFill>
                <a:highlight>
                  <a:schemeClr val="dk1"/>
                </a:highlight>
              </a:rPr>
              <a:t> </a:t>
            </a:r>
            <a:endParaRPr sz="1700">
              <a:solidFill>
                <a:srgbClr val="FFFF00"/>
              </a:solidFill>
              <a:highlight>
                <a:schemeClr val="dk1"/>
              </a:highlight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1440375" y="2705550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00"/>
                </a:solidFill>
                <a:highlight>
                  <a:schemeClr val="dk1"/>
                </a:highlight>
              </a:rPr>
              <a:t>C </a:t>
            </a:r>
            <a:r>
              <a:rPr lang="en" sz="1700">
                <a:solidFill>
                  <a:srgbClr val="FFFF00"/>
                </a:solidFill>
                <a:highlight>
                  <a:schemeClr val="dk1"/>
                </a:highlight>
              </a:rPr>
              <a:t> </a:t>
            </a:r>
            <a:endParaRPr sz="1700">
              <a:solidFill>
                <a:srgbClr val="FFFF00"/>
              </a:solidFill>
              <a:highlight>
                <a:schemeClr val="dk1"/>
              </a:highlight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4331400" y="2705550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00"/>
                </a:solidFill>
                <a:highlight>
                  <a:schemeClr val="dk1"/>
                </a:highlight>
              </a:rPr>
              <a:t>D </a:t>
            </a:r>
            <a:r>
              <a:rPr lang="en" sz="1700">
                <a:solidFill>
                  <a:srgbClr val="FFFF00"/>
                </a:solidFill>
                <a:highlight>
                  <a:schemeClr val="dk1"/>
                </a:highlight>
              </a:rPr>
              <a:t> </a:t>
            </a:r>
            <a:endParaRPr sz="1700">
              <a:solidFill>
                <a:srgbClr val="FFFF00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OPC forecasters document and verify LC product behavior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Decide if LC will improve on OPC’s baseline convective product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Provide feedback to developers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152475"/>
            <a:ext cx="840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Most surveys said that LC tended to under predict lightning but most written feedback said it over predicted.</a:t>
            </a:r>
            <a:endParaRPr sz="1500">
              <a:solidFill>
                <a:schemeClr val="lt1"/>
              </a:solidFill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500">
                <a:solidFill>
                  <a:schemeClr val="lt1"/>
                </a:solidFill>
              </a:rPr>
              <a:t>Textures and pixel values that could lead to lightning don’t necessarily end up producing lightning leading to false positives</a:t>
            </a:r>
            <a:endParaRPr sz="1500">
              <a:solidFill>
                <a:schemeClr val="lt1"/>
              </a:solidFill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500">
                <a:solidFill>
                  <a:schemeClr val="lt1"/>
                </a:solidFill>
              </a:rPr>
              <a:t>Could be a way to monitor areas of interest</a:t>
            </a:r>
            <a:endParaRPr sz="1500">
              <a:solidFill>
                <a:schemeClr val="lt1"/>
              </a:solidFill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500">
                <a:solidFill>
                  <a:schemeClr val="lt1"/>
                </a:solidFill>
              </a:rPr>
              <a:t>but could also be confusing to mariners</a:t>
            </a:r>
            <a:endParaRPr sz="1500">
              <a:solidFill>
                <a:schemeClr val="lt1"/>
              </a:solidFill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Forecasters said LC performed best for land influenced convection </a:t>
            </a:r>
            <a:endParaRPr sz="1500">
              <a:solidFill>
                <a:schemeClr val="lt1"/>
              </a:solidFill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500">
                <a:solidFill>
                  <a:schemeClr val="lt1"/>
                </a:solidFill>
              </a:rPr>
              <a:t>Could mean that the model over ocean should be trained with marine data</a:t>
            </a:r>
            <a:endParaRPr sz="1500">
              <a:solidFill>
                <a:schemeClr val="lt1"/>
              </a:solidFill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Airmass RGB and Geocolor were the most recommended underlays for the contours</a:t>
            </a:r>
            <a:endParaRPr sz="1500">
              <a:solidFill>
                <a:schemeClr val="lt1"/>
              </a:solidFill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500">
                <a:solidFill>
                  <a:schemeClr val="lt1"/>
                </a:solidFill>
              </a:rPr>
              <a:t>Can see boundaries and cloud type development</a:t>
            </a:r>
            <a:endParaRPr sz="1500">
              <a:solidFill>
                <a:schemeClr val="lt1"/>
              </a:solidFill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ASCAT winds and any altimetry (wave height) were also recommended by the forecasters to see associated hazards</a:t>
            </a:r>
            <a:endParaRPr sz="1500">
              <a:solidFill>
                <a:schemeClr val="lt1"/>
              </a:solidFill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31% of surveys said LC could help with wind and wave hazards, 39% said LC could not</a:t>
            </a:r>
            <a:endParaRPr sz="1500">
              <a:solidFill>
                <a:schemeClr val="lt1"/>
              </a:solidFill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>
                <a:solidFill>
                  <a:schemeClr val="lt1"/>
                </a:solidFill>
              </a:rPr>
              <a:t>Over 30% of surveys said that LC over predicted lightning near marine cold fronts (the major system type of the testbed)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Summary &amp; Future Work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ProbSevere LightningCast</a:t>
            </a:r>
            <a:r>
              <a:rPr lang="en">
                <a:solidFill>
                  <a:schemeClr val="lt1"/>
                </a:solidFill>
              </a:rPr>
              <a:t> was identified as a tool to capture developing convection for direct use by mariners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OPC performed a testbed to evaluate its viability as a marine convective product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Product will be useful to </a:t>
            </a:r>
            <a:r>
              <a:rPr lang="en">
                <a:solidFill>
                  <a:schemeClr val="lt1"/>
                </a:solidFill>
              </a:rPr>
              <a:t>improve</a:t>
            </a:r>
            <a:r>
              <a:rPr lang="en">
                <a:solidFill>
                  <a:schemeClr val="lt1"/>
                </a:solidFill>
              </a:rPr>
              <a:t> OPC’s baseline convective product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Conduct another testbed in AWIPS-II in the near future and discuss </a:t>
            </a:r>
            <a:r>
              <a:rPr lang="en">
                <a:solidFill>
                  <a:schemeClr val="lt1"/>
                </a:solidFill>
              </a:rPr>
              <a:t>dissemination to mariners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4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2636988" y="4062925"/>
            <a:ext cx="388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00"/>
                </a:solidFill>
              </a:rPr>
              <a:t>Cintineo, J. L., M. J. Pavolonis, and J. M. Sieglaff, 2022: ProbSevere LightningCast: A deep-learning model for satellite-based lightning nowcasting. Wea. Forecasting, submitted</a:t>
            </a:r>
            <a:endParaRPr b="1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Supplemental Slides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ctrTitle"/>
          </p:nvPr>
        </p:nvSpPr>
        <p:spPr>
          <a:xfrm>
            <a:off x="1215175" y="117700"/>
            <a:ext cx="6236100" cy="63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80">
                <a:solidFill>
                  <a:schemeClr val="lt1"/>
                </a:solidFill>
              </a:rPr>
              <a:t>NOAA Ocean Prediction Center</a:t>
            </a:r>
            <a:endParaRPr sz="158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80">
                <a:solidFill>
                  <a:schemeClr val="lt1"/>
                </a:solidFill>
              </a:rPr>
              <a:t>ProbSevere LightningCast (LC) Testbed</a:t>
            </a:r>
            <a:endParaRPr sz="1580">
              <a:solidFill>
                <a:schemeClr val="lt1"/>
              </a:solidFill>
            </a:endParaRPr>
          </a:p>
        </p:txBody>
      </p:sp>
      <p:sp>
        <p:nvSpPr>
          <p:cNvPr id="280" name="Google Shape;280;p40"/>
          <p:cNvSpPr txBox="1"/>
          <p:nvPr>
            <p:ph idx="1" type="subTitle"/>
          </p:nvPr>
        </p:nvSpPr>
        <p:spPr>
          <a:xfrm>
            <a:off x="2711725" y="617400"/>
            <a:ext cx="3149700" cy="5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5150"/>
              <a:buNone/>
            </a:pPr>
            <a:r>
              <a:rPr lang="en" sz="1134">
                <a:solidFill>
                  <a:schemeClr val="lt1"/>
                </a:solidFill>
              </a:rPr>
              <a:t>Javier A. Villegas Bravo</a:t>
            </a:r>
            <a:endParaRPr sz="1134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8840"/>
              <a:buNone/>
            </a:pPr>
            <a:r>
              <a:t/>
            </a:r>
            <a:endParaRPr sz="862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803"/>
              <a:buNone/>
            </a:pPr>
            <a:r>
              <a:rPr lang="en" sz="762">
                <a:solidFill>
                  <a:schemeClr val="lt1"/>
                </a:solidFill>
              </a:rPr>
              <a:t>Satellite Liaison to OPC/WPC</a:t>
            </a:r>
            <a:endParaRPr sz="762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803"/>
              <a:buNone/>
            </a:pPr>
            <a:r>
              <a:rPr lang="en" sz="762">
                <a:solidFill>
                  <a:schemeClr val="lt1"/>
                </a:solidFill>
              </a:rPr>
              <a:t>Faculty Assistant at UMD CISESS</a:t>
            </a:r>
            <a:endParaRPr sz="762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803"/>
              <a:buNone/>
            </a:pPr>
            <a:r>
              <a:rPr i="1" lang="en" sz="762">
                <a:solidFill>
                  <a:schemeClr val="lt1"/>
                </a:solidFill>
              </a:rPr>
              <a:t>vllgsbr2@umd.edu </a:t>
            </a:r>
            <a:r>
              <a:rPr lang="en" sz="762">
                <a:solidFill>
                  <a:schemeClr val="lt1"/>
                </a:solidFill>
              </a:rPr>
              <a:t>or </a:t>
            </a:r>
            <a:r>
              <a:rPr i="1" lang="en" sz="762">
                <a:solidFill>
                  <a:schemeClr val="lt1"/>
                </a:solidFill>
              </a:rPr>
              <a:t>javier.a.villegasbravo@noaa.gov</a:t>
            </a:r>
            <a:endParaRPr i="1" sz="762">
              <a:solidFill>
                <a:schemeClr val="lt1"/>
              </a:solidFill>
            </a:endParaRPr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149" y="124477"/>
            <a:ext cx="719273" cy="5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b="0" l="10233" r="12294" t="0"/>
          <a:stretch/>
        </p:blipFill>
        <p:spPr>
          <a:xfrm>
            <a:off x="76200" y="76200"/>
            <a:ext cx="776100" cy="75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6131424" y="4417988"/>
            <a:ext cx="225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00"/>
                </a:solidFill>
              </a:rPr>
              <a:t>Cintineo, J. L., M. J. Pavolonis, and J. M. Sieglaff, 2022: ProbSevere LightningCast: A deep-learning model for satellite-based lightning nowcasting. Wea. Forecasting, submitted</a:t>
            </a:r>
            <a:endParaRPr b="1" sz="1300">
              <a:solidFill>
                <a:srgbClr val="FFFF00"/>
              </a:solidFill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6122475" y="4839900"/>
            <a:ext cx="2217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FFFF"/>
                </a:solidFill>
              </a:rPr>
              <a:t>https://cimss.ssec.wisc.edu/severe_conv/pltg.html</a:t>
            </a:r>
            <a:endParaRPr sz="700">
              <a:solidFill>
                <a:srgbClr val="00FFFF"/>
              </a:solidFill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 rotWithShape="1">
          <a:blip r:embed="rId5">
            <a:alphaModFix/>
          </a:blip>
          <a:srcRect b="30738" l="0" r="0" t="0"/>
          <a:stretch/>
        </p:blipFill>
        <p:spPr>
          <a:xfrm>
            <a:off x="8307025" y="4293850"/>
            <a:ext cx="804475" cy="8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1325" y="124475"/>
            <a:ext cx="929825" cy="64048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>
            <p:ph idx="4294967295" type="body"/>
          </p:nvPr>
        </p:nvSpPr>
        <p:spPr>
          <a:xfrm>
            <a:off x="-21625" y="1378775"/>
            <a:ext cx="394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Expand beyond current offshore zone convective text product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Testbed to verify LC as a graphical convective product for direct use by mariners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LC is a machine learning alg. to predict lightning out to 1hr as seen by GOES GLM from the GOES ABI imagery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LC shows skill in monitoring areas of cumulus and cooling cloud tops that may result in lightning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Suggest to devs to train model over marine convection for OPC mission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Want to test product for Weather Prediction Center and National Hurricane Center Tropical Analysis Forecast Branch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7">
            <a:alphaModFix/>
          </a:blip>
          <a:srcRect b="0" l="18481" r="30264" t="0"/>
          <a:stretch/>
        </p:blipFill>
        <p:spPr>
          <a:xfrm>
            <a:off x="8132275" y="2778875"/>
            <a:ext cx="929826" cy="14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7575" y="1524787"/>
            <a:ext cx="4155997" cy="2616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40"/>
          <p:cNvGrpSpPr/>
          <p:nvPr/>
        </p:nvGrpSpPr>
        <p:grpSpPr>
          <a:xfrm>
            <a:off x="6212672" y="2810963"/>
            <a:ext cx="1919598" cy="1330480"/>
            <a:chOff x="3293350" y="976583"/>
            <a:chExt cx="2467350" cy="1800867"/>
          </a:xfrm>
        </p:grpSpPr>
        <p:sp>
          <p:nvSpPr>
            <p:cNvPr id="291" name="Google Shape;291;p40"/>
            <p:cNvSpPr/>
            <p:nvPr/>
          </p:nvSpPr>
          <p:spPr>
            <a:xfrm>
              <a:off x="3293350" y="1017350"/>
              <a:ext cx="2413200" cy="1760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2" name="Google Shape;292;p40"/>
            <p:cNvGrpSpPr/>
            <p:nvPr/>
          </p:nvGrpSpPr>
          <p:grpSpPr>
            <a:xfrm>
              <a:off x="3347500" y="976583"/>
              <a:ext cx="2413200" cy="1748943"/>
              <a:chOff x="5048650" y="2597583"/>
              <a:chExt cx="2413200" cy="1748943"/>
            </a:xfrm>
          </p:grpSpPr>
          <p:pic>
            <p:nvPicPr>
              <p:cNvPr id="293" name="Google Shape;293;p40"/>
              <p:cNvPicPr preferRelativeResize="0"/>
              <p:nvPr/>
            </p:nvPicPr>
            <p:blipFill rotWithShape="1">
              <a:blip r:embed="rId8">
                <a:alphaModFix/>
              </a:blip>
              <a:srcRect b="4921" l="56922" r="761" t="53655"/>
              <a:stretch/>
            </p:blipFill>
            <p:spPr>
              <a:xfrm>
                <a:off x="5072550" y="2955375"/>
                <a:ext cx="2257099" cy="13911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40"/>
              <p:cNvSpPr txBox="1"/>
              <p:nvPr/>
            </p:nvSpPr>
            <p:spPr>
              <a:xfrm>
                <a:off x="5048650" y="2597583"/>
                <a:ext cx="2413200" cy="4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lt1"/>
                    </a:solidFill>
                  </a:rPr>
                  <a:t>Offshore Zone Text Product</a:t>
                </a:r>
                <a:endParaRPr sz="900">
                  <a:solidFill>
                    <a:schemeClr val="lt1"/>
                  </a:solidFill>
                </a:endParaRPr>
              </a:p>
            </p:txBody>
          </p:sp>
          <p:sp>
            <p:nvSpPr>
              <p:cNvPr id="295" name="Google Shape;295;p40"/>
              <p:cNvSpPr/>
              <p:nvPr/>
            </p:nvSpPr>
            <p:spPr>
              <a:xfrm>
                <a:off x="5358775" y="3813850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40"/>
              <p:cNvSpPr/>
              <p:nvPr/>
            </p:nvSpPr>
            <p:spPr>
              <a:xfrm>
                <a:off x="5108975" y="4183025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7" name="Google Shape;297;p40"/>
          <p:cNvSpPr/>
          <p:nvPr/>
        </p:nvSpPr>
        <p:spPr>
          <a:xfrm rot="1173766">
            <a:off x="7881906" y="3459151"/>
            <a:ext cx="660317" cy="64436"/>
          </a:xfrm>
          <a:prstGeom prst="rightArrow">
            <a:avLst>
              <a:gd fmla="val 50000" name="adj1"/>
              <a:gd fmla="val 56226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3" name="Google Shape;30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30 days, Jan 18th - Feb 18th 2022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Performed on outlook desk, typically from 5-6pm EST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Provide support during 5-6pm window everyday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Forecasters pull up product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CIMSS RealEarth website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Load up at least 1 relevant hr of 5-10 min imagery and fill out google form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Optional google drive folder to drop screen shots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4" name="Google Shape;30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4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14" name="Google Shape;314;p42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pic>
        <p:nvPicPr>
          <p:cNvPr id="317" name="Google Shape;31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00" y="1194299"/>
            <a:ext cx="4260298" cy="19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4075" y="2296075"/>
            <a:ext cx="4256275" cy="197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25" name="Google Shape;325;p43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pic>
        <p:nvPicPr>
          <p:cNvPr id="328" name="Google Shape;32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725" y="1170125"/>
            <a:ext cx="7373401" cy="327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OPC Area of Responsibility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1856196" y="1082442"/>
            <a:ext cx="5252941" cy="3556482"/>
            <a:chOff x="311700" y="1118875"/>
            <a:chExt cx="5296371" cy="3082675"/>
          </a:xfrm>
        </p:grpSpPr>
        <p:pic>
          <p:nvPicPr>
            <p:cNvPr id="113" name="Google Shape;113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6872" y="1118875"/>
              <a:ext cx="5191199" cy="290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26"/>
            <p:cNvSpPr txBox="1"/>
            <p:nvPr/>
          </p:nvSpPr>
          <p:spPr>
            <a:xfrm>
              <a:off x="311700" y="3974750"/>
              <a:ext cx="5191200" cy="2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u="sng">
                  <a:solidFill>
                    <a:schemeClr val="hlink"/>
                  </a:solidFill>
                  <a:hlinkClick r:id="rId6"/>
                </a:rPr>
                <a:t>A Look at NOAA's Ocean Prediction Center - WeatherNation (weathernationtv.com)</a:t>
              </a:r>
              <a:endParaRPr sz="8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35" name="Google Shape;335;p44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pic>
        <p:nvPicPr>
          <p:cNvPr id="338" name="Google Shape;3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725" y="1170125"/>
            <a:ext cx="7406591" cy="327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4" name="Google Shape;34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5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348" name="Google Shape;348;p45"/>
          <p:cNvGrpSpPr/>
          <p:nvPr/>
        </p:nvGrpSpPr>
        <p:grpSpPr>
          <a:xfrm>
            <a:off x="991479" y="1321875"/>
            <a:ext cx="7042448" cy="2722200"/>
            <a:chOff x="843725" y="1170125"/>
            <a:chExt cx="6408051" cy="2258150"/>
          </a:xfrm>
        </p:grpSpPr>
        <p:pic>
          <p:nvPicPr>
            <p:cNvPr id="349" name="Google Shape;349;p45"/>
            <p:cNvPicPr preferRelativeResize="0"/>
            <p:nvPr/>
          </p:nvPicPr>
          <p:blipFill rotWithShape="1">
            <a:blip r:embed="rId5">
              <a:alphaModFix/>
            </a:blip>
            <a:srcRect b="47954" l="0" r="0" t="0"/>
            <a:stretch/>
          </p:blipFill>
          <p:spPr>
            <a:xfrm>
              <a:off x="843725" y="1170125"/>
              <a:ext cx="6408051" cy="175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45"/>
            <p:cNvPicPr preferRelativeResize="0"/>
            <p:nvPr/>
          </p:nvPicPr>
          <p:blipFill rotWithShape="1">
            <a:blip r:embed="rId5">
              <a:alphaModFix/>
            </a:blip>
            <a:srcRect b="0" l="0" r="0" t="85257"/>
            <a:stretch/>
          </p:blipFill>
          <p:spPr>
            <a:xfrm>
              <a:off x="843725" y="2929800"/>
              <a:ext cx="6408051" cy="498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Testbed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6" name="Google Shape;35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357" name="Google Shape;357;p46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360" name="Google Shape;360;p46"/>
          <p:cNvGrpSpPr/>
          <p:nvPr/>
        </p:nvGrpSpPr>
        <p:grpSpPr>
          <a:xfrm>
            <a:off x="991497" y="1321828"/>
            <a:ext cx="6447163" cy="2722094"/>
            <a:chOff x="843725" y="1170125"/>
            <a:chExt cx="6364426" cy="2623200"/>
          </a:xfrm>
        </p:grpSpPr>
        <p:pic>
          <p:nvPicPr>
            <p:cNvPr id="361" name="Google Shape;361;p46"/>
            <p:cNvPicPr preferRelativeResize="0"/>
            <p:nvPr/>
          </p:nvPicPr>
          <p:blipFill rotWithShape="1">
            <a:blip r:embed="rId5">
              <a:alphaModFix/>
            </a:blip>
            <a:srcRect b="38218" l="0" r="0" t="0"/>
            <a:stretch/>
          </p:blipFill>
          <p:spPr>
            <a:xfrm>
              <a:off x="843725" y="1170125"/>
              <a:ext cx="6364426" cy="208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6"/>
            <p:cNvPicPr preferRelativeResize="0"/>
            <p:nvPr/>
          </p:nvPicPr>
          <p:blipFill rotWithShape="1">
            <a:blip r:embed="rId5">
              <a:alphaModFix/>
            </a:blip>
            <a:srcRect b="0" l="0" r="0" t="84198"/>
            <a:stretch/>
          </p:blipFill>
          <p:spPr>
            <a:xfrm>
              <a:off x="843725" y="3259075"/>
              <a:ext cx="6364426" cy="534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OPC Area of Responsibility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124" name="Google Shape;124;p27"/>
          <p:cNvGrpSpPr/>
          <p:nvPr/>
        </p:nvGrpSpPr>
        <p:grpSpPr>
          <a:xfrm>
            <a:off x="799509" y="1144962"/>
            <a:ext cx="7459734" cy="3089887"/>
            <a:chOff x="440525" y="1349550"/>
            <a:chExt cx="7716700" cy="3113550"/>
          </a:xfrm>
        </p:grpSpPr>
        <p:pic>
          <p:nvPicPr>
            <p:cNvPr id="125" name="Google Shape;125;p27"/>
            <p:cNvPicPr preferRelativeResize="0"/>
            <p:nvPr/>
          </p:nvPicPr>
          <p:blipFill rotWithShape="1">
            <a:blip r:embed="rId5">
              <a:alphaModFix/>
            </a:blip>
            <a:srcRect b="0" l="5383" r="0" t="0"/>
            <a:stretch/>
          </p:blipFill>
          <p:spPr>
            <a:xfrm>
              <a:off x="43438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7"/>
            <p:cNvPicPr preferRelativeResize="0"/>
            <p:nvPr/>
          </p:nvPicPr>
          <p:blipFill rotWithShape="1">
            <a:blip r:embed="rId6">
              <a:alphaModFix/>
            </a:blip>
            <a:srcRect b="0" l="0" r="5383" t="0"/>
            <a:stretch/>
          </p:blipFill>
          <p:spPr>
            <a:xfrm>
              <a:off x="4405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27"/>
          <p:cNvGrpSpPr/>
          <p:nvPr/>
        </p:nvGrpSpPr>
        <p:grpSpPr>
          <a:xfrm>
            <a:off x="3287225" y="1339400"/>
            <a:ext cx="2484300" cy="1811875"/>
            <a:chOff x="3257800" y="965575"/>
            <a:chExt cx="2484300" cy="1811875"/>
          </a:xfrm>
        </p:grpSpPr>
        <p:sp>
          <p:nvSpPr>
            <p:cNvPr id="128" name="Google Shape;128;p27"/>
            <p:cNvSpPr/>
            <p:nvPr/>
          </p:nvSpPr>
          <p:spPr>
            <a:xfrm>
              <a:off x="3293350" y="1017350"/>
              <a:ext cx="2413200" cy="1760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" name="Google Shape;129;p27"/>
            <p:cNvGrpSpPr/>
            <p:nvPr/>
          </p:nvGrpSpPr>
          <p:grpSpPr>
            <a:xfrm>
              <a:off x="3257800" y="965575"/>
              <a:ext cx="2484300" cy="1759951"/>
              <a:chOff x="4958950" y="2586575"/>
              <a:chExt cx="2484300" cy="1759951"/>
            </a:xfrm>
          </p:grpSpPr>
          <p:pic>
            <p:nvPicPr>
              <p:cNvPr id="130" name="Google Shape;130;p27"/>
              <p:cNvPicPr preferRelativeResize="0"/>
              <p:nvPr/>
            </p:nvPicPr>
            <p:blipFill rotWithShape="1">
              <a:blip r:embed="rId7">
                <a:alphaModFix/>
              </a:blip>
              <a:srcRect b="4921" l="56922" r="761" t="53655"/>
              <a:stretch/>
            </p:blipFill>
            <p:spPr>
              <a:xfrm>
                <a:off x="5072550" y="2955375"/>
                <a:ext cx="2257099" cy="13911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27"/>
              <p:cNvSpPr txBox="1"/>
              <p:nvPr/>
            </p:nvSpPr>
            <p:spPr>
              <a:xfrm>
                <a:off x="4958950" y="2586575"/>
                <a:ext cx="2484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Offshore Zone Text Product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2" name="Google Shape;132;p27"/>
              <p:cNvSpPr/>
              <p:nvPr/>
            </p:nvSpPr>
            <p:spPr>
              <a:xfrm>
                <a:off x="5358775" y="3813850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5108975" y="4183025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34" name="Google Shape;13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017733"/>
            <a:ext cx="9143998" cy="3535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5226700" y="384525"/>
            <a:ext cx="355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MarineTraffic: Global Ship Tracking Intelligence | AIS Marine Traffic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OPC Area of Responsibility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145" name="Google Shape;145;p28"/>
          <p:cNvGrpSpPr/>
          <p:nvPr/>
        </p:nvGrpSpPr>
        <p:grpSpPr>
          <a:xfrm>
            <a:off x="799509" y="1144962"/>
            <a:ext cx="7459734" cy="3089887"/>
            <a:chOff x="440525" y="1349550"/>
            <a:chExt cx="7716700" cy="3113550"/>
          </a:xfrm>
        </p:grpSpPr>
        <p:pic>
          <p:nvPicPr>
            <p:cNvPr id="146" name="Google Shape;146;p28"/>
            <p:cNvPicPr preferRelativeResize="0"/>
            <p:nvPr/>
          </p:nvPicPr>
          <p:blipFill rotWithShape="1">
            <a:blip r:embed="rId5">
              <a:alphaModFix/>
            </a:blip>
            <a:srcRect b="0" l="5383" r="0" t="0"/>
            <a:stretch/>
          </p:blipFill>
          <p:spPr>
            <a:xfrm>
              <a:off x="43438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8"/>
            <p:cNvPicPr preferRelativeResize="0"/>
            <p:nvPr/>
          </p:nvPicPr>
          <p:blipFill rotWithShape="1">
            <a:blip r:embed="rId6">
              <a:alphaModFix/>
            </a:blip>
            <a:srcRect b="0" l="0" r="5383" t="0"/>
            <a:stretch/>
          </p:blipFill>
          <p:spPr>
            <a:xfrm>
              <a:off x="4405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OPC Area of Responsibility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grpSp>
        <p:nvGrpSpPr>
          <p:cNvPr id="157" name="Google Shape;157;p29"/>
          <p:cNvGrpSpPr/>
          <p:nvPr/>
        </p:nvGrpSpPr>
        <p:grpSpPr>
          <a:xfrm>
            <a:off x="799509" y="1144962"/>
            <a:ext cx="7459734" cy="3089887"/>
            <a:chOff x="440525" y="1349550"/>
            <a:chExt cx="7716700" cy="3113550"/>
          </a:xfrm>
        </p:grpSpPr>
        <p:pic>
          <p:nvPicPr>
            <p:cNvPr id="158" name="Google Shape;158;p29"/>
            <p:cNvPicPr preferRelativeResize="0"/>
            <p:nvPr/>
          </p:nvPicPr>
          <p:blipFill rotWithShape="1">
            <a:blip r:embed="rId5">
              <a:alphaModFix/>
            </a:blip>
            <a:srcRect b="0" l="5383" r="0" t="0"/>
            <a:stretch/>
          </p:blipFill>
          <p:spPr>
            <a:xfrm>
              <a:off x="43438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9"/>
            <p:cNvPicPr preferRelativeResize="0"/>
            <p:nvPr/>
          </p:nvPicPr>
          <p:blipFill rotWithShape="1">
            <a:blip r:embed="rId6">
              <a:alphaModFix/>
            </a:blip>
            <a:srcRect b="0" l="0" r="5383" t="0"/>
            <a:stretch/>
          </p:blipFill>
          <p:spPr>
            <a:xfrm>
              <a:off x="440525" y="1349550"/>
              <a:ext cx="3813400" cy="3113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9"/>
          <p:cNvGrpSpPr/>
          <p:nvPr/>
        </p:nvGrpSpPr>
        <p:grpSpPr>
          <a:xfrm>
            <a:off x="3287225" y="1339400"/>
            <a:ext cx="2484300" cy="1811875"/>
            <a:chOff x="3257800" y="965575"/>
            <a:chExt cx="2484300" cy="1811875"/>
          </a:xfrm>
        </p:grpSpPr>
        <p:sp>
          <p:nvSpPr>
            <p:cNvPr id="161" name="Google Shape;161;p29"/>
            <p:cNvSpPr/>
            <p:nvPr/>
          </p:nvSpPr>
          <p:spPr>
            <a:xfrm>
              <a:off x="3293350" y="1017350"/>
              <a:ext cx="2413200" cy="1760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" name="Google Shape;162;p29"/>
            <p:cNvGrpSpPr/>
            <p:nvPr/>
          </p:nvGrpSpPr>
          <p:grpSpPr>
            <a:xfrm>
              <a:off x="3257800" y="965575"/>
              <a:ext cx="2484300" cy="1759951"/>
              <a:chOff x="4958950" y="2586575"/>
              <a:chExt cx="2484300" cy="1759951"/>
            </a:xfrm>
          </p:grpSpPr>
          <p:pic>
            <p:nvPicPr>
              <p:cNvPr id="163" name="Google Shape;163;p29"/>
              <p:cNvPicPr preferRelativeResize="0"/>
              <p:nvPr/>
            </p:nvPicPr>
            <p:blipFill rotWithShape="1">
              <a:blip r:embed="rId7">
                <a:alphaModFix/>
              </a:blip>
              <a:srcRect b="4921" l="56922" r="761" t="53655"/>
              <a:stretch/>
            </p:blipFill>
            <p:spPr>
              <a:xfrm>
                <a:off x="5072550" y="2955375"/>
                <a:ext cx="2257099" cy="13911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4" name="Google Shape;164;p29"/>
              <p:cNvSpPr txBox="1"/>
              <p:nvPr/>
            </p:nvSpPr>
            <p:spPr>
              <a:xfrm>
                <a:off x="4958950" y="2586575"/>
                <a:ext cx="2484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Offshore Zone Text Product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>
                <a:off x="5358775" y="3813850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>
                <a:off x="5108975" y="4183025"/>
                <a:ext cx="1736700" cy="123000"/>
              </a:xfrm>
              <a:prstGeom prst="rect">
                <a:avLst/>
              </a:prstGeom>
              <a:noFill/>
              <a:ln cap="flat" cmpd="sng" w="28575">
                <a:solidFill>
                  <a:srgbClr val="FF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Motivation to Expand Convective Products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live automated product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monitor marine convection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Delivered directly to mariners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Improve baseline of OPC’s mission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No extra work to forecasters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ProbSevere Lightning Cast (LC)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387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Developed at CIMSS by John Cintineo, Mike Pavolonis and Justin Sieglaff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Designed to predict lightning out to 1hr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Lightning is a proxy and precursor to convection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Semantic segmentation convolutional neural network (U-net). Machine learning model trained from GOES imagery to match textures and pixel values to GLM FED within next 1hr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375" y="154500"/>
            <a:ext cx="1117900" cy="7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ProbSevere Lightning Cast (LC)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311700" y="1152475"/>
            <a:ext cx="41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</a:pPr>
            <a:r>
              <a:rPr lang="en" sz="1150">
                <a:solidFill>
                  <a:schemeClr val="lt1"/>
                </a:solidFill>
              </a:rPr>
              <a:t>Input Training Data</a:t>
            </a:r>
            <a:endParaRPr sz="1150">
              <a:solidFill>
                <a:schemeClr val="lt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</a:pPr>
            <a:r>
              <a:rPr lang="en" sz="1150">
                <a:solidFill>
                  <a:schemeClr val="lt1"/>
                </a:solidFill>
              </a:rPr>
              <a:t>GOES-16 ABI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2 (0.64-µm)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5 (1.6-µm)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13 (10.3-µm)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15 (12.3-µm)</a:t>
            </a:r>
            <a:endParaRPr sz="11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375" y="154500"/>
            <a:ext cx="1117900" cy="7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ProbSevere Lightning Cast (LC)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9282" r="13359" t="0"/>
          <a:stretch/>
        </p:blipFill>
        <p:spPr>
          <a:xfrm>
            <a:off x="99850" y="4554450"/>
            <a:ext cx="591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28" y="4592896"/>
            <a:ext cx="645125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2683925" y="4703625"/>
            <a:ext cx="36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</a:rPr>
              <a:t>javier.a.villegasbravo@noaa.gov</a:t>
            </a:r>
            <a:endParaRPr i="1" sz="1100">
              <a:solidFill>
                <a:schemeClr val="lt1"/>
              </a:solidFill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152475"/>
            <a:ext cx="41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</a:pPr>
            <a:r>
              <a:rPr lang="en" sz="1150">
                <a:solidFill>
                  <a:schemeClr val="lt1"/>
                </a:solidFill>
              </a:rPr>
              <a:t>Input Training Data</a:t>
            </a:r>
            <a:endParaRPr sz="1150">
              <a:solidFill>
                <a:schemeClr val="lt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</a:pPr>
            <a:r>
              <a:rPr lang="en" sz="1150">
                <a:solidFill>
                  <a:schemeClr val="lt1"/>
                </a:solidFill>
              </a:rPr>
              <a:t>GOES-16 ABI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2 (0.64-µm)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5 (1.6-µm)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13 (10.3-µm)</a:t>
            </a:r>
            <a:endParaRPr sz="1150">
              <a:solidFill>
                <a:schemeClr val="lt1"/>
              </a:solidFill>
            </a:endParaRPr>
          </a:p>
          <a:p>
            <a:pPr indent="-30162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</a:pPr>
            <a:r>
              <a:rPr lang="en" sz="1150">
                <a:solidFill>
                  <a:schemeClr val="lt1"/>
                </a:solidFill>
              </a:rPr>
              <a:t>Band 15 (12.3-µm)</a:t>
            </a:r>
            <a:endParaRPr sz="1150">
              <a:solidFill>
                <a:schemeClr val="lt1"/>
              </a:solidFill>
            </a:endParaRPr>
          </a:p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</a:pPr>
            <a:r>
              <a:rPr lang="en" sz="1150">
                <a:solidFill>
                  <a:schemeClr val="lt1"/>
                </a:solidFill>
              </a:rPr>
              <a:t>Target Training Data: GOES-16 GLM Flash Extent Density, 1 or more flashes within the next 60 min </a:t>
            </a:r>
            <a:endParaRPr sz="11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375" y="154500"/>
            <a:ext cx="1117900" cy="7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