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0.xml" ContentType="application/vnd.openxmlformats-officedocument.presentationml.tags+xml"/>
  <Override PartName="/ppt/charts/chartEx1.xml" ContentType="application/vnd.ms-office.chartex+xml"/>
  <Override PartName="/ppt/charts/style3.xml" ContentType="application/vnd.ms-office.chartstyle+xml"/>
  <Override PartName="/ppt/charts/colors3.xml" ContentType="application/vnd.ms-office.chartcolorstyle+xml"/>
  <Override PartName="/ppt/charts/chartEx2.xml" ContentType="application/vnd.ms-office.chartex+xml"/>
  <Override PartName="/ppt/charts/style4.xml" ContentType="application/vnd.ms-office.chartstyle+xml"/>
  <Override PartName="/ppt/charts/colors4.xml" ContentType="application/vnd.ms-office.chartcolorstyle+xml"/>
  <Override PartName="/ppt/tags/tag11.xml" ContentType="application/vnd.openxmlformats-officedocument.presentationml.tags+xml"/>
  <Override PartName="/ppt/charts/chartEx3.xml" ContentType="application/vnd.ms-office.chartex+xml"/>
  <Override PartName="/ppt/charts/style5.xml" ContentType="application/vnd.ms-office.chartstyle+xml"/>
  <Override PartName="/ppt/charts/colors5.xml" ContentType="application/vnd.ms-office.chartcolorstyle+xml"/>
  <Override PartName="/ppt/charts/chartEx4.xml" ContentType="application/vnd.ms-office.chartex+xml"/>
  <Override PartName="/ppt/charts/style6.xml" ContentType="application/vnd.ms-office.chartstyle+xml"/>
  <Override PartName="/ppt/charts/colors6.xml" ContentType="application/vnd.ms-office.chartcolorstyle+xml"/>
  <Override PartName="/ppt/tags/tag12.xml" ContentType="application/vnd.openxmlformats-officedocument.presentationml.tags+xml"/>
  <Override PartName="/ppt/charts/chartEx5.xml" ContentType="application/vnd.ms-office.chartex+xml"/>
  <Override PartName="/ppt/charts/style7.xml" ContentType="application/vnd.ms-office.chartstyle+xml"/>
  <Override PartName="/ppt/charts/colors7.xml" ContentType="application/vnd.ms-office.chartcolorstyle+xml"/>
  <Override PartName="/ppt/charts/chartEx6.xml" ContentType="application/vnd.ms-office.chartex+xml"/>
  <Override PartName="/ppt/charts/style8.xml" ContentType="application/vnd.ms-office.chartstyle+xml"/>
  <Override PartName="/ppt/charts/colors8.xml" ContentType="application/vnd.ms-office.chartcolorstyle+xml"/>
  <Override PartName="/ppt/charts/chartEx7.xml" ContentType="application/vnd.ms-office.chartex+xml"/>
  <Override PartName="/ppt/charts/style9.xml" ContentType="application/vnd.ms-office.chartstyle+xml"/>
  <Override PartName="/ppt/charts/colors9.xml" ContentType="application/vnd.ms-office.chartcolorstyle+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8" r:id="rId3"/>
    <p:sldId id="259" r:id="rId4"/>
    <p:sldId id="260" r:id="rId5"/>
    <p:sldId id="261" r:id="rId6"/>
    <p:sldId id="269" r:id="rId7"/>
    <p:sldId id="266" r:id="rId8"/>
    <p:sldId id="262" r:id="rId9"/>
    <p:sldId id="263" r:id="rId10"/>
    <p:sldId id="268" r:id="rId11"/>
    <p:sldId id="267" r:id="rId12"/>
    <p:sldId id="264" r:id="rId13"/>
    <p:sldId id="265" r:id="rId14"/>
  </p:sldIdLst>
  <p:sldSz cx="12192000" cy="6858000"/>
  <p:notesSz cx="6858000" cy="9144000"/>
  <p:custDataLst>
    <p:tags r:id="rId1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2" autoAdjust="0"/>
    <p:restoredTop sz="93792" autoAdjust="0"/>
  </p:normalViewPr>
  <p:slideViewPr>
    <p:cSldViewPr snapToGrid="0">
      <p:cViewPr varScale="1">
        <p:scale>
          <a:sx n="48" d="100"/>
          <a:sy n="48" d="100"/>
        </p:scale>
        <p:origin x="3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leroy\AppData\Roaming\Microsoft\Excel\AssessmentResultsForGraphs%20(version%201).xlsb"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leroy\AppData\Roaming\Microsoft\Excel\AssessmentResultsForGraphs%20(version%201).xlsb" TargetMode="External"/><Relationship Id="rId2" Type="http://schemas.microsoft.com/office/2011/relationships/chartColorStyle" Target="colors2.xml"/><Relationship Id="rId1" Type="http://schemas.microsoft.com/office/2011/relationships/chartStyle" Target="style2.xml"/></Relationships>
</file>

<file path=ppt/charts/_rels/chartEx1.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C:\Users\aleroy\Documents\Documents\Documents\DayCloudPhase_Schultzproject\AssessmentResultsForGraphs%20(version%201).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aleroy\Documents\Documents\Documents\DayCloudPhase_Schultzproject\AssessmentResultsForGraphs%20(version%201).xlsx"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C:\Users\aleroy\Documents\Documents\Documents\DayCloudPhase_Schultzproject\AssessmentResultsForGraphs%20(version%201).xlsx" TargetMode="External"/></Relationships>
</file>

<file path=ppt/charts/_rels/chartEx4.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C:\Users\aleroy\Documents\Documents\Documents\DayCloudPhase_Schultzproject\AssessmentResultsForGraphs%20(version%201).xlsx" TargetMode="External"/></Relationships>
</file>

<file path=ppt/charts/_rels/chartEx5.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file:///C:\Users\aleroy\Documents\Documents\Documents\DayCloudPhase_Schultzproject\AssessmentResultsForGraphs%20(version%201).xlsx" TargetMode="External"/></Relationships>
</file>

<file path=ppt/charts/_rels/chartEx6.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file:///C:\Users\aleroy\Documents\Documents\Documents\DayCloudPhase_Schultzproject\AssessmentResultsForGraphs%20(version%201).xlsx" TargetMode="External"/></Relationships>
</file>

<file path=ppt/charts/_rels/chartEx7.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file:///C:\Users\aleroy\Documents\Documents\Documents\DayCloudPhase_Schultzproject\AssessmentResultsForGraphs%20(version%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1-8A0B-40DC-8E63-F967E357D2B0}"/>
              </c:ext>
            </c:extLst>
          </c:dPt>
          <c:dPt>
            <c:idx val="1"/>
            <c:bubble3D val="0"/>
            <c:spPr>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3-8A0B-40DC-8E63-F967E357D2B0}"/>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Sheet2!$T$53:$U$53</c:f>
              <c:strCache>
                <c:ptCount val="2"/>
                <c:pt idx="0">
                  <c:v>Yes</c:v>
                </c:pt>
                <c:pt idx="1">
                  <c:v>Yes/Maybe, with caveats</c:v>
                </c:pt>
              </c:strCache>
            </c:strRef>
          </c:cat>
          <c:val>
            <c:numRef>
              <c:f>Sheet2!$T$54:$U$54</c:f>
              <c:numCache>
                <c:formatCode>General</c:formatCode>
                <c:ptCount val="2"/>
                <c:pt idx="0">
                  <c:v>41</c:v>
                </c:pt>
                <c:pt idx="1">
                  <c:v>4</c:v>
                </c:pt>
              </c:numCache>
            </c:numRef>
          </c:val>
          <c:extLst>
            <c:ext xmlns:c16="http://schemas.microsoft.com/office/drawing/2014/chart" uri="{C3380CC4-5D6E-409C-BE32-E72D297353CC}">
              <c16:uniqueId val="{00000004-8A0B-40DC-8E63-F967E357D2B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1-F879-4069-BB7E-A2BECD091879}"/>
              </c:ext>
            </c:extLst>
          </c:dPt>
          <c:dPt>
            <c:idx val="1"/>
            <c:bubble3D val="0"/>
            <c:spPr>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3-F879-4069-BB7E-A2BECD091879}"/>
              </c:ext>
            </c:extLst>
          </c:dPt>
          <c:dPt>
            <c:idx val="2"/>
            <c:bubble3D val="0"/>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5-F879-4069-BB7E-A2BECD091879}"/>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Sheet2!$T$57:$V$57</c:f>
              <c:strCache>
                <c:ptCount val="3"/>
                <c:pt idx="0">
                  <c:v>Yes</c:v>
                </c:pt>
                <c:pt idx="1">
                  <c:v>Yes/Maybe, with caveats</c:v>
                </c:pt>
                <c:pt idx="2">
                  <c:v>No</c:v>
                </c:pt>
              </c:strCache>
            </c:strRef>
          </c:cat>
          <c:val>
            <c:numRef>
              <c:f>Sheet2!$T$58:$V$58</c:f>
              <c:numCache>
                <c:formatCode>General</c:formatCode>
                <c:ptCount val="3"/>
                <c:pt idx="0">
                  <c:v>35</c:v>
                </c:pt>
                <c:pt idx="1">
                  <c:v>6</c:v>
                </c:pt>
                <c:pt idx="2">
                  <c:v>4</c:v>
                </c:pt>
              </c:numCache>
            </c:numRef>
          </c:val>
          <c:extLst>
            <c:ext xmlns:c16="http://schemas.microsoft.com/office/drawing/2014/chart" uri="{C3380CC4-5D6E-409C-BE32-E72D297353CC}">
              <c16:uniqueId val="{00000006-F879-4069-BB7E-A2BECD091879}"/>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'Reflectivity Spread'!$B$3:$B$31</cx:f>
        <cx:lvl ptCount="29" formatCode="General">
          <cx:pt idx="0">43.5</cx:pt>
          <cx:pt idx="1">41</cx:pt>
          <cx:pt idx="2">47</cx:pt>
          <cx:pt idx="3">52</cx:pt>
          <cx:pt idx="4">49.5</cx:pt>
          <cx:pt idx="5">51.5</cx:pt>
          <cx:pt idx="6">45.5</cx:pt>
        </cx:lvl>
      </cx:numDim>
    </cx:data>
    <cx:data id="1">
      <cx:numDim type="val">
        <cx:f>'Reflectivity Spread'!$C$3:$C$31</cx:f>
        <cx:lvl ptCount="29" formatCode="General">
          <cx:pt idx="0">41</cx:pt>
          <cx:pt idx="1">44</cx:pt>
          <cx:pt idx="2">47.5</cx:pt>
          <cx:pt idx="3">48.5</cx:pt>
          <cx:pt idx="4">51.5</cx:pt>
          <cx:pt idx="5">48.5</cx:pt>
          <cx:pt idx="6">47.5</cx:pt>
        </cx:lvl>
      </cx:numDim>
    </cx:data>
    <cx:data id="2">
      <cx:numDim type="val">
        <cx:f>'Reflectivity Spread'!$D$3:$D$23</cx:f>
        <cx:lvl ptCount="21" formatCode="General">
          <cx:pt idx="0">39</cx:pt>
          <cx:pt idx="1">38</cx:pt>
          <cx:pt idx="2">43.5</cx:pt>
          <cx:pt idx="3">45</cx:pt>
          <cx:pt idx="4">37.5</cx:pt>
          <cx:pt idx="5">50.5</cx:pt>
          <cx:pt idx="6">47</cx:pt>
          <cx:pt idx="7">41.5</cx:pt>
          <cx:pt idx="8">41.5</cx:pt>
          <cx:pt idx="9">48.5</cx:pt>
          <cx:pt idx="10">41.5</cx:pt>
          <cx:pt idx="11">37.5</cx:pt>
          <cx:pt idx="12">46.5</cx:pt>
          <cx:pt idx="13">52.5</cx:pt>
          <cx:pt idx="14">46</cx:pt>
          <cx:pt idx="15">41</cx:pt>
          <cx:pt idx="16">34.5</cx:pt>
          <cx:pt idx="17">37</cx:pt>
          <cx:pt idx="18">46</cx:pt>
          <cx:pt idx="19">41</cx:pt>
          <cx:pt idx="20">41</cx:pt>
        </cx:lvl>
      </cx:numDim>
    </cx:data>
  </cx:chartData>
  <cx:chart>
    <cx:title pos="t" align="ctr" overlay="0">
      <cx:tx>
        <cx:txData>
          <cx:v>Highest Observed -10C Reflectivity</cx:v>
        </cx:txData>
      </cx:tx>
      <cx:txPr>
        <a:bodyPr spcFirstLastPara="1" vertOverflow="ellipsis" horzOverflow="overflow" wrap="square" lIns="0" tIns="0" rIns="0" bIns="0" anchor="ctr" anchorCtr="1"/>
        <a:lstStyle/>
        <a:p>
          <a:pPr algn="ctr" rtl="0">
            <a:defRPr/>
          </a:pPr>
          <a:r>
            <a:rPr lang="en-US" sz="2000" b="1" i="0" u="none" strike="noStrike" baseline="0" dirty="0">
              <a:solidFill>
                <a:sysClr val="windowText" lastClr="000000">
                  <a:lumMod val="65000"/>
                  <a:lumOff val="35000"/>
                </a:sysClr>
              </a:solidFill>
              <a:latin typeface="Calibri" panose="020F0502020204030204" pitchFamily="34" charset="0"/>
              <a:cs typeface="Calibri" panose="020F0502020204030204" pitchFamily="34" charset="0"/>
            </a:rPr>
            <a:t>Highest Observed -10C Reflectivity</a:t>
          </a:r>
        </a:p>
      </cx:txPr>
    </cx:title>
    <cx:plotArea>
      <cx:plotAreaRegion>
        <cx:plotSurface>
          <cx:spPr>
            <a:ln>
              <a:solidFill>
                <a:schemeClr val="bg1"/>
              </a:solidFill>
            </a:ln>
          </cx:spPr>
        </cx:plotSurface>
        <cx:series layoutId="boxWhisker" uniqueId="{BE22C729-2142-4209-82A9-2526A9FCBE37}">
          <cx:tx>
            <cx:txData>
              <cx:f>'Reflectivity Spread'!$B$2</cx:f>
              <cx:v>ER</cx:v>
            </cx:txData>
          </cx:tx>
          <cx:dataId val="0"/>
          <cx:layoutPr>
            <cx:visibility meanLine="1" meanMarker="1" nonoutliers="0" outliers="1"/>
            <cx:statistics quartileMethod="exclusive"/>
          </cx:layoutPr>
        </cx:series>
        <cx:series layoutId="boxWhisker" uniqueId="{20E1B3AB-894F-4625-B9A3-7119BDAA6234}">
          <cx:tx>
            <cx:txData>
              <cx:f>'Reflectivity Spread'!$C$2</cx:f>
              <cx:v>CR</cx:v>
            </cx:txData>
          </cx:tx>
          <cx:dataId val="1"/>
          <cx:layoutPr>
            <cx:visibility meanLine="1" meanMarker="1" nonoutliers="0" outliers="1"/>
            <cx:statistics quartileMethod="exclusive"/>
          </cx:layoutPr>
        </cx:series>
        <cx:series layoutId="boxWhisker" uniqueId="{6055C178-2CCE-4151-8817-2177AEA877EF}">
          <cx:tx>
            <cx:txData>
              <cx:f>'Reflectivity Spread'!$D$2</cx:f>
              <cx:v>SR</cx:v>
            </cx:txData>
          </cx:tx>
          <cx:dataId val="2"/>
          <cx:layoutPr>
            <cx:visibility meanLine="1" meanMarker="1" nonoutliers="0" outliers="1"/>
            <cx:statistics quartileMethod="exclusive"/>
          </cx:layoutPr>
        </cx:series>
      </cx:plotAreaRegion>
      <cx:axis id="0" hidden="1">
        <cx:catScaling gapWidth="1"/>
        <cx:tickLabels/>
      </cx:axis>
      <cx:axis id="1">
        <cx:valScaling/>
        <cx:majorGridlines/>
        <cx:tickLabels/>
        <cx:txPr>
          <a:bodyPr spcFirstLastPara="1" vertOverflow="ellipsis" horzOverflow="overflow" wrap="square" lIns="0" tIns="0" rIns="0" bIns="0" anchor="ctr" anchorCtr="1"/>
          <a:lstStyle/>
          <a:p>
            <a:pPr algn="ctr" rtl="0">
              <a:defRPr b="1"/>
            </a:pPr>
            <a:endParaRPr lang="en-US" sz="1197" b="1" i="0" u="none" strike="noStrike" baseline="0">
              <a:solidFill>
                <a:srgbClr val="000000">
                  <a:lumMod val="75000"/>
                  <a:lumOff val="25000"/>
                </a:srgbClr>
              </a:solidFill>
              <a:latin typeface="Calibri" panose="020F0502020204030204"/>
            </a:endParaRPr>
          </a:p>
        </cx:txPr>
      </cx:axis>
    </cx:plotArea>
    <cx:legend pos="b" align="ctr" overlay="0">
      <cx:txPr>
        <a:bodyPr spcFirstLastPara="1" vertOverflow="ellipsis" horzOverflow="overflow" wrap="square" lIns="0" tIns="0" rIns="0" bIns="0" anchor="ctr" anchorCtr="1"/>
        <a:lstStyle/>
        <a:p>
          <a:pPr algn="ctr" rtl="0">
            <a:defRPr sz="2000"/>
          </a:pPr>
          <a:endParaRPr lang="en-US" sz="2000" b="0" i="0" u="none" strike="noStrike" baseline="0">
            <a:solidFill>
              <a:srgbClr val="000000">
                <a:lumMod val="75000"/>
                <a:lumOff val="25000"/>
              </a:srgbClr>
            </a:solidFill>
            <a:latin typeface="Calibri" panose="020F0502020204030204"/>
          </a:endParaRPr>
        </a:p>
      </cx:txPr>
    </cx:legend>
  </cx:chart>
  <cx:spPr>
    <a:ln>
      <a:solidFill>
        <a:schemeClr val="accent1"/>
      </a:solidFill>
    </a:ln>
  </cx:spPr>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'10 micron Spread'!$B$3:$B$31</cx:f>
        <cx:lvl ptCount="29" formatCode="General">
          <cx:pt idx="0">-36.700000000000003</cx:pt>
          <cx:pt idx="1">-44</cx:pt>
          <cx:pt idx="2">-45</cx:pt>
          <cx:pt idx="3">-46</cx:pt>
          <cx:pt idx="4">-55.200000000000003</cx:pt>
          <cx:pt idx="5">-56.299999999999997</cx:pt>
          <cx:pt idx="6">-23</cx:pt>
          <cx:pt idx="7">-37</cx:pt>
        </cx:lvl>
      </cx:numDim>
    </cx:data>
    <cx:data id="1">
      <cx:numDim type="val">
        <cx:f>'10 micron Spread'!$C$3:$C$31</cx:f>
        <cx:lvl ptCount="29" formatCode="General">
          <cx:pt idx="0">-27</cx:pt>
          <cx:pt idx="1">-35</cx:pt>
          <cx:pt idx="2">-48.5</cx:pt>
          <cx:pt idx="3">-41</cx:pt>
          <cx:pt idx="4">-30.199999999999999</cx:pt>
          <cx:pt idx="5">-18.34</cx:pt>
          <cx:pt idx="6">-30.879999999999999</cx:pt>
        </cx:lvl>
      </cx:numDim>
    </cx:data>
    <cx:data id="2">
      <cx:numDim type="val">
        <cx:f>'10 micron Spread'!$D$3:$D$31</cx:f>
        <cx:lvl ptCount="29" formatCode="General">
          <cx:pt idx="0">-49.799999999999997</cx:pt>
          <cx:pt idx="1">-26.949999999999999</cx:pt>
          <cx:pt idx="2">-39.200000000000003</cx:pt>
          <cx:pt idx="3">-24.100000000000001</cx:pt>
          <cx:pt idx="4">-29.100000000000001</cx:pt>
          <cx:pt idx="5">-43.100000000000001</cx:pt>
          <cx:pt idx="6">-42.100000000000001</cx:pt>
          <cx:pt idx="7">-40.200000000000003</cx:pt>
          <cx:pt idx="8">-19.079999999999998</cx:pt>
          <cx:pt idx="9">-27.600000000000001</cx:pt>
          <cx:pt idx="10">-28.199999999999999</cx:pt>
          <cx:pt idx="11">-30</cx:pt>
          <cx:pt idx="12">-33.299999999999997</cx:pt>
          <cx:pt idx="13">-54</cx:pt>
          <cx:pt idx="14">-30.199999999999999</cx:pt>
          <cx:pt idx="16">-28.899999999999999</cx:pt>
          <cx:pt idx="17">-37.200000000000003</cx:pt>
          <cx:pt idx="18">-31.920000000000002</cx:pt>
          <cx:pt idx="19">-29.34</cx:pt>
          <cx:pt idx="21">-46.299999999999997</cx:pt>
          <cx:pt idx="22">-43.539999999999999</cx:pt>
          <cx:pt idx="23">-40</cx:pt>
          <cx:pt idx="24">-46.799999999999997</cx:pt>
          <cx:pt idx="25">-36</cx:pt>
          <cx:pt idx="26">-32.539999999999999</cx:pt>
          <cx:pt idx="27">-52.140000000000001</cx:pt>
          <cx:pt idx="28">-42.5</cx:pt>
        </cx:lvl>
      </cx:numDim>
    </cx:data>
    <cx:data id="3">
      <cx:numDim type="val">
        <cx:f>'10 micron Spread'!$E$3:$E$31</cx:f>
        <cx:lvl ptCount="29" formatCode="General">
          <cx:pt idx="0">-28.300000000000001</cx:pt>
          <cx:pt idx="1">-37.299999999999997</cx:pt>
          <cx:pt idx="2">-29.300000000000001</cx:pt>
          <cx:pt idx="3">-37.899999999999999</cx:pt>
          <cx:pt idx="4">-33.199999999999996</cx:pt>
        </cx:lvl>
      </cx:numDim>
    </cx:data>
    <cx:data id="4">
      <cx:numDim type="val">
        <cx:f>'10 micron Spread'!$F$3:$F$31</cx:f>
        <cx:lvl ptCount="29" formatCode="General">
          <cx:pt idx="0">-26.390000000000001</cx:pt>
        </cx:lvl>
      </cx:numDim>
    </cx:data>
  </cx:chartData>
  <cx:chart>
    <cx:title pos="t" align="ctr" overlay="0">
      <cx:tx>
        <cx:txData>
          <cx:v>Coldest 10 um Temp in Cell</cx:v>
        </cx:txData>
      </cx:tx>
      <cx:txPr>
        <a:bodyPr spcFirstLastPara="1" vertOverflow="ellipsis" horzOverflow="overflow" wrap="square" lIns="0" tIns="0" rIns="0" bIns="0" anchor="ctr" anchorCtr="1"/>
        <a:lstStyle/>
        <a:p>
          <a:pPr algn="ctr" rtl="0">
            <a:defRPr/>
          </a:pPr>
          <a:r>
            <a:rPr lang="en-US" sz="2000" b="1" i="0" u="none" strike="noStrike" baseline="0" dirty="0">
              <a:solidFill>
                <a:sysClr val="windowText" lastClr="000000">
                  <a:lumMod val="65000"/>
                  <a:lumOff val="35000"/>
                </a:sysClr>
              </a:solidFill>
              <a:latin typeface="Calibri" panose="020F0502020204030204"/>
            </a:rPr>
            <a:t>Coldest 10 um Temp in Cell</a:t>
          </a:r>
        </a:p>
      </cx:txPr>
    </cx:title>
    <cx:plotArea>
      <cx:plotAreaRegion>
        <cx:series layoutId="boxWhisker" uniqueId="{E0AD59CA-3BC5-46E2-ACE5-7527385059E7}">
          <cx:tx>
            <cx:txData>
              <cx:f>'10 micron Spread'!$B$2</cx:f>
              <cx:v>ER</cx:v>
            </cx:txData>
          </cx:tx>
          <cx:dataId val="0"/>
          <cx:layoutPr>
            <cx:visibility meanLine="1" meanMarker="1"/>
            <cx:statistics quartileMethod="exclusive"/>
          </cx:layoutPr>
        </cx:series>
        <cx:series layoutId="boxWhisker" uniqueId="{3826C813-9E42-4A14-9801-CE8AC571548C}">
          <cx:tx>
            <cx:txData>
              <cx:f>'10 micron Spread'!$C$2</cx:f>
              <cx:v>CR</cx:v>
            </cx:txData>
          </cx:tx>
          <cx:dataId val="1"/>
          <cx:layoutPr>
            <cx:visibility meanLine="1" meanMarker="1"/>
            <cx:statistics quartileMethod="exclusive"/>
          </cx:layoutPr>
        </cx:series>
        <cx:series layoutId="boxWhisker" uniqueId="{E5721605-D7DF-4361-A9C3-E92BB0F8C816}">
          <cx:tx>
            <cx:txData>
              <cx:f>'10 micron Spread'!$D$2</cx:f>
              <cx:v>SR</cx:v>
            </cx:txData>
          </cx:tx>
          <cx:dataId val="2"/>
          <cx:layoutPr>
            <cx:visibility meanLine="1" meanMarker="1"/>
            <cx:statistics quartileMethod="exclusive"/>
          </cx:layoutPr>
        </cx:series>
        <cx:series layoutId="boxWhisker" uniqueId="{5ADA19B6-1D32-4E99-8F1F-AB03386499E3}">
          <cx:tx>
            <cx:txData>
              <cx:f>'10 micron Spread'!$E$2</cx:f>
              <cx:v>AK</cx:v>
            </cx:txData>
          </cx:tx>
          <cx:dataId val="3"/>
          <cx:layoutPr>
            <cx:visibility meanLine="1" meanMarker="1"/>
            <cx:statistics quartileMethod="exclusive"/>
          </cx:layoutPr>
        </cx:series>
        <cx:series layoutId="boxWhisker" uniqueId="{6039392D-57F8-4F08-9FCA-EE89C9184353}">
          <cx:tx>
            <cx:txData>
              <cx:f>'10 micron Spread'!$F$2</cx:f>
              <cx:v>WR</cx:v>
            </cx:txData>
          </cx:tx>
          <cx:dataId val="4"/>
          <cx:layoutPr>
            <cx:visibility meanLine="1" meanMarker="1"/>
            <cx:statistics quartileMethod="exclusive"/>
          </cx:layoutPr>
        </cx:series>
      </cx:plotAreaRegion>
      <cx:axis id="0" hidden="1">
        <cx:catScaling gapWidth="1"/>
        <cx:tickLabels/>
      </cx:axis>
      <cx:axis id="1">
        <cx:valScaling/>
        <cx:majorGridlines/>
        <cx:tickLabels/>
        <cx:txPr>
          <a:bodyPr spcFirstLastPara="1" vertOverflow="ellipsis" horzOverflow="overflow" wrap="square" lIns="0" tIns="0" rIns="0" bIns="0" anchor="ctr" anchorCtr="1"/>
          <a:lstStyle/>
          <a:p>
            <a:pPr algn="ctr" rtl="0">
              <a:defRPr b="1"/>
            </a:pPr>
            <a:endParaRPr lang="en-US" sz="1197" b="1" i="0" u="none" strike="noStrike" baseline="0">
              <a:solidFill>
                <a:srgbClr val="000000">
                  <a:lumMod val="75000"/>
                  <a:lumOff val="25000"/>
                </a:srgbClr>
              </a:solidFill>
              <a:latin typeface="Calibri" panose="020F0502020204030204"/>
            </a:endParaRPr>
          </a:p>
        </cx:txPr>
      </cx:axis>
    </cx:plotArea>
    <cx:legend pos="b" align="ctr" overlay="0">
      <cx:txPr>
        <a:bodyPr spcFirstLastPara="1" vertOverflow="ellipsis" horzOverflow="overflow" wrap="square" lIns="0" tIns="0" rIns="0" bIns="0" anchor="ctr" anchorCtr="1"/>
        <a:lstStyle/>
        <a:p>
          <a:pPr algn="ctr" rtl="0">
            <a:defRPr sz="2000"/>
          </a:pPr>
          <a:endParaRPr lang="en-US" sz="2000" b="0" i="0" u="none" strike="noStrike" baseline="0">
            <a:solidFill>
              <a:srgbClr val="000000">
                <a:lumMod val="75000"/>
                <a:lumOff val="25000"/>
              </a:srgbClr>
            </a:solidFill>
            <a:latin typeface="Calibri" panose="020F0502020204030204"/>
          </a:endParaRPr>
        </a:p>
      </cx:txPr>
    </cx:legend>
  </cx:chart>
  <cx:spPr>
    <a:ln>
      <a:solidFill>
        <a:schemeClr val="accent1"/>
      </a:solidFill>
    </a:ln>
  </cx:spPr>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'Reflectivity Spread'!$B$3:$B$31</cx:f>
        <cx:lvl ptCount="29" formatCode="General">
          <cx:pt idx="0">43.5</cx:pt>
          <cx:pt idx="1">41</cx:pt>
          <cx:pt idx="2">47</cx:pt>
          <cx:pt idx="3">52</cx:pt>
          <cx:pt idx="4">49.5</cx:pt>
          <cx:pt idx="5">51.5</cx:pt>
          <cx:pt idx="6">45.5</cx:pt>
        </cx:lvl>
      </cx:numDim>
    </cx:data>
    <cx:data id="1">
      <cx:numDim type="val">
        <cx:f>'Reflectivity Spread'!$C$3:$C$31</cx:f>
        <cx:lvl ptCount="29" formatCode="General">
          <cx:pt idx="0">41</cx:pt>
          <cx:pt idx="1">44</cx:pt>
          <cx:pt idx="2">47.5</cx:pt>
          <cx:pt idx="3">48.5</cx:pt>
          <cx:pt idx="4">51.5</cx:pt>
          <cx:pt idx="5">48.5</cx:pt>
          <cx:pt idx="6">47.5</cx:pt>
        </cx:lvl>
      </cx:numDim>
    </cx:data>
    <cx:data id="2">
      <cx:numDim type="val">
        <cx:f>'Reflectivity Spread'!$D$3:$D$23</cx:f>
        <cx:lvl ptCount="21" formatCode="General">
          <cx:pt idx="0">39</cx:pt>
          <cx:pt idx="1">38</cx:pt>
          <cx:pt idx="2">43.5</cx:pt>
          <cx:pt idx="3">45</cx:pt>
          <cx:pt idx="4">37.5</cx:pt>
          <cx:pt idx="5">50.5</cx:pt>
          <cx:pt idx="6">47</cx:pt>
          <cx:pt idx="7">41.5</cx:pt>
          <cx:pt idx="8">41.5</cx:pt>
          <cx:pt idx="9">48.5</cx:pt>
          <cx:pt idx="10">41.5</cx:pt>
          <cx:pt idx="11">37.5</cx:pt>
          <cx:pt idx="12">46.5</cx:pt>
          <cx:pt idx="13">52.5</cx:pt>
          <cx:pt idx="14">46</cx:pt>
          <cx:pt idx="15">41</cx:pt>
          <cx:pt idx="16">34.5</cx:pt>
          <cx:pt idx="17">37</cx:pt>
          <cx:pt idx="18">46</cx:pt>
          <cx:pt idx="19">41</cx:pt>
          <cx:pt idx="20">41</cx:pt>
        </cx:lvl>
      </cx:numDim>
    </cx:data>
  </cx:chartData>
  <cx:chart>
    <cx:title pos="t" align="ctr" overlay="0">
      <cx:tx>
        <cx:txData>
          <cx:v>Highest Observed -10C Reflectivity</cx:v>
        </cx:txData>
      </cx:tx>
      <cx:txPr>
        <a:bodyPr spcFirstLastPara="1" vertOverflow="ellipsis" horzOverflow="overflow" wrap="square" lIns="0" tIns="0" rIns="0" bIns="0" anchor="ctr" anchorCtr="1"/>
        <a:lstStyle/>
        <a:p>
          <a:pPr algn="ctr" rtl="0">
            <a:defRPr/>
          </a:pPr>
          <a:r>
            <a:rPr lang="en-US" sz="2000" b="1" i="0" u="none" strike="noStrike" baseline="0" dirty="0">
              <a:solidFill>
                <a:sysClr val="windowText" lastClr="000000">
                  <a:lumMod val="65000"/>
                  <a:lumOff val="35000"/>
                </a:sysClr>
              </a:solidFill>
              <a:latin typeface="Calibri" panose="020F0502020204030204" pitchFamily="34" charset="0"/>
              <a:cs typeface="Calibri" panose="020F0502020204030204" pitchFamily="34" charset="0"/>
            </a:rPr>
            <a:t>Highest Observed -10C Reflectivity</a:t>
          </a:r>
        </a:p>
      </cx:txPr>
    </cx:title>
    <cx:plotArea>
      <cx:plotAreaRegion>
        <cx:series layoutId="boxWhisker" uniqueId="{BE22C729-2142-4209-82A9-2526A9FCBE37}">
          <cx:tx>
            <cx:txData>
              <cx:f>'Reflectivity Spread'!$B$2</cx:f>
              <cx:v>ER</cx:v>
            </cx:txData>
          </cx:tx>
          <cx:dataId val="0"/>
          <cx:layoutPr>
            <cx:visibility meanLine="1" meanMarker="1" nonoutliers="0" outliers="1"/>
            <cx:statistics quartileMethod="exclusive"/>
          </cx:layoutPr>
        </cx:series>
        <cx:series layoutId="boxWhisker" uniqueId="{20E1B3AB-894F-4625-B9A3-7119BDAA6234}">
          <cx:tx>
            <cx:txData>
              <cx:f>'Reflectivity Spread'!$C$2</cx:f>
              <cx:v>CR</cx:v>
            </cx:txData>
          </cx:tx>
          <cx:dataId val="1"/>
          <cx:layoutPr>
            <cx:visibility meanLine="1" meanMarker="1" nonoutliers="0" outliers="1"/>
            <cx:statistics quartileMethod="exclusive"/>
          </cx:layoutPr>
        </cx:series>
        <cx:series layoutId="boxWhisker" uniqueId="{6055C178-2CCE-4151-8817-2177AEA877EF}">
          <cx:tx>
            <cx:txData>
              <cx:f>'Reflectivity Spread'!$D$2</cx:f>
              <cx:v>SR</cx:v>
            </cx:txData>
          </cx:tx>
          <cx:dataId val="2"/>
          <cx:layoutPr>
            <cx:visibility meanLine="1" meanMarker="1" nonoutliers="0" outliers="1"/>
            <cx:statistics quartileMethod="exclusive"/>
          </cx:layoutPr>
        </cx:series>
      </cx:plotAreaRegion>
      <cx:axis id="0" hidden="1">
        <cx:catScaling gapWidth="1"/>
        <cx:tickLabels/>
      </cx:axis>
      <cx:axis id="1">
        <cx:valScaling/>
        <cx:majorGridlines/>
        <cx:tickLabels/>
        <cx:txPr>
          <a:bodyPr spcFirstLastPara="1" vertOverflow="ellipsis" horzOverflow="overflow" wrap="square" lIns="0" tIns="0" rIns="0" bIns="0" anchor="ctr" anchorCtr="1"/>
          <a:lstStyle/>
          <a:p>
            <a:pPr algn="ctr" rtl="0">
              <a:defRPr b="1"/>
            </a:pPr>
            <a:endParaRPr lang="en-US" sz="1197" b="1" i="0" u="none" strike="noStrike" baseline="0">
              <a:solidFill>
                <a:srgbClr val="000000">
                  <a:lumMod val="75000"/>
                  <a:lumOff val="25000"/>
                </a:srgbClr>
              </a:solidFill>
              <a:latin typeface="Calibri" panose="020F0502020204030204"/>
            </a:endParaRPr>
          </a:p>
        </cx:txPr>
      </cx:axis>
    </cx:plotArea>
    <cx:legend pos="b" align="ctr" overlay="0">
      <cx:txPr>
        <a:bodyPr spcFirstLastPara="1" vertOverflow="ellipsis" horzOverflow="overflow" wrap="square" lIns="0" tIns="0" rIns="0" bIns="0" anchor="ctr" anchorCtr="1"/>
        <a:lstStyle/>
        <a:p>
          <a:pPr algn="ctr" rtl="0">
            <a:defRPr sz="2000"/>
          </a:pPr>
          <a:endParaRPr lang="en-US" sz="2000" b="0" i="0" u="none" strike="noStrike" baseline="0">
            <a:solidFill>
              <a:srgbClr val="000000">
                <a:lumMod val="75000"/>
                <a:lumOff val="25000"/>
              </a:srgbClr>
            </a:solidFill>
            <a:latin typeface="Calibri" panose="020F0502020204030204"/>
          </a:endParaRPr>
        </a:p>
      </cx:txPr>
    </cx:legend>
  </cx:chart>
  <cx:spPr>
    <a:ln>
      <a:solidFill>
        <a:schemeClr val="accent1"/>
      </a:solidFill>
    </a:ln>
  </cx:spPr>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'10 micron Spread'!$B$3:$B$31</cx:f>
        <cx:lvl ptCount="29" formatCode="General">
          <cx:pt idx="0">-36.700000000000003</cx:pt>
          <cx:pt idx="1">-44</cx:pt>
          <cx:pt idx="2">-45</cx:pt>
          <cx:pt idx="3">-46</cx:pt>
          <cx:pt idx="4">-55.200000000000003</cx:pt>
          <cx:pt idx="5">-56.299999999999997</cx:pt>
          <cx:pt idx="6">-23</cx:pt>
          <cx:pt idx="7">-37</cx:pt>
        </cx:lvl>
      </cx:numDim>
    </cx:data>
    <cx:data id="1">
      <cx:numDim type="val">
        <cx:f>'10 micron Spread'!$C$3:$C$31</cx:f>
        <cx:lvl ptCount="29" formatCode="General">
          <cx:pt idx="0">-27</cx:pt>
          <cx:pt idx="1">-35</cx:pt>
          <cx:pt idx="2">-48.5</cx:pt>
          <cx:pt idx="3">-41</cx:pt>
          <cx:pt idx="4">-30.199999999999999</cx:pt>
          <cx:pt idx="5">-18.34</cx:pt>
          <cx:pt idx="6">-30.879999999999999</cx:pt>
        </cx:lvl>
      </cx:numDim>
    </cx:data>
    <cx:data id="2">
      <cx:numDim type="val">
        <cx:f>'10 micron Spread'!$D$3:$D$31</cx:f>
        <cx:lvl ptCount="29" formatCode="General">
          <cx:pt idx="0">-49.799999999999997</cx:pt>
          <cx:pt idx="1">-26.949999999999999</cx:pt>
          <cx:pt idx="2">-39.200000000000003</cx:pt>
          <cx:pt idx="3">-24.100000000000001</cx:pt>
          <cx:pt idx="4">-29.100000000000001</cx:pt>
          <cx:pt idx="5">-43.100000000000001</cx:pt>
          <cx:pt idx="6">-42.100000000000001</cx:pt>
          <cx:pt idx="7">-40.200000000000003</cx:pt>
          <cx:pt idx="8">-19.079999999999998</cx:pt>
          <cx:pt idx="9">-27.600000000000001</cx:pt>
          <cx:pt idx="10">-28.199999999999999</cx:pt>
          <cx:pt idx="11">-30</cx:pt>
          <cx:pt idx="12">-33.299999999999997</cx:pt>
          <cx:pt idx="13">-54</cx:pt>
          <cx:pt idx="14">-30.199999999999999</cx:pt>
          <cx:pt idx="16">-28.899999999999999</cx:pt>
          <cx:pt idx="17">-37.200000000000003</cx:pt>
          <cx:pt idx="18">-31.920000000000002</cx:pt>
          <cx:pt idx="19">-29.34</cx:pt>
          <cx:pt idx="21">-46.299999999999997</cx:pt>
          <cx:pt idx="22">-43.539999999999999</cx:pt>
          <cx:pt idx="23">-40</cx:pt>
          <cx:pt idx="24">-46.799999999999997</cx:pt>
          <cx:pt idx="25">-36</cx:pt>
          <cx:pt idx="26">-32.539999999999999</cx:pt>
          <cx:pt idx="27">-52.140000000000001</cx:pt>
          <cx:pt idx="28">-42.5</cx:pt>
        </cx:lvl>
      </cx:numDim>
    </cx:data>
    <cx:data id="3">
      <cx:numDim type="val">
        <cx:f>'10 micron Spread'!$E$3:$E$31</cx:f>
        <cx:lvl ptCount="29" formatCode="General">
          <cx:pt idx="0">-28.300000000000001</cx:pt>
          <cx:pt idx="1">-37.299999999999997</cx:pt>
          <cx:pt idx="2">-29.300000000000001</cx:pt>
          <cx:pt idx="3">-37.899999999999999</cx:pt>
          <cx:pt idx="4">-33.199999999999996</cx:pt>
        </cx:lvl>
      </cx:numDim>
    </cx:data>
    <cx:data id="4">
      <cx:numDim type="val">
        <cx:f>'10 micron Spread'!$F$3:$F$31</cx:f>
        <cx:lvl ptCount="29" formatCode="General">
          <cx:pt idx="0">-26.390000000000001</cx:pt>
        </cx:lvl>
      </cx:numDim>
    </cx:data>
  </cx:chartData>
  <cx:chart>
    <cx:title pos="t" align="ctr" overlay="0">
      <cx:tx>
        <cx:txData>
          <cx:v>Coldest 10 um Temp in Cell</cx:v>
        </cx:txData>
      </cx:tx>
      <cx:txPr>
        <a:bodyPr spcFirstLastPara="1" vertOverflow="ellipsis" horzOverflow="overflow" wrap="square" lIns="0" tIns="0" rIns="0" bIns="0" anchor="ctr" anchorCtr="1"/>
        <a:lstStyle/>
        <a:p>
          <a:pPr algn="ctr" rtl="0">
            <a:defRPr/>
          </a:pPr>
          <a:r>
            <a:rPr lang="en-US" sz="2000" b="1" i="0" u="none" strike="noStrike" baseline="0" dirty="0">
              <a:solidFill>
                <a:sysClr val="windowText" lastClr="000000">
                  <a:lumMod val="65000"/>
                  <a:lumOff val="35000"/>
                </a:sysClr>
              </a:solidFill>
              <a:latin typeface="Calibri" panose="020F0502020204030204"/>
            </a:rPr>
            <a:t>Coldest 10 um Temp in Cell</a:t>
          </a:r>
        </a:p>
      </cx:txPr>
    </cx:title>
    <cx:plotArea>
      <cx:plotAreaRegion>
        <cx:series layoutId="boxWhisker" uniqueId="{E0AD59CA-3BC5-46E2-ACE5-7527385059E7}">
          <cx:tx>
            <cx:txData>
              <cx:f>'10 micron Spread'!$B$2</cx:f>
              <cx:v>ER</cx:v>
            </cx:txData>
          </cx:tx>
          <cx:dataId val="0"/>
          <cx:layoutPr>
            <cx:visibility meanLine="1" meanMarker="1"/>
            <cx:statistics quartileMethod="exclusive"/>
          </cx:layoutPr>
        </cx:series>
        <cx:series layoutId="boxWhisker" uniqueId="{3826C813-9E42-4A14-9801-CE8AC571548C}">
          <cx:tx>
            <cx:txData>
              <cx:f>'10 micron Spread'!$C$2</cx:f>
              <cx:v>CR</cx:v>
            </cx:txData>
          </cx:tx>
          <cx:dataId val="1"/>
          <cx:layoutPr>
            <cx:visibility meanLine="1" meanMarker="1"/>
            <cx:statistics quartileMethod="exclusive"/>
          </cx:layoutPr>
        </cx:series>
        <cx:series layoutId="boxWhisker" uniqueId="{E5721605-D7DF-4361-A9C3-E92BB0F8C816}">
          <cx:tx>
            <cx:txData>
              <cx:f>'10 micron Spread'!$D$2</cx:f>
              <cx:v>SR</cx:v>
            </cx:txData>
          </cx:tx>
          <cx:dataId val="2"/>
          <cx:layoutPr>
            <cx:visibility meanLine="1" meanMarker="1"/>
            <cx:statistics quartileMethod="exclusive"/>
          </cx:layoutPr>
        </cx:series>
        <cx:series layoutId="boxWhisker" uniqueId="{5ADA19B6-1D32-4E99-8F1F-AB03386499E3}">
          <cx:tx>
            <cx:txData>
              <cx:f>'10 micron Spread'!$E$2</cx:f>
              <cx:v>AK</cx:v>
            </cx:txData>
          </cx:tx>
          <cx:dataId val="3"/>
          <cx:layoutPr>
            <cx:visibility meanLine="1" meanMarker="1"/>
            <cx:statistics quartileMethod="exclusive"/>
          </cx:layoutPr>
        </cx:series>
        <cx:series layoutId="boxWhisker" uniqueId="{6039392D-57F8-4F08-9FCA-EE89C9184353}">
          <cx:tx>
            <cx:txData>
              <cx:f>'10 micron Spread'!$F$2</cx:f>
              <cx:v>WR</cx:v>
            </cx:txData>
          </cx:tx>
          <cx:dataId val="4"/>
          <cx:layoutPr>
            <cx:visibility meanLine="1" meanMarker="1"/>
            <cx:statistics quartileMethod="exclusive"/>
          </cx:layoutPr>
        </cx:series>
      </cx:plotAreaRegion>
      <cx:axis id="0" hidden="1">
        <cx:catScaling gapWidth="1"/>
        <cx:tickLabels/>
      </cx:axis>
      <cx:axis id="1">
        <cx:valScaling/>
        <cx:majorGridlines/>
        <cx:tickLabels/>
        <cx:txPr>
          <a:bodyPr spcFirstLastPara="1" vertOverflow="ellipsis" horzOverflow="overflow" wrap="square" lIns="0" tIns="0" rIns="0" bIns="0" anchor="ctr" anchorCtr="1"/>
          <a:lstStyle/>
          <a:p>
            <a:pPr algn="ctr" rtl="0">
              <a:defRPr b="1"/>
            </a:pPr>
            <a:endParaRPr lang="en-US" sz="1197" b="1" i="0" u="none" strike="noStrike" baseline="0">
              <a:solidFill>
                <a:srgbClr val="000000">
                  <a:lumMod val="75000"/>
                  <a:lumOff val="25000"/>
                </a:srgbClr>
              </a:solidFill>
              <a:latin typeface="Calibri" panose="020F0502020204030204"/>
            </a:endParaRPr>
          </a:p>
        </cx:txPr>
      </cx:axis>
    </cx:plotArea>
    <cx:legend pos="b" align="ctr" overlay="0">
      <cx:txPr>
        <a:bodyPr spcFirstLastPara="1" vertOverflow="ellipsis" horzOverflow="overflow" wrap="square" lIns="0" tIns="0" rIns="0" bIns="0" anchor="ctr" anchorCtr="1"/>
        <a:lstStyle/>
        <a:p>
          <a:pPr algn="ctr" rtl="0">
            <a:defRPr sz="2000"/>
          </a:pPr>
          <a:endParaRPr lang="en-US" sz="2000" b="0" i="0" u="none" strike="noStrike" baseline="0">
            <a:solidFill>
              <a:srgbClr val="000000">
                <a:lumMod val="75000"/>
                <a:lumOff val="25000"/>
              </a:srgbClr>
            </a:solidFill>
            <a:latin typeface="Calibri" panose="020F0502020204030204"/>
          </a:endParaRPr>
        </a:p>
      </cx:txPr>
    </cx:legend>
  </cx:chart>
  <cx:spPr>
    <a:ln>
      <a:solidFill>
        <a:schemeClr val="accent1"/>
      </a:solidFill>
    </a:ln>
  </cx:spPr>
</cx:chartSpace>
</file>

<file path=ppt/charts/chartEx5.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'NLDN Flash Spread'!$B$3:$B$31</cx:f>
        <cx:lvl ptCount="29" formatCode="General">
          <cx:pt idx="0">7</cx:pt>
          <cx:pt idx="1">35</cx:pt>
          <cx:pt idx="2">15</cx:pt>
          <cx:pt idx="3">5</cx:pt>
          <cx:pt idx="4">56</cx:pt>
          <cx:pt idx="5">6</cx:pt>
        </cx:lvl>
      </cx:numDim>
    </cx:data>
    <cx:data id="1">
      <cx:numDim type="val">
        <cx:f>'NLDN Flash Spread'!$C$3:$C$31</cx:f>
        <cx:lvl ptCount="29" formatCode="General">
          <cx:pt idx="0">9</cx:pt>
        </cx:lvl>
      </cx:numDim>
    </cx:data>
    <cx:data id="2">
      <cx:numDim type="val">
        <cx:f>'NLDN Flash Spread'!$D$3:$D$31</cx:f>
        <cx:lvl ptCount="29" formatCode="General">
          <cx:pt idx="0">9</cx:pt>
          <cx:pt idx="1">7</cx:pt>
          <cx:pt idx="2">7</cx:pt>
          <cx:pt idx="3">5</cx:pt>
          <cx:pt idx="4">26</cx:pt>
          <cx:pt idx="5">10</cx:pt>
          <cx:pt idx="6">62</cx:pt>
          <cx:pt idx="7">55</cx:pt>
          <cx:pt idx="8">58</cx:pt>
          <cx:pt idx="9">15</cx:pt>
          <cx:pt idx="10">16</cx:pt>
          <cx:pt idx="11">14</cx:pt>
          <cx:pt idx="12">55</cx:pt>
          <cx:pt idx="13">15</cx:pt>
          <cx:pt idx="14">62</cx:pt>
          <cx:pt idx="15">16</cx:pt>
        </cx:lvl>
      </cx:numDim>
    </cx:data>
  </cx:chartData>
  <cx:chart>
    <cx:title pos="t" align="ctr" overlay="0">
      <cx:tx>
        <cx:txData>
          <cx:v>Glaciation to NLDN Flash</cx:v>
        </cx:txData>
      </cx:tx>
      <cx:txPr>
        <a:bodyPr spcFirstLastPara="1" vertOverflow="ellipsis" horzOverflow="overflow" wrap="square" lIns="0" tIns="0" rIns="0" bIns="0" anchor="ctr" anchorCtr="1"/>
        <a:lstStyle/>
        <a:p>
          <a:pPr algn="ctr" rtl="0">
            <a:defRPr/>
          </a:pPr>
          <a:r>
            <a:rPr lang="en-US" sz="2000" b="1" i="0" u="none" strike="noStrike" baseline="0" dirty="0">
              <a:solidFill>
                <a:sysClr val="windowText" lastClr="000000">
                  <a:lumMod val="65000"/>
                  <a:lumOff val="35000"/>
                </a:sysClr>
              </a:solidFill>
              <a:latin typeface="Calibri" panose="020F0502020204030204" pitchFamily="34" charset="0"/>
              <a:cs typeface="Calibri" panose="020F0502020204030204" pitchFamily="34" charset="0"/>
            </a:rPr>
            <a:t>Glaciation to NLDN Flash</a:t>
          </a:r>
        </a:p>
      </cx:txPr>
    </cx:title>
    <cx:plotArea>
      <cx:plotAreaRegion>
        <cx:series layoutId="boxWhisker" uniqueId="{3D12FE83-C5C1-4CD1-A496-16467D3BB5EB}">
          <cx:tx>
            <cx:txData>
              <cx:f>'NLDN Flash Spread'!$B$2</cx:f>
              <cx:v>ER</cx:v>
            </cx:txData>
          </cx:tx>
          <cx:dataId val="0"/>
          <cx:layoutPr>
            <cx:visibility meanLine="1" meanMarker="1" nonoutliers="0" outliers="1"/>
            <cx:statistics quartileMethod="exclusive"/>
          </cx:layoutPr>
        </cx:series>
        <cx:series layoutId="boxWhisker" uniqueId="{67EB57EA-F4D2-47FC-925B-B4AD1CA5A411}">
          <cx:tx>
            <cx:txData>
              <cx:f>'NLDN Flash Spread'!$C$2</cx:f>
              <cx:v>CR</cx:v>
            </cx:txData>
          </cx:tx>
          <cx:dataId val="1"/>
          <cx:layoutPr>
            <cx:visibility meanLine="1" meanMarker="1" nonoutliers="0" outliers="1"/>
            <cx:statistics quartileMethod="exclusive"/>
          </cx:layoutPr>
        </cx:series>
        <cx:series layoutId="boxWhisker" uniqueId="{CF06CE96-C864-4097-B84B-055AF12257F9}">
          <cx:tx>
            <cx:txData>
              <cx:f>'NLDN Flash Spread'!$D$2</cx:f>
              <cx:v>SR</cx:v>
            </cx:txData>
          </cx:tx>
          <cx:dataId val="2"/>
          <cx:layoutPr>
            <cx:visibility meanLine="1" meanMarker="1" nonoutliers="0" outliers="1"/>
            <cx:statistics quartileMethod="exclusive"/>
          </cx:layoutPr>
        </cx:series>
      </cx:plotAreaRegion>
      <cx:axis id="0">
        <cx:catScaling gapWidth="1"/>
        <cx:tickLabels/>
      </cx:axis>
      <cx:axis id="1">
        <cx:valScaling max="100"/>
        <cx:majorGridlines/>
        <cx:tickLabels/>
        <cx:txPr>
          <a:bodyPr spcFirstLastPara="1" vertOverflow="ellipsis" horzOverflow="overflow" wrap="square" lIns="0" tIns="0" rIns="0" bIns="0" anchor="ctr" anchorCtr="1"/>
          <a:lstStyle/>
          <a:p>
            <a:pPr algn="ctr" rtl="0">
              <a:defRPr b="1"/>
            </a:pPr>
            <a:endParaRPr lang="en-US" sz="1197" b="1" i="0" u="none" strike="noStrike" baseline="0">
              <a:solidFill>
                <a:srgbClr val="000000">
                  <a:lumMod val="65000"/>
                  <a:lumOff val="35000"/>
                </a:srgbClr>
              </a:solidFill>
              <a:latin typeface="Calibri" panose="020F0502020204030204"/>
            </a:endParaRPr>
          </a:p>
        </cx:txPr>
      </cx:axis>
    </cx:plotArea>
    <cx:legend pos="b" align="ctr" overlay="0">
      <cx:txPr>
        <a:bodyPr spcFirstLastPara="1" vertOverflow="ellipsis" horzOverflow="overflow" wrap="square" lIns="0" tIns="0" rIns="0" bIns="0" anchor="ctr" anchorCtr="1"/>
        <a:lstStyle/>
        <a:p>
          <a:pPr algn="ctr" rtl="0">
            <a:defRPr sz="2000"/>
          </a:pPr>
          <a:endParaRPr lang="en-US" sz="2000" b="0" i="0" u="none" strike="noStrike" baseline="0">
            <a:solidFill>
              <a:srgbClr val="000000">
                <a:lumMod val="75000"/>
                <a:lumOff val="25000"/>
              </a:srgbClr>
            </a:solidFill>
            <a:latin typeface="Calibri" panose="020F0502020204030204"/>
          </a:endParaRPr>
        </a:p>
      </cx:txPr>
    </cx:legend>
  </cx:chart>
  <cx:spPr>
    <a:solidFill>
      <a:srgbClr val="FFFFFF"/>
    </a:solidFill>
    <a:ln>
      <a:solidFill>
        <a:schemeClr val="accent1"/>
      </a:solidFill>
    </a:ln>
  </cx:spPr>
</cx:chartSpace>
</file>

<file path=ppt/charts/chartEx6.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'GLM Flash Spread'!$B$3:$B$31</cx:f>
        <cx:lvl ptCount="29" formatCode="General">
          <cx:pt idx="0">7</cx:pt>
          <cx:pt idx="1">35</cx:pt>
          <cx:pt idx="2">56</cx:pt>
          <cx:pt idx="3">15</cx:pt>
          <cx:pt idx="4">5</cx:pt>
          <cx:pt idx="5">56</cx:pt>
          <cx:pt idx="6">6</cx:pt>
          <cx:pt idx="7">52</cx:pt>
        </cx:lvl>
      </cx:numDim>
    </cx:data>
    <cx:data id="1">
      <cx:numDim type="val">
        <cx:f>'GLM Flash Spread'!$C$3:$C$31</cx:f>
        <cx:lvl ptCount="29" formatCode="General">
          <cx:pt idx="0">1</cx:pt>
          <cx:pt idx="1">88</cx:pt>
          <cx:pt idx="2">9</cx:pt>
          <cx:pt idx="3">-1</cx:pt>
          <cx:pt idx="4">2</cx:pt>
          <cx:pt idx="5">1</cx:pt>
          <cx:pt idx="6">10</cx:pt>
        </cx:lvl>
      </cx:numDim>
    </cx:data>
    <cx:data id="2">
      <cx:numDim type="val">
        <cx:f>'GLM Flash Spread'!$D$3:$D$27</cx:f>
        <cx:lvl ptCount="25" formatCode="General">
          <cx:pt idx="0">10</cx:pt>
          <cx:pt idx="1">7</cx:pt>
          <cx:pt idx="2">5</cx:pt>
          <cx:pt idx="3">16</cx:pt>
          <cx:pt idx="4">8</cx:pt>
          <cx:pt idx="5">26</cx:pt>
          <cx:pt idx="6">10</cx:pt>
          <cx:pt idx="7">7</cx:pt>
          <cx:pt idx="8">6</cx:pt>
          <cx:pt idx="9">9</cx:pt>
          <cx:pt idx="10">11</cx:pt>
          <cx:pt idx="11">10</cx:pt>
          <cx:pt idx="12">16</cx:pt>
          <cx:pt idx="13">9</cx:pt>
          <cx:pt idx="14">7</cx:pt>
          <cx:pt idx="15">5</cx:pt>
          <cx:pt idx="16">8</cx:pt>
          <cx:pt idx="17">55</cx:pt>
          <cx:pt idx="18">3</cx:pt>
          <cx:pt idx="19">15</cx:pt>
          <cx:pt idx="20">50</cx:pt>
          <cx:pt idx="21">39</cx:pt>
          <cx:pt idx="22">64</cx:pt>
          <cx:pt idx="23">16</cx:pt>
          <cx:pt idx="24">8</cx:pt>
        </cx:lvl>
      </cx:numDim>
    </cx:data>
    <cx:data id="3">
      <cx:numDim type="val">
        <cx:f>'GLM Flash Spread'!$E$3</cx:f>
        <cx:lvl ptCount="1" formatCode="General">
          <cx:pt idx="0">10</cx:pt>
        </cx:lvl>
      </cx:numDim>
    </cx:data>
  </cx:chartData>
  <cx:chart>
    <cx:title pos="t" align="ctr" overlay="0">
      <cx:tx>
        <cx:txData>
          <cx:v>Glaciation to GLM Flash</cx:v>
        </cx:txData>
      </cx:tx>
      <cx:txPr>
        <a:bodyPr spcFirstLastPara="1" vertOverflow="ellipsis" horzOverflow="overflow" wrap="square" lIns="0" tIns="0" rIns="0" bIns="0" anchor="ctr" anchorCtr="1"/>
        <a:lstStyle/>
        <a:p>
          <a:pPr algn="ctr" rtl="0">
            <a:defRPr/>
          </a:pPr>
          <a:r>
            <a:rPr lang="en-US" sz="2000" b="1" i="0" u="none" strike="noStrike" baseline="0" dirty="0">
              <a:solidFill>
                <a:sysClr val="windowText" lastClr="000000">
                  <a:lumMod val="65000"/>
                  <a:lumOff val="35000"/>
                </a:sysClr>
              </a:solidFill>
              <a:latin typeface="Calibri" panose="020F0502020204030204" pitchFamily="34" charset="0"/>
              <a:cs typeface="Calibri" panose="020F0502020204030204" pitchFamily="34" charset="0"/>
            </a:rPr>
            <a:t>Glaciation to GLM Flash</a:t>
          </a:r>
        </a:p>
      </cx:txPr>
    </cx:title>
    <cx:plotArea>
      <cx:plotAreaRegion>
        <cx:series layoutId="boxWhisker" uniqueId="{442479CD-7E93-4FD8-BADA-6D13707E3F48}" formatIdx="0">
          <cx:tx>
            <cx:txData>
              <cx:f>'GLM Flash Spread'!$B$2</cx:f>
              <cx:v>ER</cx:v>
            </cx:txData>
          </cx:tx>
          <cx:dataId val="0"/>
          <cx:layoutPr>
            <cx:visibility meanLine="1" meanMarker="1" nonoutliers="0" outliers="1"/>
            <cx:statistics quartileMethod="exclusive"/>
          </cx:layoutPr>
        </cx:series>
        <cx:series layoutId="boxWhisker" uniqueId="{BFE66119-8ADB-44B0-A3D1-157349FC56A4}" formatIdx="1">
          <cx:tx>
            <cx:txData>
              <cx:f>'GLM Flash Spread'!$C$2</cx:f>
              <cx:v>CR</cx:v>
            </cx:txData>
          </cx:tx>
          <cx:dataId val="1"/>
          <cx:layoutPr>
            <cx:visibility meanLine="1" meanMarker="1" nonoutliers="0" outliers="1"/>
            <cx:statistics quartileMethod="exclusive"/>
          </cx:layoutPr>
        </cx:series>
        <cx:series layoutId="boxWhisker" uniqueId="{F2288396-79C2-4BA6-BC97-27FFEE987180}" formatIdx="2">
          <cx:tx>
            <cx:txData>
              <cx:f>'GLM Flash Spread'!$D$2</cx:f>
              <cx:v>SR</cx:v>
            </cx:txData>
          </cx:tx>
          <cx:dataId val="2"/>
          <cx:layoutPr>
            <cx:visibility meanLine="1" meanMarker="1" nonoutliers="0" outliers="1"/>
            <cx:statistics quartileMethod="exclusive"/>
          </cx:layoutPr>
        </cx:series>
        <cx:series layoutId="boxWhisker" uniqueId="{00000001-0109-4144-9EC3-2D95245BE009}">
          <cx:tx>
            <cx:txData>
              <cx:f>'GLM Flash Spread'!$E$2</cx:f>
              <cx:v>WR</cx:v>
            </cx:txData>
          </cx:tx>
          <cx:dataId val="3"/>
          <cx:layoutPr>
            <cx:visibility meanLine="1" meanMarker="1"/>
            <cx:statistics quartileMethod="exclusive"/>
          </cx:layoutPr>
        </cx:series>
      </cx:plotAreaRegion>
      <cx:axis id="0" hidden="1">
        <cx:catScaling gapWidth="1"/>
        <cx:tickLabels/>
      </cx:axis>
      <cx:axis id="1">
        <cx:valScaling/>
        <cx:majorGridlines/>
        <cx:tickLabels/>
        <cx:txPr>
          <a:bodyPr spcFirstLastPara="1" vertOverflow="ellipsis" horzOverflow="overflow" wrap="square" lIns="0" tIns="0" rIns="0" bIns="0" anchor="ctr" anchorCtr="1"/>
          <a:lstStyle/>
          <a:p>
            <a:pPr algn="ctr" rtl="0">
              <a:defRPr b="1"/>
            </a:pPr>
            <a:endParaRPr lang="en-US" sz="1197" b="1" i="0" u="none" strike="noStrike" baseline="0">
              <a:solidFill>
                <a:srgbClr val="000000">
                  <a:lumMod val="65000"/>
                  <a:lumOff val="35000"/>
                </a:srgbClr>
              </a:solidFill>
              <a:latin typeface="Calibri" panose="020F0502020204030204"/>
            </a:endParaRPr>
          </a:p>
        </cx:txPr>
      </cx:axis>
    </cx:plotArea>
    <cx:legend pos="b" align="ctr" overlay="0">
      <cx:txPr>
        <a:bodyPr spcFirstLastPara="1" vertOverflow="ellipsis" horzOverflow="overflow" wrap="square" lIns="0" tIns="0" rIns="0" bIns="0" anchor="ctr" anchorCtr="1"/>
        <a:lstStyle/>
        <a:p>
          <a:pPr algn="ctr" rtl="0">
            <a:defRPr sz="2000"/>
          </a:pPr>
          <a:endParaRPr lang="en-US" sz="2000" b="0" i="0" u="none" strike="noStrike" baseline="0">
            <a:solidFill>
              <a:srgbClr val="000000">
                <a:lumMod val="75000"/>
                <a:lumOff val="25000"/>
              </a:srgbClr>
            </a:solidFill>
            <a:latin typeface="Calibri" panose="020F0502020204030204"/>
          </a:endParaRPr>
        </a:p>
      </cx:txPr>
    </cx:legend>
  </cx:chart>
  <cx:spPr>
    <a:solidFill>
      <a:srgbClr val="FFFFFF"/>
    </a:solidFill>
    <a:ln>
      <a:solidFill>
        <a:schemeClr val="accent1"/>
      </a:solidFill>
    </a:ln>
  </cx:spPr>
</cx:chartSpace>
</file>

<file path=ppt/charts/chartEx7.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'NLDN Flash Spread'!$N$3:$N$43</cx:f>
        <cx:lvl ptCount="41" formatCode="General">
          <cx:pt idx="0">7</cx:pt>
          <cx:pt idx="1">35</cx:pt>
          <cx:pt idx="2">15</cx:pt>
          <cx:pt idx="3">5</cx:pt>
          <cx:pt idx="4">56</cx:pt>
          <cx:pt idx="5">6</cx:pt>
          <cx:pt idx="6">7</cx:pt>
          <cx:pt idx="7">35</cx:pt>
          <cx:pt idx="8">56</cx:pt>
          <cx:pt idx="9">15</cx:pt>
          <cx:pt idx="10">5</cx:pt>
          <cx:pt idx="11">56</cx:pt>
          <cx:pt idx="12">6</cx:pt>
          <cx:pt idx="13">52</cx:pt>
        </cx:lvl>
      </cx:numDim>
    </cx:data>
    <cx:data id="1">
      <cx:numDim type="val">
        <cx:f>'NLDN Flash Spread'!$O$3:$O$43</cx:f>
        <cx:lvl ptCount="41" formatCode="General">
          <cx:pt idx="0">9</cx:pt>
          <cx:pt idx="1">1</cx:pt>
          <cx:pt idx="2">88</cx:pt>
          <cx:pt idx="3">9</cx:pt>
          <cx:pt idx="4">-1</cx:pt>
          <cx:pt idx="5">2</cx:pt>
          <cx:pt idx="6">1</cx:pt>
          <cx:pt idx="7">10</cx:pt>
        </cx:lvl>
      </cx:numDim>
    </cx:data>
    <cx:data id="2">
      <cx:numDim type="val">
        <cx:f>'NLDN Flash Spread'!$P$3:$P$43</cx:f>
        <cx:lvl ptCount="41" formatCode="General">
          <cx:pt idx="0">9</cx:pt>
          <cx:pt idx="1">7</cx:pt>
          <cx:pt idx="2">7</cx:pt>
          <cx:pt idx="3">5</cx:pt>
          <cx:pt idx="4">26</cx:pt>
          <cx:pt idx="5">10</cx:pt>
          <cx:pt idx="6">62</cx:pt>
          <cx:pt idx="7">55</cx:pt>
          <cx:pt idx="8">58</cx:pt>
          <cx:pt idx="9">15</cx:pt>
          <cx:pt idx="10">16</cx:pt>
          <cx:pt idx="11">14</cx:pt>
          <cx:pt idx="12">55</cx:pt>
          <cx:pt idx="13">15</cx:pt>
          <cx:pt idx="14">62</cx:pt>
          <cx:pt idx="15">16</cx:pt>
          <cx:pt idx="16">10</cx:pt>
          <cx:pt idx="17">7</cx:pt>
          <cx:pt idx="18">5</cx:pt>
          <cx:pt idx="19">16</cx:pt>
          <cx:pt idx="20">8</cx:pt>
          <cx:pt idx="21">26</cx:pt>
          <cx:pt idx="22">10</cx:pt>
          <cx:pt idx="23">7</cx:pt>
          <cx:pt idx="24">6</cx:pt>
          <cx:pt idx="25">9</cx:pt>
          <cx:pt idx="26">11</cx:pt>
          <cx:pt idx="27">10</cx:pt>
          <cx:pt idx="28">16</cx:pt>
          <cx:pt idx="29">9</cx:pt>
          <cx:pt idx="30">7</cx:pt>
          <cx:pt idx="31">5</cx:pt>
          <cx:pt idx="32">8</cx:pt>
          <cx:pt idx="33">55</cx:pt>
          <cx:pt idx="34">3</cx:pt>
          <cx:pt idx="35">15</cx:pt>
          <cx:pt idx="36">50</cx:pt>
          <cx:pt idx="37">39</cx:pt>
          <cx:pt idx="38">64</cx:pt>
          <cx:pt idx="39">16</cx:pt>
          <cx:pt idx="40">8</cx:pt>
        </cx:lvl>
      </cx:numDim>
    </cx:data>
    <cx:data id="3">
      <cx:numDim type="val">
        <cx:f>'NLDN Flash Spread'!$Q$3:$Q$43</cx:f>
        <cx:lvl ptCount="41" formatCode="General">
          <cx:pt idx="0">10</cx:pt>
        </cx:lvl>
      </cx:numDim>
    </cx:data>
    <cx:data id="4">
      <cx:numDim type="val">
        <cx:f>'NLDN Flash Spread'!$R$3:$R$43</cx:f>
        <cx:lvl ptCount="41" formatCode="General">
          <cx:pt idx="0">5</cx:pt>
          <cx:pt idx="1">5</cx:pt>
          <cx:pt idx="2">10</cx:pt>
          <cx:pt idx="3">10</cx:pt>
        </cx:lvl>
      </cx:numDim>
    </cx:data>
  </cx:chartData>
  <cx:chart>
    <cx:title pos="t" align="ctr" overlay="0">
      <cx:tx>
        <cx:txData>
          <cx:v>Glaciation to First Flash</cx:v>
        </cx:txData>
      </cx:tx>
      <cx:txPr>
        <a:bodyPr spcFirstLastPara="1" vertOverflow="ellipsis" horzOverflow="overflow" wrap="square" lIns="0" tIns="0" rIns="0" bIns="0" anchor="ctr" anchorCtr="1"/>
        <a:lstStyle/>
        <a:p>
          <a:pPr algn="ctr" rtl="0">
            <a:defRPr/>
          </a:pPr>
          <a:r>
            <a:rPr lang="en-US" sz="2000" b="1" i="0" u="none" strike="noStrike" baseline="0" dirty="0">
              <a:solidFill>
                <a:sysClr val="windowText" lastClr="000000">
                  <a:lumMod val="65000"/>
                  <a:lumOff val="35000"/>
                </a:sysClr>
              </a:solidFill>
              <a:latin typeface="Calibri" panose="020F0502020204030204"/>
            </a:rPr>
            <a:t>Glaciation to First Flash</a:t>
          </a:r>
        </a:p>
      </cx:txPr>
    </cx:title>
    <cx:plotArea>
      <cx:plotAreaRegion>
        <cx:series layoutId="boxWhisker" uniqueId="{114635E2-E4D7-48C1-AC02-0FFE13A95674}">
          <cx:tx>
            <cx:txData>
              <cx:f>'NLDN Flash Spread'!$N$2</cx:f>
              <cx:v>ER</cx:v>
            </cx:txData>
          </cx:tx>
          <cx:dataId val="0"/>
          <cx:layoutPr>
            <cx:visibility meanLine="1" meanMarker="1"/>
            <cx:statistics quartileMethod="exclusive"/>
          </cx:layoutPr>
        </cx:series>
        <cx:series layoutId="boxWhisker" uniqueId="{79D458D3-8DCF-4779-88FD-5275AAAF97F7}">
          <cx:tx>
            <cx:txData>
              <cx:f>'NLDN Flash Spread'!$O$2</cx:f>
              <cx:v>CR</cx:v>
            </cx:txData>
          </cx:tx>
          <cx:dataId val="1"/>
          <cx:layoutPr>
            <cx:visibility meanLine="1" meanMarker="1"/>
            <cx:statistics quartileMethod="exclusive"/>
          </cx:layoutPr>
        </cx:series>
        <cx:series layoutId="boxWhisker" uniqueId="{311C83A5-44B8-4ED3-BE81-3A5DA76D3604}">
          <cx:tx>
            <cx:txData>
              <cx:f>'NLDN Flash Spread'!$P$2</cx:f>
              <cx:v>SR</cx:v>
            </cx:txData>
          </cx:tx>
          <cx:dataId val="2"/>
          <cx:layoutPr>
            <cx:visibility meanLine="1" meanMarker="1"/>
            <cx:statistics quartileMethod="exclusive"/>
          </cx:layoutPr>
        </cx:series>
        <cx:series layoutId="boxWhisker" uniqueId="{92BA2AA1-B8ED-4C69-B8AD-775E51546E6E}">
          <cx:tx>
            <cx:txData>
              <cx:f>'NLDN Flash Spread'!$Q$2</cx:f>
              <cx:v>WR</cx:v>
            </cx:txData>
          </cx:tx>
          <cx:dataId val="3"/>
          <cx:layoutPr>
            <cx:visibility meanLine="1" meanMarker="1"/>
            <cx:statistics quartileMethod="exclusive"/>
          </cx:layoutPr>
        </cx:series>
        <cx:series layoutId="boxWhisker" uniqueId="{E6978683-383C-452C-955B-A47406106B3E}">
          <cx:tx>
            <cx:txData>
              <cx:f>'NLDN Flash Spread'!$R$2</cx:f>
              <cx:v>AK</cx:v>
            </cx:txData>
          </cx:tx>
          <cx:dataId val="4"/>
          <cx:layoutPr>
            <cx:visibility meanLine="1" meanMarker="1"/>
            <cx:statistics quartileMethod="exclusive"/>
          </cx:layoutPr>
        </cx:series>
      </cx:plotAreaRegion>
      <cx:axis id="0" hidden="1">
        <cx:catScaling gapWidth="1"/>
        <cx:tickLabels/>
      </cx:axis>
      <cx:axis id="1">
        <cx:valScaling/>
        <cx:majorGridlines/>
        <cx:tickLabels/>
        <cx:txPr>
          <a:bodyPr spcFirstLastPara="1" vertOverflow="ellipsis" horzOverflow="overflow" wrap="square" lIns="0" tIns="0" rIns="0" bIns="0" anchor="ctr" anchorCtr="1"/>
          <a:lstStyle/>
          <a:p>
            <a:pPr algn="ctr" rtl="0">
              <a:defRPr b="1"/>
            </a:pPr>
            <a:endParaRPr lang="en-US" sz="1197" b="1" i="0" u="none" strike="noStrike" baseline="0">
              <a:solidFill>
                <a:srgbClr val="000000">
                  <a:lumMod val="65000"/>
                  <a:lumOff val="35000"/>
                </a:srgbClr>
              </a:solidFill>
              <a:latin typeface="Calibri" panose="020F0502020204030204"/>
            </a:endParaRPr>
          </a:p>
        </cx:txPr>
      </cx:axis>
    </cx:plotArea>
    <cx:legend pos="b" align="ctr" overlay="0">
      <cx:txPr>
        <a:bodyPr spcFirstLastPara="1" vertOverflow="ellipsis" horzOverflow="overflow" wrap="square" lIns="0" tIns="0" rIns="0" bIns="0" anchor="ctr" anchorCtr="1"/>
        <a:lstStyle/>
        <a:p>
          <a:pPr algn="ctr" rtl="0">
            <a:defRPr sz="2000"/>
          </a:pPr>
          <a:endParaRPr lang="en-US" sz="2000" b="0" i="0" u="none" strike="noStrike" baseline="0">
            <a:solidFill>
              <a:srgbClr val="000000">
                <a:lumMod val="75000"/>
                <a:lumOff val="25000"/>
              </a:srgbClr>
            </a:solidFill>
            <a:latin typeface="Calibri" panose="020F0502020204030204"/>
          </a:endParaRPr>
        </a:p>
      </cx:txPr>
    </cx:legend>
  </cx:chart>
  <cx:spPr>
    <a:solidFill>
      <a:srgbClr val="FFFFFF"/>
    </a:solidFill>
    <a:ln>
      <a:solidFill>
        <a:schemeClr val="accent1"/>
      </a:solidFill>
    </a:ln>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73">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373">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373">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373">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373">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373">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373">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9287EC-49B6-48B0-9605-EAE93B21A238}"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39B2C-6E0A-4A44-8CAF-0008FB9152D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414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9287EC-49B6-48B0-9605-EAE93B21A238}"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39B2C-6E0A-4A44-8CAF-0008FB9152DB}" type="slidenum">
              <a:rPr lang="en-US" smtClean="0"/>
              <a:t>‹#›</a:t>
            </a:fld>
            <a:endParaRPr lang="en-US"/>
          </a:p>
        </p:txBody>
      </p:sp>
    </p:spTree>
    <p:extLst>
      <p:ext uri="{BB962C8B-B14F-4D97-AF65-F5344CB8AC3E}">
        <p14:creationId xmlns:p14="http://schemas.microsoft.com/office/powerpoint/2010/main" val="1101113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9287EC-49B6-48B0-9605-EAE93B21A238}"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39B2C-6E0A-4A44-8CAF-0008FB9152DB}" type="slidenum">
              <a:rPr lang="en-US" smtClean="0"/>
              <a:t>‹#›</a:t>
            </a:fld>
            <a:endParaRPr lang="en-US"/>
          </a:p>
        </p:txBody>
      </p:sp>
    </p:spTree>
    <p:extLst>
      <p:ext uri="{BB962C8B-B14F-4D97-AF65-F5344CB8AC3E}">
        <p14:creationId xmlns:p14="http://schemas.microsoft.com/office/powerpoint/2010/main" val="2023313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9287EC-49B6-48B0-9605-EAE93B21A238}"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39B2C-6E0A-4A44-8CAF-0008FB9152DB}" type="slidenum">
              <a:rPr lang="en-US" smtClean="0"/>
              <a:t>‹#›</a:t>
            </a:fld>
            <a:endParaRPr lang="en-US"/>
          </a:p>
        </p:txBody>
      </p:sp>
    </p:spTree>
    <p:extLst>
      <p:ext uri="{BB962C8B-B14F-4D97-AF65-F5344CB8AC3E}">
        <p14:creationId xmlns:p14="http://schemas.microsoft.com/office/powerpoint/2010/main" val="3457193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9287EC-49B6-48B0-9605-EAE93B21A238}"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39B2C-6E0A-4A44-8CAF-0008FB9152D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62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9287EC-49B6-48B0-9605-EAE93B21A238}"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39B2C-6E0A-4A44-8CAF-0008FB9152DB}" type="slidenum">
              <a:rPr lang="en-US" smtClean="0"/>
              <a:t>‹#›</a:t>
            </a:fld>
            <a:endParaRPr lang="en-US"/>
          </a:p>
        </p:txBody>
      </p:sp>
    </p:spTree>
    <p:extLst>
      <p:ext uri="{BB962C8B-B14F-4D97-AF65-F5344CB8AC3E}">
        <p14:creationId xmlns:p14="http://schemas.microsoft.com/office/powerpoint/2010/main" val="3114305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9287EC-49B6-48B0-9605-EAE93B21A238}" type="datetimeFigureOut">
              <a:rPr lang="en-US" smtClean="0"/>
              <a:t>9/9/2022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F39B2C-6E0A-4A44-8CAF-0008FB9152DB}" type="slidenum">
              <a:rPr lang="en-US" smtClean="0"/>
              <a:t>‹#›</a:t>
            </a:fld>
            <a:endParaRPr lang="en-US"/>
          </a:p>
        </p:txBody>
      </p:sp>
    </p:spTree>
    <p:extLst>
      <p:ext uri="{BB962C8B-B14F-4D97-AF65-F5344CB8AC3E}">
        <p14:creationId xmlns:p14="http://schemas.microsoft.com/office/powerpoint/2010/main" val="3786521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9287EC-49B6-48B0-9605-EAE93B21A238}" type="datetimeFigureOut">
              <a:rPr lang="en-US" smtClean="0"/>
              <a:t>9/9/2022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F39B2C-6E0A-4A44-8CAF-0008FB9152DB}" type="slidenum">
              <a:rPr lang="en-US" smtClean="0"/>
              <a:t>‹#›</a:t>
            </a:fld>
            <a:endParaRPr lang="en-US"/>
          </a:p>
        </p:txBody>
      </p:sp>
    </p:spTree>
    <p:extLst>
      <p:ext uri="{BB962C8B-B14F-4D97-AF65-F5344CB8AC3E}">
        <p14:creationId xmlns:p14="http://schemas.microsoft.com/office/powerpoint/2010/main" val="997496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E9287EC-49B6-48B0-9605-EAE93B21A238}" type="datetimeFigureOut">
              <a:rPr lang="en-US" smtClean="0"/>
              <a:t>9/9/2022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BF39B2C-6E0A-4A44-8CAF-0008FB9152DB}" type="slidenum">
              <a:rPr lang="en-US" smtClean="0"/>
              <a:t>‹#›</a:t>
            </a:fld>
            <a:endParaRPr lang="en-US"/>
          </a:p>
        </p:txBody>
      </p:sp>
    </p:spTree>
    <p:extLst>
      <p:ext uri="{BB962C8B-B14F-4D97-AF65-F5344CB8AC3E}">
        <p14:creationId xmlns:p14="http://schemas.microsoft.com/office/powerpoint/2010/main" val="298850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E9287EC-49B6-48B0-9605-EAE93B21A238}" type="datetimeFigureOut">
              <a:rPr lang="en-US" smtClean="0"/>
              <a:t>9/9/2022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BF39B2C-6E0A-4A44-8CAF-0008FB9152DB}" type="slidenum">
              <a:rPr lang="en-US" smtClean="0"/>
              <a:t>‹#›</a:t>
            </a:fld>
            <a:endParaRPr lang="en-US"/>
          </a:p>
        </p:txBody>
      </p:sp>
    </p:spTree>
    <p:extLst>
      <p:ext uri="{BB962C8B-B14F-4D97-AF65-F5344CB8AC3E}">
        <p14:creationId xmlns:p14="http://schemas.microsoft.com/office/powerpoint/2010/main" val="2082444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9287EC-49B6-48B0-9605-EAE93B21A238}"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39B2C-6E0A-4A44-8CAF-0008FB9152DB}" type="slidenum">
              <a:rPr lang="en-US" smtClean="0"/>
              <a:t>‹#›</a:t>
            </a:fld>
            <a:endParaRPr lang="en-US"/>
          </a:p>
        </p:txBody>
      </p:sp>
    </p:spTree>
    <p:extLst>
      <p:ext uri="{BB962C8B-B14F-4D97-AF65-F5344CB8AC3E}">
        <p14:creationId xmlns:p14="http://schemas.microsoft.com/office/powerpoint/2010/main" val="1172244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E9287EC-49B6-48B0-9605-EAE93B21A238}" type="datetimeFigureOut">
              <a:rPr lang="en-US" smtClean="0"/>
              <a:t>9/9/2022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BF39B2C-6E0A-4A44-8CAF-0008FB9152D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660923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14/relationships/chartEx" Target="../charts/chartEx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3.png"/><Relationship Id="rId5" Type="http://schemas.microsoft.com/office/2014/relationships/chartEx" Target="../charts/chartEx4.xml"/><Relationship Id="rId4" Type="http://schemas.openxmlformats.org/officeDocument/2006/relationships/image" Target="../media/image24.png"/><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microsoft.com/office/2014/relationships/chartEx" Target="../charts/chartEx6.xml"/><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2.xml"/><Relationship Id="rId6" Type="http://schemas.microsoft.com/office/2014/relationships/chartEx" Target="../charts/chartEx5.xml"/><Relationship Id="rId11" Type="http://schemas.openxmlformats.org/officeDocument/2006/relationships/image" Target="../media/image27.png"/><Relationship Id="rId5" Type="http://schemas.openxmlformats.org/officeDocument/2006/relationships/image" Target="../media/image4.png"/><Relationship Id="rId10" Type="http://schemas.microsoft.com/office/2014/relationships/chartEx" Target="../charts/chartEx7.xml"/><Relationship Id="rId4" Type="http://schemas.openxmlformats.org/officeDocument/2006/relationships/image" Target="../media/image3.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gif"/><Relationship Id="rId1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9.png"/><Relationship Id="rId1" Type="http://schemas.openxmlformats.org/officeDocument/2006/relationships/tags" Target="../tags/tag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14/relationships/chartEx" Target="../charts/chartEx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3.png"/><Relationship Id="rId5" Type="http://schemas.microsoft.com/office/2014/relationships/chartEx" Target="../charts/chartEx2.xml"/><Relationship Id="rId4" Type="http://schemas.openxmlformats.org/officeDocument/2006/relationships/image" Target="../media/image22.pn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189DF-5D36-43B8-8924-B9906E164B20}"/>
              </a:ext>
            </a:extLst>
          </p:cNvPr>
          <p:cNvSpPr>
            <a:spLocks noGrp="1"/>
          </p:cNvSpPr>
          <p:nvPr>
            <p:ph type="ctrTitle"/>
          </p:nvPr>
        </p:nvSpPr>
        <p:spPr/>
        <p:txBody>
          <a:bodyPr>
            <a:normAutofit/>
          </a:bodyPr>
          <a:lstStyle/>
          <a:p>
            <a:r>
              <a:rPr lang="en-US" sz="6600" dirty="0"/>
              <a:t>Assessment Overview: Regional Impacts of Using the Day Cloud Phase Distinction RGB for Lightning IDSS</a:t>
            </a:r>
          </a:p>
        </p:txBody>
      </p:sp>
      <p:sp>
        <p:nvSpPr>
          <p:cNvPr id="3" name="Subtitle 2">
            <a:extLst>
              <a:ext uri="{FF2B5EF4-FFF2-40B4-BE49-F238E27FC236}">
                <a16:creationId xmlns:a16="http://schemas.microsoft.com/office/drawing/2014/main" id="{EB4747D1-2749-456C-B553-7FA24F2845D4}"/>
              </a:ext>
            </a:extLst>
          </p:cNvPr>
          <p:cNvSpPr>
            <a:spLocks noGrp="1"/>
          </p:cNvSpPr>
          <p:nvPr>
            <p:ph type="subTitle" idx="1"/>
          </p:nvPr>
        </p:nvSpPr>
        <p:spPr/>
        <p:txBody>
          <a:bodyPr>
            <a:normAutofit fontScale="85000" lnSpcReduction="20000"/>
          </a:bodyPr>
          <a:lstStyle/>
          <a:p>
            <a:r>
              <a:rPr lang="en-US" dirty="0"/>
              <a:t>Anita Le Roy – University of Alabama in Huntsville / NASA SPoRT</a:t>
            </a:r>
          </a:p>
          <a:p>
            <a:r>
              <a:rPr lang="en-US" dirty="0"/>
              <a:t>Christopher J. Schultz – NASA MSFC</a:t>
            </a:r>
          </a:p>
          <a:p>
            <a:r>
              <a:rPr lang="en-US" dirty="0"/>
              <a:t>Kristopher White – NWS Huntsville</a:t>
            </a:r>
          </a:p>
        </p:txBody>
      </p:sp>
      <p:pic>
        <p:nvPicPr>
          <p:cNvPr id="4" name="Picture 3">
            <a:extLst>
              <a:ext uri="{FF2B5EF4-FFF2-40B4-BE49-F238E27FC236}">
                <a16:creationId xmlns:a16="http://schemas.microsoft.com/office/drawing/2014/main" id="{8B629DAE-1417-49D2-9AAB-50949CD0E1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6617" y="6371218"/>
            <a:ext cx="550844" cy="457200"/>
          </a:xfrm>
          <a:prstGeom prst="rect">
            <a:avLst/>
          </a:prstGeom>
        </p:spPr>
      </p:pic>
      <p:pic>
        <p:nvPicPr>
          <p:cNvPr id="5" name="Picture 4">
            <a:extLst>
              <a:ext uri="{FF2B5EF4-FFF2-40B4-BE49-F238E27FC236}">
                <a16:creationId xmlns:a16="http://schemas.microsoft.com/office/drawing/2014/main" id="{17822F72-9CA0-4506-9856-36054D72EB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82743" y="6442470"/>
            <a:ext cx="1472540" cy="314697"/>
          </a:xfrm>
          <a:prstGeom prst="rect">
            <a:avLst/>
          </a:prstGeom>
          <a:solidFill>
            <a:schemeClr val="bg1"/>
          </a:solidFill>
        </p:spPr>
      </p:pic>
      <p:pic>
        <p:nvPicPr>
          <p:cNvPr id="6" name="Picture 5">
            <a:extLst>
              <a:ext uri="{FF2B5EF4-FFF2-40B4-BE49-F238E27FC236}">
                <a16:creationId xmlns:a16="http://schemas.microsoft.com/office/drawing/2014/main" id="{223B1ACF-0C06-4D1C-8A75-182120E9A0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1818" y="6371218"/>
            <a:ext cx="457200" cy="457200"/>
          </a:xfrm>
          <a:prstGeom prst="rect">
            <a:avLst/>
          </a:prstGeom>
        </p:spPr>
      </p:pic>
      <p:sp>
        <p:nvSpPr>
          <p:cNvPr id="8" name="TextBox 7">
            <a:extLst>
              <a:ext uri="{FF2B5EF4-FFF2-40B4-BE49-F238E27FC236}">
                <a16:creationId xmlns:a16="http://schemas.microsoft.com/office/drawing/2014/main" id="{09B68F68-A1D2-4A9E-8ABF-4875FADAD314}"/>
              </a:ext>
            </a:extLst>
          </p:cNvPr>
          <p:cNvSpPr txBox="1"/>
          <p:nvPr/>
        </p:nvSpPr>
        <p:spPr>
          <a:xfrm>
            <a:off x="66675" y="6426824"/>
            <a:ext cx="8946617" cy="400110"/>
          </a:xfrm>
          <a:prstGeom prst="rect">
            <a:avLst/>
          </a:prstGeom>
          <a:noFill/>
        </p:spPr>
        <p:txBody>
          <a:bodyPr wrap="square" rtlCol="0">
            <a:spAutoFit/>
          </a:bodyPr>
          <a:lstStyle/>
          <a:p>
            <a:pPr algn="ctr"/>
            <a:r>
              <a:rPr lang="en-US" sz="2000" dirty="0">
                <a:latin typeface="Arial Rounded MT Bold" panose="020F0704030504030204" pitchFamily="34" charset="0"/>
              </a:rPr>
              <a:t>GLM Science Week 14 September 2022</a:t>
            </a:r>
          </a:p>
        </p:txBody>
      </p:sp>
    </p:spTree>
    <p:custDataLst>
      <p:tags r:id="rId1"/>
    </p:custDataLst>
    <p:extLst>
      <p:ext uri="{BB962C8B-B14F-4D97-AF65-F5344CB8AC3E}">
        <p14:creationId xmlns:p14="http://schemas.microsoft.com/office/powerpoint/2010/main" val="114763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29299-CAE2-487E-96A7-97B99286D025}"/>
              </a:ext>
            </a:extLst>
          </p:cNvPr>
          <p:cNvSpPr>
            <a:spLocks noGrp="1"/>
          </p:cNvSpPr>
          <p:nvPr>
            <p:ph type="title"/>
          </p:nvPr>
        </p:nvSpPr>
        <p:spPr/>
        <p:txBody>
          <a:bodyPr/>
          <a:lstStyle/>
          <a:p>
            <a:r>
              <a:rPr lang="en-US" dirty="0"/>
              <a:t>Feedback on Sat </a:t>
            </a:r>
            <a:r>
              <a:rPr lang="en-US" dirty="0" err="1"/>
              <a:t>Obs</a:t>
            </a:r>
            <a:r>
              <a:rPr lang="en-US" dirty="0"/>
              <a:t> </a:t>
            </a:r>
          </a:p>
        </p:txBody>
      </p:sp>
      <mc:AlternateContent xmlns:mc="http://schemas.openxmlformats.org/markup-compatibility/2006" xmlns:cx1="http://schemas.microsoft.com/office/drawing/2015/9/8/chartex">
        <mc:Choice Requires="cx1">
          <p:graphicFrame>
            <p:nvGraphicFramePr>
              <p:cNvPr id="4" name="Chart 3">
                <a:extLst>
                  <a:ext uri="{FF2B5EF4-FFF2-40B4-BE49-F238E27FC236}">
                    <a16:creationId xmlns:a16="http://schemas.microsoft.com/office/drawing/2014/main" id="{B1219E45-5367-4B0D-B88E-FC1C629EE00B}"/>
                  </a:ext>
                </a:extLst>
              </p:cNvPr>
              <p:cNvGraphicFramePr/>
              <p:nvPr>
                <p:extLst>
                  <p:ext uri="{D42A27DB-BD31-4B8C-83A1-F6EECF244321}">
                    <p14:modId xmlns:p14="http://schemas.microsoft.com/office/powerpoint/2010/main" val="309208604"/>
                  </p:ext>
                </p:extLst>
              </p:nvPr>
            </p:nvGraphicFramePr>
            <p:xfrm>
              <a:off x="1084085" y="1934570"/>
              <a:ext cx="4572000" cy="274320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4" name="Chart 3">
                <a:extLst>
                  <a:ext uri="{FF2B5EF4-FFF2-40B4-BE49-F238E27FC236}">
                    <a16:creationId xmlns:a16="http://schemas.microsoft.com/office/drawing/2014/main" id="{B1219E45-5367-4B0D-B88E-FC1C629EE00B}"/>
                  </a:ext>
                </a:extLst>
              </p:cNvPr>
              <p:cNvPicPr>
                <a:picLocks noGrp="1" noRot="1" noChangeAspect="1" noMove="1" noResize="1" noEditPoints="1" noAdjustHandles="1" noChangeArrowheads="1" noChangeShapeType="1"/>
              </p:cNvPicPr>
              <p:nvPr/>
            </p:nvPicPr>
            <p:blipFill>
              <a:blip r:embed="rId4"/>
              <a:stretch>
                <a:fillRect/>
              </a:stretch>
            </p:blipFill>
            <p:spPr>
              <a:xfrm>
                <a:off x="1084085" y="1934570"/>
                <a:ext cx="4572000" cy="2743200"/>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8" name="Chart 7">
                <a:extLst>
                  <a:ext uri="{FF2B5EF4-FFF2-40B4-BE49-F238E27FC236}">
                    <a16:creationId xmlns:a16="http://schemas.microsoft.com/office/drawing/2014/main" id="{90DBAA38-017A-41A5-BD16-7B02BAB4644B}"/>
                  </a:ext>
                </a:extLst>
              </p:cNvPr>
              <p:cNvGraphicFramePr/>
              <p:nvPr>
                <p:extLst>
                  <p:ext uri="{D42A27DB-BD31-4B8C-83A1-F6EECF244321}">
                    <p14:modId xmlns:p14="http://schemas.microsoft.com/office/powerpoint/2010/main" val="2773978486"/>
                  </p:ext>
                </p:extLst>
              </p:nvPr>
            </p:nvGraphicFramePr>
            <p:xfrm>
              <a:off x="6535915" y="1934570"/>
              <a:ext cx="4572000" cy="2743200"/>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8" name="Chart 7">
                <a:extLst>
                  <a:ext uri="{FF2B5EF4-FFF2-40B4-BE49-F238E27FC236}">
                    <a16:creationId xmlns:a16="http://schemas.microsoft.com/office/drawing/2014/main" id="{90DBAA38-017A-41A5-BD16-7B02BAB4644B}"/>
                  </a:ext>
                </a:extLst>
              </p:cNvPr>
              <p:cNvPicPr>
                <a:picLocks noGrp="1" noRot="1" noChangeAspect="1" noMove="1" noResize="1" noEditPoints="1" noAdjustHandles="1" noChangeArrowheads="1" noChangeShapeType="1"/>
              </p:cNvPicPr>
              <p:nvPr/>
            </p:nvPicPr>
            <p:blipFill>
              <a:blip r:embed="rId6"/>
              <a:stretch>
                <a:fillRect/>
              </a:stretch>
            </p:blipFill>
            <p:spPr>
              <a:xfrm>
                <a:off x="6535915" y="1934570"/>
                <a:ext cx="4572000" cy="2743200"/>
              </a:xfrm>
              <a:prstGeom prst="rect">
                <a:avLst/>
              </a:prstGeom>
            </p:spPr>
          </p:pic>
        </mc:Fallback>
      </mc:AlternateContent>
      <p:sp>
        <p:nvSpPr>
          <p:cNvPr id="3" name="Oval 2">
            <a:extLst>
              <a:ext uri="{FF2B5EF4-FFF2-40B4-BE49-F238E27FC236}">
                <a16:creationId xmlns:a16="http://schemas.microsoft.com/office/drawing/2014/main" id="{03125F13-EC8C-48C2-8A55-9903BA10A87C}"/>
              </a:ext>
            </a:extLst>
          </p:cNvPr>
          <p:cNvSpPr/>
          <p:nvPr/>
        </p:nvSpPr>
        <p:spPr>
          <a:xfrm>
            <a:off x="2294572" y="2325730"/>
            <a:ext cx="904240" cy="9093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2E67691-51F0-457E-872E-254E13AD573A}"/>
              </a:ext>
            </a:extLst>
          </p:cNvPr>
          <p:cNvSpPr/>
          <p:nvPr/>
        </p:nvSpPr>
        <p:spPr>
          <a:xfrm>
            <a:off x="7670800" y="3235050"/>
            <a:ext cx="904240" cy="9093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F899C18-57ED-40FD-B83C-8742B3085F69}"/>
              </a:ext>
            </a:extLst>
          </p:cNvPr>
          <p:cNvSpPr txBox="1"/>
          <p:nvPr/>
        </p:nvSpPr>
        <p:spPr>
          <a:xfrm>
            <a:off x="2144588" y="4884264"/>
            <a:ext cx="7963783" cy="369332"/>
          </a:xfrm>
          <a:prstGeom prst="rect">
            <a:avLst/>
          </a:prstGeom>
          <a:noFill/>
        </p:spPr>
        <p:txBody>
          <a:bodyPr wrap="none" rtlCol="0">
            <a:spAutoFit/>
          </a:bodyPr>
          <a:lstStyle/>
          <a:p>
            <a:r>
              <a:rPr lang="en-US" dirty="0"/>
              <a:t>Are the observations from Eastern Region looking a little different from the others?</a:t>
            </a:r>
          </a:p>
        </p:txBody>
      </p:sp>
      <p:pic>
        <p:nvPicPr>
          <p:cNvPr id="9" name="Picture 8">
            <a:extLst>
              <a:ext uri="{FF2B5EF4-FFF2-40B4-BE49-F238E27FC236}">
                <a16:creationId xmlns:a16="http://schemas.microsoft.com/office/drawing/2014/main" id="{0A062AD3-2FA7-4251-9015-4C2010EA1A7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46617" y="6371218"/>
            <a:ext cx="550844" cy="457200"/>
          </a:xfrm>
          <a:prstGeom prst="rect">
            <a:avLst/>
          </a:prstGeom>
        </p:spPr>
      </p:pic>
      <p:pic>
        <p:nvPicPr>
          <p:cNvPr id="10" name="Picture 9">
            <a:extLst>
              <a:ext uri="{FF2B5EF4-FFF2-40B4-BE49-F238E27FC236}">
                <a16:creationId xmlns:a16="http://schemas.microsoft.com/office/drawing/2014/main" id="{F8419C1C-0BC4-47CE-BFC7-D150054A3FA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82743" y="6442470"/>
            <a:ext cx="1472540" cy="314697"/>
          </a:xfrm>
          <a:prstGeom prst="rect">
            <a:avLst/>
          </a:prstGeom>
          <a:solidFill>
            <a:schemeClr val="bg1"/>
          </a:solidFill>
        </p:spPr>
      </p:pic>
      <p:pic>
        <p:nvPicPr>
          <p:cNvPr id="11" name="Picture 10">
            <a:extLst>
              <a:ext uri="{FF2B5EF4-FFF2-40B4-BE49-F238E27FC236}">
                <a16:creationId xmlns:a16="http://schemas.microsoft.com/office/drawing/2014/main" id="{9725192F-E5A6-4635-93E3-B2245CFBF2C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21818" y="6371218"/>
            <a:ext cx="457200" cy="457200"/>
          </a:xfrm>
          <a:prstGeom prst="rect">
            <a:avLst/>
          </a:prstGeom>
        </p:spPr>
      </p:pic>
      <p:sp>
        <p:nvSpPr>
          <p:cNvPr id="13" name="TextBox 12">
            <a:extLst>
              <a:ext uri="{FF2B5EF4-FFF2-40B4-BE49-F238E27FC236}">
                <a16:creationId xmlns:a16="http://schemas.microsoft.com/office/drawing/2014/main" id="{D49FDB2C-10C5-4420-9332-58AF1CA5F1A4}"/>
              </a:ext>
            </a:extLst>
          </p:cNvPr>
          <p:cNvSpPr txBox="1"/>
          <p:nvPr/>
        </p:nvSpPr>
        <p:spPr>
          <a:xfrm>
            <a:off x="66675" y="6426824"/>
            <a:ext cx="8946617" cy="400110"/>
          </a:xfrm>
          <a:prstGeom prst="rect">
            <a:avLst/>
          </a:prstGeom>
          <a:noFill/>
        </p:spPr>
        <p:txBody>
          <a:bodyPr wrap="square" rtlCol="0">
            <a:spAutoFit/>
          </a:bodyPr>
          <a:lstStyle/>
          <a:p>
            <a:pPr algn="ctr"/>
            <a:r>
              <a:rPr lang="en-US" sz="2000" dirty="0">
                <a:latin typeface="Arial Rounded MT Bold" panose="020F0704030504030204" pitchFamily="34" charset="0"/>
              </a:rPr>
              <a:t>GLM Science Week 14 September 2022</a:t>
            </a:r>
          </a:p>
        </p:txBody>
      </p:sp>
    </p:spTree>
    <p:custDataLst>
      <p:tags r:id="rId1"/>
    </p:custDataLst>
    <p:extLst>
      <p:ext uri="{BB962C8B-B14F-4D97-AF65-F5344CB8AC3E}">
        <p14:creationId xmlns:p14="http://schemas.microsoft.com/office/powerpoint/2010/main" val="3110422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8EE0CEF-0DAC-42FA-93AE-EF739C2B19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6617" y="6371218"/>
            <a:ext cx="550844" cy="457200"/>
          </a:xfrm>
          <a:prstGeom prst="rect">
            <a:avLst/>
          </a:prstGeom>
        </p:spPr>
      </p:pic>
      <p:pic>
        <p:nvPicPr>
          <p:cNvPr id="10" name="Picture 9">
            <a:extLst>
              <a:ext uri="{FF2B5EF4-FFF2-40B4-BE49-F238E27FC236}">
                <a16:creationId xmlns:a16="http://schemas.microsoft.com/office/drawing/2014/main" id="{ECB52549-B5C7-4C19-B6D9-4A331944B6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82743" y="6442470"/>
            <a:ext cx="1472540" cy="314697"/>
          </a:xfrm>
          <a:prstGeom prst="rect">
            <a:avLst/>
          </a:prstGeom>
          <a:solidFill>
            <a:schemeClr val="bg1"/>
          </a:solidFill>
        </p:spPr>
      </p:pic>
      <p:pic>
        <p:nvPicPr>
          <p:cNvPr id="11" name="Picture 10">
            <a:extLst>
              <a:ext uri="{FF2B5EF4-FFF2-40B4-BE49-F238E27FC236}">
                <a16:creationId xmlns:a16="http://schemas.microsoft.com/office/drawing/2014/main" id="{E628921D-574F-43CD-9859-4B4BB8D2A0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1818" y="6371218"/>
            <a:ext cx="457200" cy="457200"/>
          </a:xfrm>
          <a:prstGeom prst="rect">
            <a:avLst/>
          </a:prstGeom>
        </p:spPr>
      </p:pic>
      <p:sp>
        <p:nvSpPr>
          <p:cNvPr id="2" name="Title 1">
            <a:extLst>
              <a:ext uri="{FF2B5EF4-FFF2-40B4-BE49-F238E27FC236}">
                <a16:creationId xmlns:a16="http://schemas.microsoft.com/office/drawing/2014/main" id="{1ADDB7D8-9257-49B7-9E4C-500FAD420A9C}"/>
              </a:ext>
            </a:extLst>
          </p:cNvPr>
          <p:cNvSpPr>
            <a:spLocks noGrp="1"/>
          </p:cNvSpPr>
          <p:nvPr>
            <p:ph type="title"/>
          </p:nvPr>
        </p:nvSpPr>
        <p:spPr>
          <a:xfrm>
            <a:off x="1097280" y="286603"/>
            <a:ext cx="7377980" cy="1450757"/>
          </a:xfrm>
        </p:spPr>
        <p:txBody>
          <a:bodyPr/>
          <a:lstStyle/>
          <a:p>
            <a:r>
              <a:rPr lang="en-US" dirty="0"/>
              <a:t>Lead time from observed glaciation to first flash</a:t>
            </a:r>
          </a:p>
        </p:txBody>
      </p:sp>
      <p:sp>
        <p:nvSpPr>
          <p:cNvPr id="3" name="Content Placeholder 2">
            <a:extLst>
              <a:ext uri="{FF2B5EF4-FFF2-40B4-BE49-F238E27FC236}">
                <a16:creationId xmlns:a16="http://schemas.microsoft.com/office/drawing/2014/main" id="{7A341A2B-0A24-4ABF-9BDF-D0A6A634ACE4}"/>
              </a:ext>
            </a:extLst>
          </p:cNvPr>
          <p:cNvSpPr>
            <a:spLocks noGrp="1"/>
          </p:cNvSpPr>
          <p:nvPr>
            <p:ph idx="1"/>
          </p:nvPr>
        </p:nvSpPr>
        <p:spPr>
          <a:xfrm>
            <a:off x="2032471" y="5005769"/>
            <a:ext cx="2496997" cy="1193012"/>
          </a:xfrm>
        </p:spPr>
        <p:txBody>
          <a:bodyPr>
            <a:normAutofit/>
          </a:bodyPr>
          <a:lstStyle/>
          <a:p>
            <a:pPr algn="ctr"/>
            <a:r>
              <a:rPr lang="en-US" dirty="0"/>
              <a:t>AK uses GLD360.</a:t>
            </a:r>
          </a:p>
          <a:p>
            <a:pPr algn="ctr"/>
            <a:r>
              <a:rPr lang="en-US" dirty="0"/>
              <a:t>Broad range of lead times in all regions.</a:t>
            </a:r>
          </a:p>
        </p:txBody>
      </p:sp>
      <mc:AlternateContent xmlns:mc="http://schemas.openxmlformats.org/markup-compatibility/2006" xmlns:cx1="http://schemas.microsoft.com/office/drawing/2015/9/8/chartex">
        <mc:Choice Requires="cx1">
          <p:graphicFrame>
            <p:nvGraphicFramePr>
              <p:cNvPr id="5" name="Chart 4">
                <a:extLst>
                  <a:ext uri="{FF2B5EF4-FFF2-40B4-BE49-F238E27FC236}">
                    <a16:creationId xmlns:a16="http://schemas.microsoft.com/office/drawing/2014/main" id="{9ED733C7-8056-492F-A6EF-97D47260BDCE}"/>
                  </a:ext>
                </a:extLst>
              </p:cNvPr>
              <p:cNvGraphicFramePr/>
              <p:nvPr>
                <p:extLst>
                  <p:ext uri="{D42A27DB-BD31-4B8C-83A1-F6EECF244321}">
                    <p14:modId xmlns:p14="http://schemas.microsoft.com/office/powerpoint/2010/main" val="1975492246"/>
                  </p:ext>
                </p:extLst>
              </p:nvPr>
            </p:nvGraphicFramePr>
            <p:xfrm>
              <a:off x="6960814" y="3708520"/>
              <a:ext cx="4572000" cy="2743200"/>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5" name="Chart 4">
                <a:extLst>
                  <a:ext uri="{FF2B5EF4-FFF2-40B4-BE49-F238E27FC236}">
                    <a16:creationId xmlns:a16="http://schemas.microsoft.com/office/drawing/2014/main" id="{9ED733C7-8056-492F-A6EF-97D47260BDCE}"/>
                  </a:ext>
                </a:extLst>
              </p:cNvPr>
              <p:cNvPicPr>
                <a:picLocks noGrp="1" noRot="1" noChangeAspect="1" noMove="1" noResize="1" noEditPoints="1" noAdjustHandles="1" noChangeArrowheads="1" noChangeShapeType="1"/>
              </p:cNvPicPr>
              <p:nvPr/>
            </p:nvPicPr>
            <p:blipFill>
              <a:blip r:embed="rId7"/>
              <a:stretch>
                <a:fillRect/>
              </a:stretch>
            </p:blipFill>
            <p:spPr>
              <a:xfrm>
                <a:off x="6960814" y="3708520"/>
                <a:ext cx="4572000" cy="2743200"/>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7" name="Chart 6">
                <a:extLst>
                  <a:ext uri="{FF2B5EF4-FFF2-40B4-BE49-F238E27FC236}">
                    <a16:creationId xmlns:a16="http://schemas.microsoft.com/office/drawing/2014/main" id="{E076B2D8-A534-4846-98AA-0F10B7C372BE}"/>
                  </a:ext>
                </a:extLst>
              </p:cNvPr>
              <p:cNvGraphicFramePr/>
              <p:nvPr>
                <p:extLst>
                  <p:ext uri="{D42A27DB-BD31-4B8C-83A1-F6EECF244321}">
                    <p14:modId xmlns:p14="http://schemas.microsoft.com/office/powerpoint/2010/main" val="124440531"/>
                  </p:ext>
                </p:extLst>
              </p:nvPr>
            </p:nvGraphicFramePr>
            <p:xfrm>
              <a:off x="6960814" y="1043961"/>
              <a:ext cx="4572000" cy="2609850"/>
            </p:xfrm>
            <a:graphic>
              <a:graphicData uri="http://schemas.microsoft.com/office/drawing/2014/chartex">
                <cx:chart xmlns:cx="http://schemas.microsoft.com/office/drawing/2014/chartex" xmlns:r="http://schemas.openxmlformats.org/officeDocument/2006/relationships" r:id="rId8"/>
              </a:graphicData>
            </a:graphic>
          </p:graphicFrame>
        </mc:Choice>
        <mc:Fallback xmlns="">
          <p:pic>
            <p:nvPicPr>
              <p:cNvPr id="7" name="Chart 6">
                <a:extLst>
                  <a:ext uri="{FF2B5EF4-FFF2-40B4-BE49-F238E27FC236}">
                    <a16:creationId xmlns:a16="http://schemas.microsoft.com/office/drawing/2014/main" id="{E076B2D8-A534-4846-98AA-0F10B7C372BE}"/>
                  </a:ext>
                </a:extLst>
              </p:cNvPr>
              <p:cNvPicPr>
                <a:picLocks noGrp="1" noRot="1" noChangeAspect="1" noMove="1" noResize="1" noEditPoints="1" noAdjustHandles="1" noChangeArrowheads="1" noChangeShapeType="1"/>
              </p:cNvPicPr>
              <p:nvPr/>
            </p:nvPicPr>
            <p:blipFill>
              <a:blip r:embed="rId9"/>
              <a:stretch>
                <a:fillRect/>
              </a:stretch>
            </p:blipFill>
            <p:spPr>
              <a:xfrm>
                <a:off x="6960814" y="1043961"/>
                <a:ext cx="4572000" cy="2609850"/>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8" name="Chart 7">
                <a:extLst>
                  <a:ext uri="{FF2B5EF4-FFF2-40B4-BE49-F238E27FC236}">
                    <a16:creationId xmlns:a16="http://schemas.microsoft.com/office/drawing/2014/main" id="{A9643F60-90AB-4BB8-A4B0-0C58568CF30F}"/>
                  </a:ext>
                </a:extLst>
              </p:cNvPr>
              <p:cNvGraphicFramePr/>
              <p:nvPr>
                <p:extLst>
                  <p:ext uri="{D42A27DB-BD31-4B8C-83A1-F6EECF244321}">
                    <p14:modId xmlns:p14="http://schemas.microsoft.com/office/powerpoint/2010/main" val="3111984294"/>
                  </p:ext>
                </p:extLst>
              </p:nvPr>
            </p:nvGraphicFramePr>
            <p:xfrm>
              <a:off x="1036320" y="2120054"/>
              <a:ext cx="4572000" cy="2743200"/>
            </p:xfrm>
            <a:graphic>
              <a:graphicData uri="http://schemas.microsoft.com/office/drawing/2014/chartex">
                <cx:chart xmlns:cx="http://schemas.microsoft.com/office/drawing/2014/chartex" xmlns:r="http://schemas.openxmlformats.org/officeDocument/2006/relationships" r:id="rId10"/>
              </a:graphicData>
            </a:graphic>
          </p:graphicFrame>
        </mc:Choice>
        <mc:Fallback xmlns="">
          <p:pic>
            <p:nvPicPr>
              <p:cNvPr id="8" name="Chart 7">
                <a:extLst>
                  <a:ext uri="{FF2B5EF4-FFF2-40B4-BE49-F238E27FC236}">
                    <a16:creationId xmlns:a16="http://schemas.microsoft.com/office/drawing/2014/main" id="{A9643F60-90AB-4BB8-A4B0-0C58568CF30F}"/>
                  </a:ext>
                </a:extLst>
              </p:cNvPr>
              <p:cNvPicPr>
                <a:picLocks noGrp="1" noRot="1" noChangeAspect="1" noMove="1" noResize="1" noEditPoints="1" noAdjustHandles="1" noChangeArrowheads="1" noChangeShapeType="1"/>
              </p:cNvPicPr>
              <p:nvPr/>
            </p:nvPicPr>
            <p:blipFill>
              <a:blip r:embed="rId11"/>
              <a:stretch>
                <a:fillRect/>
              </a:stretch>
            </p:blipFill>
            <p:spPr>
              <a:xfrm>
                <a:off x="1036320" y="2120054"/>
                <a:ext cx="4572000" cy="2743200"/>
              </a:xfrm>
              <a:prstGeom prst="rect">
                <a:avLst/>
              </a:prstGeom>
            </p:spPr>
          </p:pic>
        </mc:Fallback>
      </mc:AlternateContent>
      <p:sp>
        <p:nvSpPr>
          <p:cNvPr id="13" name="TextBox 12">
            <a:extLst>
              <a:ext uri="{FF2B5EF4-FFF2-40B4-BE49-F238E27FC236}">
                <a16:creationId xmlns:a16="http://schemas.microsoft.com/office/drawing/2014/main" id="{B53323F6-0CC0-455F-BC61-F5D4D5F94BD5}"/>
              </a:ext>
            </a:extLst>
          </p:cNvPr>
          <p:cNvSpPr txBox="1"/>
          <p:nvPr/>
        </p:nvSpPr>
        <p:spPr>
          <a:xfrm>
            <a:off x="66675" y="6426824"/>
            <a:ext cx="8946617" cy="400110"/>
          </a:xfrm>
          <a:prstGeom prst="rect">
            <a:avLst/>
          </a:prstGeom>
          <a:noFill/>
        </p:spPr>
        <p:txBody>
          <a:bodyPr wrap="square" rtlCol="0">
            <a:spAutoFit/>
          </a:bodyPr>
          <a:lstStyle/>
          <a:p>
            <a:pPr algn="ctr"/>
            <a:r>
              <a:rPr lang="en-US" sz="2000" dirty="0">
                <a:latin typeface="Arial Rounded MT Bold" panose="020F0704030504030204" pitchFamily="34" charset="0"/>
              </a:rPr>
              <a:t>GLM Science Week 14 September 2022</a:t>
            </a:r>
          </a:p>
        </p:txBody>
      </p:sp>
    </p:spTree>
    <p:custDataLst>
      <p:tags r:id="rId1"/>
    </p:custDataLst>
    <p:extLst>
      <p:ext uri="{BB962C8B-B14F-4D97-AF65-F5344CB8AC3E}">
        <p14:creationId xmlns:p14="http://schemas.microsoft.com/office/powerpoint/2010/main" val="411135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FF8C2-E2DF-4DFB-A144-15BD60B323F7}"/>
              </a:ext>
            </a:extLst>
          </p:cNvPr>
          <p:cNvSpPr>
            <a:spLocks noGrp="1"/>
          </p:cNvSpPr>
          <p:nvPr>
            <p:ph type="title"/>
          </p:nvPr>
        </p:nvSpPr>
        <p:spPr/>
        <p:txBody>
          <a:bodyPr/>
          <a:lstStyle/>
          <a:p>
            <a:r>
              <a:rPr lang="en-US" dirty="0"/>
              <a:t>Regionality?  It is suggestive, but…</a:t>
            </a:r>
          </a:p>
        </p:txBody>
      </p:sp>
      <p:sp>
        <p:nvSpPr>
          <p:cNvPr id="3" name="Content Placeholder 2">
            <a:extLst>
              <a:ext uri="{FF2B5EF4-FFF2-40B4-BE49-F238E27FC236}">
                <a16:creationId xmlns:a16="http://schemas.microsoft.com/office/drawing/2014/main" id="{F6451255-2566-47F6-B1C2-92A4332D3B1D}"/>
              </a:ext>
            </a:extLst>
          </p:cNvPr>
          <p:cNvSpPr>
            <a:spLocks noGrp="1"/>
          </p:cNvSpPr>
          <p:nvPr>
            <p:ph idx="1"/>
          </p:nvPr>
        </p:nvSpPr>
        <p:spPr/>
        <p:txBody>
          <a:bodyPr/>
          <a:lstStyle/>
          <a:p>
            <a:r>
              <a:rPr lang="en-US" dirty="0"/>
              <a:t>Rank sum tests tell us that we can assume some regionality in these results if we are willing to risk being wrong 10% of the time.  (</a:t>
            </a:r>
            <a:r>
              <a:rPr lang="en-US" dirty="0" err="1"/>
              <a:t>Wcrit</a:t>
            </a:r>
            <a:r>
              <a:rPr lang="en-US" dirty="0"/>
              <a:t> at alpha = 0.1) </a:t>
            </a:r>
          </a:p>
          <a:p>
            <a:r>
              <a:rPr lang="en-US" dirty="0"/>
              <a:t>So, while it looks interesting, it might just be an artifact of sample size.  (And remember my caveat about this not being a super rigorous evaluation on our forecasters’ shoulders.)</a:t>
            </a:r>
          </a:p>
          <a:p>
            <a:r>
              <a:rPr lang="en-US" dirty="0"/>
              <a:t>How about sampling? </a:t>
            </a:r>
          </a:p>
          <a:p>
            <a:r>
              <a:rPr lang="en-US" dirty="0"/>
              <a:t>In SR, there is a good mix of 5- and 1-min GOES observations.</a:t>
            </a:r>
          </a:p>
          <a:p>
            <a:r>
              <a:rPr lang="en-US" dirty="0"/>
              <a:t>Again, a little suggestive, but again, rank sum tests indicate, e.g., higher </a:t>
            </a:r>
            <a:r>
              <a:rPr lang="en-US" dirty="0" err="1"/>
              <a:t>reflectivities</a:t>
            </a:r>
            <a:r>
              <a:rPr lang="en-US" dirty="0"/>
              <a:t> in 1-minute data only at 10%.</a:t>
            </a:r>
          </a:p>
          <a:p>
            <a:r>
              <a:rPr lang="en-US" dirty="0"/>
              <a:t>…But it still makes us curious…   </a:t>
            </a:r>
          </a:p>
        </p:txBody>
      </p:sp>
      <p:pic>
        <p:nvPicPr>
          <p:cNvPr id="4" name="Picture 3">
            <a:extLst>
              <a:ext uri="{FF2B5EF4-FFF2-40B4-BE49-F238E27FC236}">
                <a16:creationId xmlns:a16="http://schemas.microsoft.com/office/drawing/2014/main" id="{519290C0-81F9-4167-942E-4E1D99D78C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6617" y="6371218"/>
            <a:ext cx="550844" cy="457200"/>
          </a:xfrm>
          <a:prstGeom prst="rect">
            <a:avLst/>
          </a:prstGeom>
        </p:spPr>
      </p:pic>
      <p:pic>
        <p:nvPicPr>
          <p:cNvPr id="5" name="Picture 4">
            <a:extLst>
              <a:ext uri="{FF2B5EF4-FFF2-40B4-BE49-F238E27FC236}">
                <a16:creationId xmlns:a16="http://schemas.microsoft.com/office/drawing/2014/main" id="{DE9A780A-8B24-49F2-B563-AA95E0C421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82743" y="6442470"/>
            <a:ext cx="1472540" cy="314697"/>
          </a:xfrm>
          <a:prstGeom prst="rect">
            <a:avLst/>
          </a:prstGeom>
          <a:solidFill>
            <a:schemeClr val="bg1"/>
          </a:solidFill>
        </p:spPr>
      </p:pic>
      <p:pic>
        <p:nvPicPr>
          <p:cNvPr id="6" name="Picture 5">
            <a:extLst>
              <a:ext uri="{FF2B5EF4-FFF2-40B4-BE49-F238E27FC236}">
                <a16:creationId xmlns:a16="http://schemas.microsoft.com/office/drawing/2014/main" id="{F2B9B87D-C5A6-4943-9CAE-3C8FCCB48F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1818" y="6371218"/>
            <a:ext cx="457200" cy="457200"/>
          </a:xfrm>
          <a:prstGeom prst="rect">
            <a:avLst/>
          </a:prstGeom>
        </p:spPr>
      </p:pic>
      <p:sp>
        <p:nvSpPr>
          <p:cNvPr id="8" name="TextBox 7">
            <a:extLst>
              <a:ext uri="{FF2B5EF4-FFF2-40B4-BE49-F238E27FC236}">
                <a16:creationId xmlns:a16="http://schemas.microsoft.com/office/drawing/2014/main" id="{D75174BC-A7F8-4FC8-97BA-2EDFB749E754}"/>
              </a:ext>
            </a:extLst>
          </p:cNvPr>
          <p:cNvSpPr txBox="1"/>
          <p:nvPr/>
        </p:nvSpPr>
        <p:spPr>
          <a:xfrm>
            <a:off x="66675" y="6426824"/>
            <a:ext cx="8946617" cy="400110"/>
          </a:xfrm>
          <a:prstGeom prst="rect">
            <a:avLst/>
          </a:prstGeom>
          <a:noFill/>
        </p:spPr>
        <p:txBody>
          <a:bodyPr wrap="square" rtlCol="0">
            <a:spAutoFit/>
          </a:bodyPr>
          <a:lstStyle/>
          <a:p>
            <a:pPr algn="ctr"/>
            <a:r>
              <a:rPr lang="en-US" sz="2000" dirty="0">
                <a:latin typeface="Arial Rounded MT Bold" panose="020F0704030504030204" pitchFamily="34" charset="0"/>
              </a:rPr>
              <a:t>GLM Science Week 14 September 2022</a:t>
            </a:r>
          </a:p>
        </p:txBody>
      </p:sp>
    </p:spTree>
    <p:custDataLst>
      <p:tags r:id="rId1"/>
    </p:custDataLst>
    <p:extLst>
      <p:ext uri="{BB962C8B-B14F-4D97-AF65-F5344CB8AC3E}">
        <p14:creationId xmlns:p14="http://schemas.microsoft.com/office/powerpoint/2010/main" val="1592949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9A92E-6B31-48DE-A352-65D34350079C}"/>
              </a:ext>
            </a:extLst>
          </p:cNvPr>
          <p:cNvSpPr>
            <a:spLocks noGrp="1"/>
          </p:cNvSpPr>
          <p:nvPr>
            <p:ph type="title"/>
          </p:nvPr>
        </p:nvSpPr>
        <p:spPr/>
        <p:txBody>
          <a:bodyPr/>
          <a:lstStyle/>
          <a:p>
            <a:r>
              <a:rPr lang="en-US" dirty="0"/>
              <a:t>Conclusions and future work</a:t>
            </a:r>
          </a:p>
        </p:txBody>
      </p:sp>
      <p:sp>
        <p:nvSpPr>
          <p:cNvPr id="3" name="Content Placeholder 2">
            <a:extLst>
              <a:ext uri="{FF2B5EF4-FFF2-40B4-BE49-F238E27FC236}">
                <a16:creationId xmlns:a16="http://schemas.microsoft.com/office/drawing/2014/main" id="{F5EE6E63-110C-4644-BA1E-85370E506ED9}"/>
              </a:ext>
            </a:extLst>
          </p:cNvPr>
          <p:cNvSpPr>
            <a:spLocks noGrp="1"/>
          </p:cNvSpPr>
          <p:nvPr>
            <p:ph idx="1"/>
          </p:nvPr>
        </p:nvSpPr>
        <p:spPr>
          <a:xfrm>
            <a:off x="1097280" y="1845734"/>
            <a:ext cx="10058400" cy="4438108"/>
          </a:xfrm>
        </p:spPr>
        <p:txBody>
          <a:bodyPr>
            <a:normAutofit lnSpcReduction="10000"/>
          </a:bodyPr>
          <a:lstStyle/>
          <a:p>
            <a:pPr marL="0" indent="0">
              <a:buNone/>
            </a:pPr>
            <a:r>
              <a:rPr lang="en-US" dirty="0"/>
              <a:t>Forecasters in all regions felt mostly comfortable identifying glaciation in the DCP RGB.</a:t>
            </a:r>
          </a:p>
          <a:p>
            <a:pPr marL="0" indent="0">
              <a:buNone/>
            </a:pPr>
            <a:r>
              <a:rPr lang="en-US" dirty="0"/>
              <a:t>Forecasters in all regions felt mostly comfortable using the DCP RGB to anticipate lightning risk for IDSS.</a:t>
            </a:r>
          </a:p>
          <a:p>
            <a:pPr marL="0" indent="0">
              <a:buNone/>
            </a:pPr>
            <a:r>
              <a:rPr lang="en-US" dirty="0"/>
              <a:t>Glaciation preceded lightning in almost all events; lead times over ten minutes.</a:t>
            </a:r>
          </a:p>
          <a:p>
            <a:pPr marL="0" indent="0">
              <a:buNone/>
            </a:pPr>
            <a:r>
              <a:rPr lang="en-US" dirty="0"/>
              <a:t>Sometimes there wasn’t clarity on what cells to focus on amid broad convective activity, which might impact the utility of this method.</a:t>
            </a:r>
          </a:p>
          <a:p>
            <a:pPr lvl="1"/>
            <a:r>
              <a:rPr lang="en-US" dirty="0"/>
              <a:t>Then again, for IDSS, you are usually forecasting for a specific, limited area.</a:t>
            </a:r>
          </a:p>
          <a:p>
            <a:pPr marL="0" indent="0">
              <a:buNone/>
            </a:pPr>
            <a:r>
              <a:rPr lang="en-US" dirty="0"/>
              <a:t>This method provided a wide range of lead times (from glaciation to first detected flash), but generally glaciation preceded lightning initiation by less than 30 minutes. </a:t>
            </a:r>
          </a:p>
          <a:p>
            <a:pPr marL="0" indent="0">
              <a:buNone/>
            </a:pPr>
            <a:r>
              <a:rPr lang="en-US" b="1" dirty="0"/>
              <a:t>Forecasters in all regions using GOES-E and GOES-W, and both 1- and 5-min sampling, were able to use and interpret the DCPD RGB for notional lightning IDSS.</a:t>
            </a:r>
          </a:p>
          <a:p>
            <a:pPr marL="0" indent="0">
              <a:buNone/>
            </a:pPr>
            <a:r>
              <a:rPr lang="en-US" dirty="0"/>
              <a:t>We’d love to examine this more rigorously, if the opportunity arises.   </a:t>
            </a:r>
          </a:p>
        </p:txBody>
      </p:sp>
      <p:pic>
        <p:nvPicPr>
          <p:cNvPr id="4" name="Picture 3">
            <a:extLst>
              <a:ext uri="{FF2B5EF4-FFF2-40B4-BE49-F238E27FC236}">
                <a16:creationId xmlns:a16="http://schemas.microsoft.com/office/drawing/2014/main" id="{15ABCDB9-A3F4-4E22-B447-B08EF65CF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6617" y="6371218"/>
            <a:ext cx="550844" cy="457200"/>
          </a:xfrm>
          <a:prstGeom prst="rect">
            <a:avLst/>
          </a:prstGeom>
        </p:spPr>
      </p:pic>
      <p:pic>
        <p:nvPicPr>
          <p:cNvPr id="5" name="Picture 4">
            <a:extLst>
              <a:ext uri="{FF2B5EF4-FFF2-40B4-BE49-F238E27FC236}">
                <a16:creationId xmlns:a16="http://schemas.microsoft.com/office/drawing/2014/main" id="{83EFC2B0-0569-4D05-A01B-E2BDB549B3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82743" y="6442470"/>
            <a:ext cx="1472540" cy="314697"/>
          </a:xfrm>
          <a:prstGeom prst="rect">
            <a:avLst/>
          </a:prstGeom>
          <a:solidFill>
            <a:schemeClr val="bg1"/>
          </a:solidFill>
        </p:spPr>
      </p:pic>
      <p:pic>
        <p:nvPicPr>
          <p:cNvPr id="6" name="Picture 5">
            <a:extLst>
              <a:ext uri="{FF2B5EF4-FFF2-40B4-BE49-F238E27FC236}">
                <a16:creationId xmlns:a16="http://schemas.microsoft.com/office/drawing/2014/main" id="{E6821BEC-4080-4C6A-8DF5-BB2C65B1B1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1818" y="6371218"/>
            <a:ext cx="457200" cy="457200"/>
          </a:xfrm>
          <a:prstGeom prst="rect">
            <a:avLst/>
          </a:prstGeom>
        </p:spPr>
      </p:pic>
      <p:sp>
        <p:nvSpPr>
          <p:cNvPr id="8" name="TextBox 7">
            <a:extLst>
              <a:ext uri="{FF2B5EF4-FFF2-40B4-BE49-F238E27FC236}">
                <a16:creationId xmlns:a16="http://schemas.microsoft.com/office/drawing/2014/main" id="{ECF6FB07-A5C6-4CB9-B843-E855A56C904E}"/>
              </a:ext>
            </a:extLst>
          </p:cNvPr>
          <p:cNvSpPr txBox="1"/>
          <p:nvPr/>
        </p:nvSpPr>
        <p:spPr>
          <a:xfrm>
            <a:off x="66675" y="6426824"/>
            <a:ext cx="8946617" cy="400110"/>
          </a:xfrm>
          <a:prstGeom prst="rect">
            <a:avLst/>
          </a:prstGeom>
          <a:noFill/>
        </p:spPr>
        <p:txBody>
          <a:bodyPr wrap="square" rtlCol="0">
            <a:spAutoFit/>
          </a:bodyPr>
          <a:lstStyle/>
          <a:p>
            <a:pPr algn="ctr"/>
            <a:r>
              <a:rPr lang="en-US" sz="2000" dirty="0">
                <a:latin typeface="Arial Rounded MT Bold" panose="020F0704030504030204" pitchFamily="34" charset="0"/>
              </a:rPr>
              <a:t>GLM Science Week 14 September 2022</a:t>
            </a:r>
          </a:p>
        </p:txBody>
      </p:sp>
    </p:spTree>
    <p:custDataLst>
      <p:tags r:id="rId1"/>
    </p:custDataLst>
    <p:extLst>
      <p:ext uri="{BB962C8B-B14F-4D97-AF65-F5344CB8AC3E}">
        <p14:creationId xmlns:p14="http://schemas.microsoft.com/office/powerpoint/2010/main" val="66087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8372C8D5-8B0B-4FAC-9EDD-5338AD59FCF6}"/>
              </a:ext>
            </a:extLst>
          </p:cNvPr>
          <p:cNvSpPr>
            <a:spLocks noGrp="1"/>
          </p:cNvSpPr>
          <p:nvPr>
            <p:ph idx="1"/>
          </p:nvPr>
        </p:nvSpPr>
        <p:spPr>
          <a:xfrm>
            <a:off x="300768" y="1774617"/>
            <a:ext cx="6080185" cy="4351338"/>
          </a:xfrm>
        </p:spPr>
        <p:txBody>
          <a:bodyPr>
            <a:normAutofit/>
          </a:bodyPr>
          <a:lstStyle/>
          <a:p>
            <a:r>
              <a:rPr lang="en-US" sz="3000" dirty="0"/>
              <a:t>Research to Operations Chasm</a:t>
            </a:r>
          </a:p>
          <a:p>
            <a:pPr marL="205740" lvl="1" indent="-228600">
              <a:spcBef>
                <a:spcPts val="1200"/>
              </a:spcBef>
              <a:spcAft>
                <a:spcPts val="200"/>
              </a:spcAft>
              <a:buSzPct val="100000"/>
              <a:buFont typeface="Arial" panose="020B0604020202020204" pitchFamily="34" charset="0"/>
              <a:buChar char="•"/>
            </a:pPr>
            <a:r>
              <a:rPr lang="en-US" sz="2000" dirty="0">
                <a:solidFill>
                  <a:schemeClr val="tx1"/>
                </a:solidFill>
              </a:rPr>
              <a:t>How do you get promising, cutting edge research to decision makers?</a:t>
            </a:r>
          </a:p>
          <a:p>
            <a:pPr marL="205740" lvl="1" indent="-228600">
              <a:spcBef>
                <a:spcPts val="1200"/>
              </a:spcBef>
              <a:spcAft>
                <a:spcPts val="200"/>
              </a:spcAft>
              <a:buSzPct val="100000"/>
              <a:buFont typeface="Arial" panose="020B0604020202020204" pitchFamily="34" charset="0"/>
              <a:buChar char="•"/>
            </a:pPr>
            <a:r>
              <a:rPr lang="en-US" sz="2000" dirty="0">
                <a:solidFill>
                  <a:schemeClr val="tx1"/>
                </a:solidFill>
              </a:rPr>
              <a:t>How do you know what’s promising? </a:t>
            </a:r>
          </a:p>
          <a:p>
            <a:pPr marL="205740" lvl="1" indent="-228600">
              <a:spcBef>
                <a:spcPts val="1200"/>
              </a:spcBef>
              <a:spcAft>
                <a:spcPts val="200"/>
              </a:spcAft>
              <a:buSzPct val="100000"/>
              <a:buFont typeface="Arial" panose="020B0604020202020204" pitchFamily="34" charset="0"/>
              <a:buChar char="•"/>
            </a:pPr>
            <a:r>
              <a:rPr lang="en-US" sz="2000" dirty="0">
                <a:solidFill>
                  <a:schemeClr val="tx1"/>
                </a:solidFill>
              </a:rPr>
              <a:t>How can researchers learn what is needed in ops?</a:t>
            </a:r>
          </a:p>
          <a:p>
            <a:pPr marL="205740" lvl="2" indent="-228600">
              <a:spcBef>
                <a:spcPts val="1200"/>
              </a:spcBef>
              <a:spcAft>
                <a:spcPts val="200"/>
              </a:spcAft>
              <a:buSzPct val="100000"/>
              <a:buFont typeface="Arial" panose="020B0604020202020204" pitchFamily="34" charset="0"/>
              <a:buChar char="•"/>
            </a:pPr>
            <a:r>
              <a:rPr lang="en-US" sz="2000" dirty="0">
                <a:solidFill>
                  <a:schemeClr val="tx1"/>
                </a:solidFill>
              </a:rPr>
              <a:t>What products, in what formats, at what latency, etc.?</a:t>
            </a:r>
          </a:p>
          <a:p>
            <a:pPr marL="205740" lvl="1" indent="-228600">
              <a:spcBef>
                <a:spcPts val="1200"/>
              </a:spcBef>
              <a:spcAft>
                <a:spcPts val="200"/>
              </a:spcAft>
              <a:buSzPct val="100000"/>
              <a:buFont typeface="Arial" panose="020B0604020202020204" pitchFamily="34" charset="0"/>
              <a:buChar char="•"/>
            </a:pPr>
            <a:r>
              <a:rPr lang="en-US" sz="2000" dirty="0">
                <a:solidFill>
                  <a:schemeClr val="tx1"/>
                </a:solidFill>
              </a:rPr>
              <a:t>Who transitions and maintains the product?</a:t>
            </a:r>
          </a:p>
          <a:p>
            <a:pPr marL="205740" lvl="1" indent="-228600">
              <a:spcBef>
                <a:spcPts val="1200"/>
              </a:spcBef>
              <a:spcAft>
                <a:spcPts val="200"/>
              </a:spcAft>
              <a:buSzPct val="100000"/>
              <a:buFont typeface="Arial" panose="020B0604020202020204" pitchFamily="34" charset="0"/>
              <a:buChar char="•"/>
            </a:pPr>
            <a:r>
              <a:rPr lang="en-US" sz="2000" dirty="0">
                <a:solidFill>
                  <a:schemeClr val="tx1"/>
                </a:solidFill>
              </a:rPr>
              <a:t>Who provides resources for all this?</a:t>
            </a:r>
          </a:p>
          <a:p>
            <a:pPr marL="205740" lvl="1" indent="-228600">
              <a:spcBef>
                <a:spcPts val="1200"/>
              </a:spcBef>
              <a:spcAft>
                <a:spcPts val="200"/>
              </a:spcAft>
              <a:buSzPct val="100000"/>
              <a:buFont typeface="Arial" panose="020B0604020202020204" pitchFamily="34" charset="0"/>
              <a:buChar char="•"/>
            </a:pPr>
            <a:endParaRPr lang="en-US" sz="2800" dirty="0">
              <a:solidFill>
                <a:schemeClr val="tx1"/>
              </a:solidFill>
            </a:endParaRPr>
          </a:p>
          <a:p>
            <a:pPr lvl="1"/>
            <a:endParaRPr lang="en-US" dirty="0"/>
          </a:p>
        </p:txBody>
      </p:sp>
      <p:pic>
        <p:nvPicPr>
          <p:cNvPr id="18" name="Picture 17" descr="flowchart">
            <a:extLst>
              <a:ext uri="{FF2B5EF4-FFF2-40B4-BE49-F238E27FC236}">
                <a16:creationId xmlns:a16="http://schemas.microsoft.com/office/drawing/2014/main" id="{6ABC1F64-D6ED-4F31-9B6D-F31C199907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72517" y="892600"/>
            <a:ext cx="4434037" cy="5233355"/>
          </a:xfrm>
          <a:prstGeom prst="rect">
            <a:avLst/>
          </a:prstGeom>
          <a:noFill/>
          <a:ln>
            <a:noFill/>
          </a:ln>
        </p:spPr>
      </p:pic>
      <p:sp>
        <p:nvSpPr>
          <p:cNvPr id="3" name="Title 2">
            <a:extLst>
              <a:ext uri="{FF2B5EF4-FFF2-40B4-BE49-F238E27FC236}">
                <a16:creationId xmlns:a16="http://schemas.microsoft.com/office/drawing/2014/main" id="{545AC0E8-27A0-48B5-B158-937512397AD2}"/>
              </a:ext>
            </a:extLst>
          </p:cNvPr>
          <p:cNvSpPr>
            <a:spLocks noGrp="1"/>
          </p:cNvSpPr>
          <p:nvPr>
            <p:ph type="title"/>
          </p:nvPr>
        </p:nvSpPr>
        <p:spPr/>
        <p:txBody>
          <a:bodyPr/>
          <a:lstStyle/>
          <a:p>
            <a:r>
              <a:rPr lang="en-US" dirty="0"/>
              <a:t>NASA SPoRT</a:t>
            </a:r>
          </a:p>
        </p:txBody>
      </p:sp>
      <p:sp>
        <p:nvSpPr>
          <p:cNvPr id="19" name="TextBox 18">
            <a:extLst>
              <a:ext uri="{FF2B5EF4-FFF2-40B4-BE49-F238E27FC236}">
                <a16:creationId xmlns:a16="http://schemas.microsoft.com/office/drawing/2014/main" id="{D5155B11-BCD0-42ED-AD61-330B1CC970CE}"/>
              </a:ext>
            </a:extLst>
          </p:cNvPr>
          <p:cNvSpPr txBox="1"/>
          <p:nvPr/>
        </p:nvSpPr>
        <p:spPr>
          <a:xfrm>
            <a:off x="585565" y="5531978"/>
            <a:ext cx="4819589" cy="400110"/>
          </a:xfrm>
          <a:prstGeom prst="rect">
            <a:avLst/>
          </a:prstGeom>
          <a:noFill/>
        </p:spPr>
        <p:txBody>
          <a:bodyPr wrap="none" rtlCol="0">
            <a:spAutoFit/>
          </a:bodyPr>
          <a:lstStyle/>
          <a:p>
            <a:r>
              <a:rPr lang="en-US" sz="2000" b="1" dirty="0"/>
              <a:t>Successful R2O/O2R requires intentionality.</a:t>
            </a:r>
          </a:p>
        </p:txBody>
      </p:sp>
      <p:pic>
        <p:nvPicPr>
          <p:cNvPr id="20" name="Picture 19">
            <a:extLst>
              <a:ext uri="{FF2B5EF4-FFF2-40B4-BE49-F238E27FC236}">
                <a16:creationId xmlns:a16="http://schemas.microsoft.com/office/drawing/2014/main" id="{0ECEA1BA-9CC6-4158-9886-A3A4CBF107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46617" y="6371218"/>
            <a:ext cx="550844" cy="457200"/>
          </a:xfrm>
          <a:prstGeom prst="rect">
            <a:avLst/>
          </a:prstGeom>
        </p:spPr>
      </p:pic>
      <p:pic>
        <p:nvPicPr>
          <p:cNvPr id="21" name="Picture 20">
            <a:extLst>
              <a:ext uri="{FF2B5EF4-FFF2-40B4-BE49-F238E27FC236}">
                <a16:creationId xmlns:a16="http://schemas.microsoft.com/office/drawing/2014/main" id="{D399C05F-877D-47AB-9147-4659588EAC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82743" y="6442470"/>
            <a:ext cx="1472540" cy="314697"/>
          </a:xfrm>
          <a:prstGeom prst="rect">
            <a:avLst/>
          </a:prstGeom>
          <a:solidFill>
            <a:schemeClr val="bg1"/>
          </a:solidFill>
        </p:spPr>
      </p:pic>
      <p:pic>
        <p:nvPicPr>
          <p:cNvPr id="22" name="Picture 21">
            <a:extLst>
              <a:ext uri="{FF2B5EF4-FFF2-40B4-BE49-F238E27FC236}">
                <a16:creationId xmlns:a16="http://schemas.microsoft.com/office/drawing/2014/main" id="{FFE47683-3049-40C0-A62A-00E2CEFEFA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21818" y="6371218"/>
            <a:ext cx="457200" cy="457200"/>
          </a:xfrm>
          <a:prstGeom prst="rect">
            <a:avLst/>
          </a:prstGeom>
        </p:spPr>
      </p:pic>
      <p:sp>
        <p:nvSpPr>
          <p:cNvPr id="10" name="TextBox 9">
            <a:extLst>
              <a:ext uri="{FF2B5EF4-FFF2-40B4-BE49-F238E27FC236}">
                <a16:creationId xmlns:a16="http://schemas.microsoft.com/office/drawing/2014/main" id="{DB7026F9-81A0-42C9-AFE6-2A8F925DF7FE}"/>
              </a:ext>
            </a:extLst>
          </p:cNvPr>
          <p:cNvSpPr txBox="1"/>
          <p:nvPr/>
        </p:nvSpPr>
        <p:spPr>
          <a:xfrm>
            <a:off x="66675" y="6426824"/>
            <a:ext cx="8946617" cy="400110"/>
          </a:xfrm>
          <a:prstGeom prst="rect">
            <a:avLst/>
          </a:prstGeom>
          <a:noFill/>
        </p:spPr>
        <p:txBody>
          <a:bodyPr wrap="square" rtlCol="0">
            <a:spAutoFit/>
          </a:bodyPr>
          <a:lstStyle/>
          <a:p>
            <a:pPr algn="ctr"/>
            <a:r>
              <a:rPr lang="en-US" sz="2000" dirty="0">
                <a:latin typeface="Arial Rounded MT Bold" panose="020F0704030504030204" pitchFamily="34" charset="0"/>
              </a:rPr>
              <a:t>GLM Science Week 14 September 2022</a:t>
            </a:r>
          </a:p>
        </p:txBody>
      </p:sp>
    </p:spTree>
    <p:custDataLst>
      <p:tags r:id="rId1"/>
    </p:custDataLst>
    <p:extLst>
      <p:ext uri="{BB962C8B-B14F-4D97-AF65-F5344CB8AC3E}">
        <p14:creationId xmlns:p14="http://schemas.microsoft.com/office/powerpoint/2010/main" val="2151359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74A9F3D-2348-411D-A13F-4AC1B8B22CA9}"/>
              </a:ext>
            </a:extLst>
          </p:cNvPr>
          <p:cNvSpPr/>
          <p:nvPr/>
        </p:nvSpPr>
        <p:spPr>
          <a:xfrm>
            <a:off x="8004883" y="429768"/>
            <a:ext cx="4063068" cy="57427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71D24B3-B7B4-466A-9C6B-CE3EA71094B1}"/>
              </a:ext>
            </a:extLst>
          </p:cNvPr>
          <p:cNvSpPr/>
          <p:nvPr/>
        </p:nvSpPr>
        <p:spPr>
          <a:xfrm>
            <a:off x="189996" y="2535993"/>
            <a:ext cx="8123234" cy="677108"/>
          </a:xfrm>
          <a:prstGeom prst="rect">
            <a:avLst/>
          </a:prstGeom>
        </p:spPr>
        <p:txBody>
          <a:bodyPr wrap="square" anchor="t">
            <a:spAutoFit/>
          </a:bodyPr>
          <a:lstStyle/>
          <a:p>
            <a:pPr marL="344170" indent="-344170"/>
            <a:r>
              <a:rPr lang="en-US" sz="2000" b="1" dirty="0">
                <a:ea typeface="Palatino" pitchFamily="2" charset="77"/>
                <a:cs typeface="Arial" panose="020B0604020202020204" pitchFamily="34" charset="0"/>
              </a:rPr>
              <a:t>Current SPoRT “research-to-operations” Thematic Areas</a:t>
            </a:r>
            <a:r>
              <a:rPr lang="en-US" sz="2000" dirty="0">
                <a:ea typeface="Palatino" pitchFamily="2" charset="77"/>
                <a:cs typeface="Arial" panose="020B0604020202020204" pitchFamily="34" charset="0"/>
              </a:rPr>
              <a:t>:</a:t>
            </a:r>
            <a:endParaRPr lang="en-US" dirty="0">
              <a:latin typeface="Arial" panose="020B0604020202020204" pitchFamily="34" charset="0"/>
              <a:cs typeface="Arial" panose="020B0604020202020204" pitchFamily="34" charset="0"/>
            </a:endParaRPr>
          </a:p>
          <a:p>
            <a:pPr marL="344170" indent="-344170">
              <a:spcBef>
                <a:spcPts val="0"/>
              </a:spcBef>
            </a:pPr>
            <a:endParaRPr lang="en-US" dirty="0">
              <a:latin typeface="Arial" panose="020B0604020202020204" pitchFamily="34" charset="0"/>
              <a:cs typeface="Arial" panose="020B0604020202020204" pitchFamily="34" charset="0"/>
            </a:endParaRPr>
          </a:p>
        </p:txBody>
      </p:sp>
      <p:pic>
        <p:nvPicPr>
          <p:cNvPr id="5" name="Picture 6" descr="Image result for NWS logo">
            <a:extLst>
              <a:ext uri="{FF2B5EF4-FFF2-40B4-BE49-F238E27FC236}">
                <a16:creationId xmlns:a16="http://schemas.microsoft.com/office/drawing/2014/main" id="{B5AE984C-355B-45CD-8405-B700F30029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08124" y="1087924"/>
            <a:ext cx="1091223" cy="10912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File:USDA logo.png">
            <a:extLst>
              <a:ext uri="{FF2B5EF4-FFF2-40B4-BE49-F238E27FC236}">
                <a16:creationId xmlns:a16="http://schemas.microsoft.com/office/drawing/2014/main" id="{EB29A4F1-5E0B-4BA0-99D3-21980549799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21453" y="2490744"/>
            <a:ext cx="896112" cy="6138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File:ForestServiceLogoOfficial.svg">
            <a:extLst>
              <a:ext uri="{FF2B5EF4-FFF2-40B4-BE49-F238E27FC236}">
                <a16:creationId xmlns:a16="http://schemas.microsoft.com/office/drawing/2014/main" id="{FCAD96AA-7F20-4AC2-BB93-B32C6632682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4785" y="2470773"/>
            <a:ext cx="710587" cy="7730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8" descr="File:USGS logo.png">
            <a:extLst>
              <a:ext uri="{FF2B5EF4-FFF2-40B4-BE49-F238E27FC236}">
                <a16:creationId xmlns:a16="http://schemas.microsoft.com/office/drawing/2014/main" id="{2F4F01F9-4EA8-40ED-9B80-5F4DD976E3D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77228" y="3383272"/>
            <a:ext cx="896112" cy="3304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Image result for drought mitigation center logo">
            <a:extLst>
              <a:ext uri="{FF2B5EF4-FFF2-40B4-BE49-F238E27FC236}">
                <a16:creationId xmlns:a16="http://schemas.microsoft.com/office/drawing/2014/main" id="{4C70AC43-9229-4A9C-BB3A-464F71FC240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74843" y="3333258"/>
            <a:ext cx="896112" cy="8961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2" descr="File:FEMA logo.svg">
            <a:extLst>
              <a:ext uri="{FF2B5EF4-FFF2-40B4-BE49-F238E27FC236}">
                <a16:creationId xmlns:a16="http://schemas.microsoft.com/office/drawing/2014/main" id="{0C80DF85-F9FB-41B2-9187-DFFC7A0C7B8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65938" y="3833833"/>
            <a:ext cx="1043092" cy="3702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4" descr="Image result for calfire logo">
            <a:extLst>
              <a:ext uri="{FF2B5EF4-FFF2-40B4-BE49-F238E27FC236}">
                <a16:creationId xmlns:a16="http://schemas.microsoft.com/office/drawing/2014/main" id="{9F05A508-8CF9-43C7-BEF4-72602C3257B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12377" y="4355017"/>
            <a:ext cx="582341" cy="78751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Image result for noaa logo">
            <a:extLst>
              <a:ext uri="{FF2B5EF4-FFF2-40B4-BE49-F238E27FC236}">
                <a16:creationId xmlns:a16="http://schemas.microsoft.com/office/drawing/2014/main" id="{1AA54848-F00D-41FD-B4AD-73AB8976B87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665870" y="1174802"/>
            <a:ext cx="1005456" cy="1005456"/>
          </a:xfrm>
          <a:prstGeom prst="rect">
            <a:avLst/>
          </a:prstGeom>
          <a:solidFill>
            <a:srgbClr val="FFFFFF"/>
          </a:solidFill>
        </p:spPr>
      </p:pic>
      <p:pic>
        <p:nvPicPr>
          <p:cNvPr id="13" name="Picture 12">
            <a:extLst>
              <a:ext uri="{FF2B5EF4-FFF2-40B4-BE49-F238E27FC236}">
                <a16:creationId xmlns:a16="http://schemas.microsoft.com/office/drawing/2014/main" id="{F362662D-0290-461C-9E1F-C68D4B45D85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87670" y="5258663"/>
            <a:ext cx="1490026" cy="673635"/>
          </a:xfrm>
          <a:prstGeom prst="rect">
            <a:avLst/>
          </a:prstGeom>
        </p:spPr>
      </p:pic>
      <p:pic>
        <p:nvPicPr>
          <p:cNvPr id="14" name="Picture 13">
            <a:extLst>
              <a:ext uri="{FF2B5EF4-FFF2-40B4-BE49-F238E27FC236}">
                <a16:creationId xmlns:a16="http://schemas.microsoft.com/office/drawing/2014/main" id="{276ABE05-6E20-47FF-B2EA-1135E7E38910}"/>
              </a:ext>
            </a:extLst>
          </p:cNvPr>
          <p:cNvPicPr>
            <a:picLocks noChangeAspect="1"/>
          </p:cNvPicPr>
          <p:nvPr/>
        </p:nvPicPr>
        <p:blipFill rotWithShape="1">
          <a:blip r:embed="rId12">
            <a:extLst>
              <a:ext uri="{28A0092B-C50C-407E-A947-70E740481C1C}">
                <a14:useLocalDpi xmlns:a14="http://schemas.microsoft.com/office/drawing/2010/main" val="0"/>
              </a:ext>
            </a:extLst>
          </a:blip>
          <a:srcRect t="30570" b="19364"/>
          <a:stretch/>
        </p:blipFill>
        <p:spPr>
          <a:xfrm>
            <a:off x="9999562" y="5293420"/>
            <a:ext cx="1873316" cy="620415"/>
          </a:xfrm>
          <a:prstGeom prst="rect">
            <a:avLst/>
          </a:prstGeom>
        </p:spPr>
      </p:pic>
      <p:pic>
        <p:nvPicPr>
          <p:cNvPr id="15" name="Picture 14">
            <a:extLst>
              <a:ext uri="{FF2B5EF4-FFF2-40B4-BE49-F238E27FC236}">
                <a16:creationId xmlns:a16="http://schemas.microsoft.com/office/drawing/2014/main" id="{28EA0E2B-8B28-428C-A5CF-E74A2220B485}"/>
              </a:ext>
            </a:extLst>
          </p:cNvPr>
          <p:cNvPicPr>
            <a:picLocks noChangeAspect="1"/>
          </p:cNvPicPr>
          <p:nvPr/>
        </p:nvPicPr>
        <p:blipFill rotWithShape="1">
          <a:blip r:embed="rId13">
            <a:extLst>
              <a:ext uri="{28A0092B-C50C-407E-A947-70E740481C1C}">
                <a14:useLocalDpi xmlns:a14="http://schemas.microsoft.com/office/drawing/2010/main" val="0"/>
              </a:ext>
            </a:extLst>
          </a:blip>
          <a:srcRect t="24869" b="23962"/>
          <a:stretch/>
        </p:blipFill>
        <p:spPr>
          <a:xfrm>
            <a:off x="8430962" y="4463382"/>
            <a:ext cx="847154" cy="433487"/>
          </a:xfrm>
          <a:prstGeom prst="rect">
            <a:avLst/>
          </a:prstGeom>
        </p:spPr>
      </p:pic>
      <p:pic>
        <p:nvPicPr>
          <p:cNvPr id="16" name="Picture 15">
            <a:extLst>
              <a:ext uri="{FF2B5EF4-FFF2-40B4-BE49-F238E27FC236}">
                <a16:creationId xmlns:a16="http://schemas.microsoft.com/office/drawing/2014/main" id="{A5E3EF5C-D566-4B51-BFB0-7762A9D6015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567585" y="3442934"/>
            <a:ext cx="640311" cy="772860"/>
          </a:xfrm>
          <a:prstGeom prst="rect">
            <a:avLst/>
          </a:prstGeom>
        </p:spPr>
      </p:pic>
      <p:pic>
        <p:nvPicPr>
          <p:cNvPr id="17" name="Picture 16">
            <a:extLst>
              <a:ext uri="{FF2B5EF4-FFF2-40B4-BE49-F238E27FC236}">
                <a16:creationId xmlns:a16="http://schemas.microsoft.com/office/drawing/2014/main" id="{DE731894-2567-4F6A-8A7F-DDAFE069B9C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472177" y="4241111"/>
            <a:ext cx="840052" cy="831735"/>
          </a:xfrm>
          <a:prstGeom prst="rect">
            <a:avLst/>
          </a:prstGeom>
          <a:solidFill>
            <a:srgbClr val="FFFFFF"/>
          </a:solidFill>
        </p:spPr>
      </p:pic>
      <p:sp>
        <p:nvSpPr>
          <p:cNvPr id="18" name="TextBox 17">
            <a:extLst>
              <a:ext uri="{FF2B5EF4-FFF2-40B4-BE49-F238E27FC236}">
                <a16:creationId xmlns:a16="http://schemas.microsoft.com/office/drawing/2014/main" id="{4EDD52C0-9699-4264-B025-0268F9204AF0}"/>
              </a:ext>
            </a:extLst>
          </p:cNvPr>
          <p:cNvSpPr txBox="1"/>
          <p:nvPr/>
        </p:nvSpPr>
        <p:spPr>
          <a:xfrm>
            <a:off x="8176435" y="685510"/>
            <a:ext cx="3707218" cy="400110"/>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Palatino" pitchFamily="2" charset="77"/>
                <a:cs typeface="Calibri" panose="020F0502020204030204" pitchFamily="34" charset="0"/>
              </a:rPr>
              <a:t>Current Partners</a:t>
            </a:r>
          </a:p>
        </p:txBody>
      </p:sp>
      <p:sp>
        <p:nvSpPr>
          <p:cNvPr id="19" name="Rounded Rectangle 49">
            <a:extLst>
              <a:ext uri="{FF2B5EF4-FFF2-40B4-BE49-F238E27FC236}">
                <a16:creationId xmlns:a16="http://schemas.microsoft.com/office/drawing/2014/main" id="{B3D0B547-D891-4EF3-8EE4-9E3420824361}"/>
              </a:ext>
            </a:extLst>
          </p:cNvPr>
          <p:cNvSpPr/>
          <p:nvPr/>
        </p:nvSpPr>
        <p:spPr>
          <a:xfrm>
            <a:off x="1349799" y="3521239"/>
            <a:ext cx="1371600" cy="731520"/>
          </a:xfrm>
          <a:prstGeom prst="roundRect">
            <a:avLst/>
          </a:prstGeom>
          <a:solidFill>
            <a:schemeClr val="accent1">
              <a:lumMod val="75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b="1">
              <a:ea typeface="Palatino" pitchFamily="2" charset="77"/>
            </a:endParaRPr>
          </a:p>
        </p:txBody>
      </p:sp>
      <p:sp>
        <p:nvSpPr>
          <p:cNvPr id="20" name="TextBox 19">
            <a:extLst>
              <a:ext uri="{FF2B5EF4-FFF2-40B4-BE49-F238E27FC236}">
                <a16:creationId xmlns:a16="http://schemas.microsoft.com/office/drawing/2014/main" id="{E5DDD942-5F9A-402B-95F7-34DD3758C614}"/>
              </a:ext>
            </a:extLst>
          </p:cNvPr>
          <p:cNvSpPr txBox="1"/>
          <p:nvPr/>
        </p:nvSpPr>
        <p:spPr>
          <a:xfrm>
            <a:off x="1322573" y="3594612"/>
            <a:ext cx="1426052" cy="584775"/>
          </a:xfrm>
          <a:prstGeom prst="rect">
            <a:avLst/>
          </a:prstGeom>
          <a:noFill/>
        </p:spPr>
        <p:txBody>
          <a:bodyPr wrap="square" rtlCol="0">
            <a:spAutoFit/>
          </a:bodyPr>
          <a:lstStyle/>
          <a:p>
            <a:pPr algn="ctr"/>
            <a:r>
              <a:rPr lang="en-US" sz="1600" b="1" dirty="0">
                <a:solidFill>
                  <a:schemeClr val="bg1"/>
                </a:solidFill>
                <a:ea typeface="Palatino" pitchFamily="2" charset="77"/>
              </a:rPr>
              <a:t>Tropical Meteorology</a:t>
            </a:r>
          </a:p>
        </p:txBody>
      </p:sp>
      <p:sp>
        <p:nvSpPr>
          <p:cNvPr id="21" name="Rounded Rectangle 51">
            <a:extLst>
              <a:ext uri="{FF2B5EF4-FFF2-40B4-BE49-F238E27FC236}">
                <a16:creationId xmlns:a16="http://schemas.microsoft.com/office/drawing/2014/main" id="{66533F1B-14E9-4025-82EE-D33C637AF2FB}"/>
              </a:ext>
            </a:extLst>
          </p:cNvPr>
          <p:cNvSpPr/>
          <p:nvPr/>
        </p:nvSpPr>
        <p:spPr>
          <a:xfrm>
            <a:off x="3633053" y="3521239"/>
            <a:ext cx="1371600" cy="731520"/>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1600" b="1">
              <a:ea typeface="Palatino" pitchFamily="2" charset="77"/>
            </a:endParaRPr>
          </a:p>
        </p:txBody>
      </p:sp>
      <p:sp>
        <p:nvSpPr>
          <p:cNvPr id="22" name="TextBox 21">
            <a:extLst>
              <a:ext uri="{FF2B5EF4-FFF2-40B4-BE49-F238E27FC236}">
                <a16:creationId xmlns:a16="http://schemas.microsoft.com/office/drawing/2014/main" id="{68C2DC2E-F488-425F-B59D-B2B6CE45A8B5}"/>
              </a:ext>
            </a:extLst>
          </p:cNvPr>
          <p:cNvSpPr txBox="1"/>
          <p:nvPr/>
        </p:nvSpPr>
        <p:spPr>
          <a:xfrm>
            <a:off x="3418541" y="3594612"/>
            <a:ext cx="1800624" cy="584775"/>
          </a:xfrm>
          <a:prstGeom prst="rect">
            <a:avLst/>
          </a:prstGeom>
          <a:noFill/>
        </p:spPr>
        <p:txBody>
          <a:bodyPr wrap="square" rtlCol="0">
            <a:spAutoFit/>
          </a:bodyPr>
          <a:lstStyle/>
          <a:p>
            <a:pPr algn="ctr"/>
            <a:r>
              <a:rPr lang="en-US" sz="1600" b="1" dirty="0">
                <a:solidFill>
                  <a:schemeClr val="bg1"/>
                </a:solidFill>
                <a:ea typeface="Palatino" pitchFamily="2" charset="77"/>
              </a:rPr>
              <a:t>Atmospheric Remote Sensing</a:t>
            </a:r>
          </a:p>
        </p:txBody>
      </p:sp>
      <p:sp>
        <p:nvSpPr>
          <p:cNvPr id="23" name="Rounded Rectangle 53">
            <a:extLst>
              <a:ext uri="{FF2B5EF4-FFF2-40B4-BE49-F238E27FC236}">
                <a16:creationId xmlns:a16="http://schemas.microsoft.com/office/drawing/2014/main" id="{7B5DDAEC-A5C3-40E2-8392-386747AF5624}"/>
              </a:ext>
            </a:extLst>
          </p:cNvPr>
          <p:cNvSpPr/>
          <p:nvPr/>
        </p:nvSpPr>
        <p:spPr>
          <a:xfrm>
            <a:off x="6007230" y="3521239"/>
            <a:ext cx="1371600" cy="73152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600" b="1">
              <a:ea typeface="Palatino" pitchFamily="2" charset="77"/>
            </a:endParaRPr>
          </a:p>
        </p:txBody>
      </p:sp>
      <p:sp>
        <p:nvSpPr>
          <p:cNvPr id="24" name="TextBox 23">
            <a:extLst>
              <a:ext uri="{FF2B5EF4-FFF2-40B4-BE49-F238E27FC236}">
                <a16:creationId xmlns:a16="http://schemas.microsoft.com/office/drawing/2014/main" id="{735B3DCF-54F7-4866-841E-1A2717B3398F}"/>
              </a:ext>
            </a:extLst>
          </p:cNvPr>
          <p:cNvSpPr txBox="1"/>
          <p:nvPr/>
        </p:nvSpPr>
        <p:spPr>
          <a:xfrm>
            <a:off x="6043276" y="3594612"/>
            <a:ext cx="1299509" cy="584775"/>
          </a:xfrm>
          <a:prstGeom prst="rect">
            <a:avLst/>
          </a:prstGeom>
          <a:noFill/>
        </p:spPr>
        <p:txBody>
          <a:bodyPr wrap="square" rtlCol="0">
            <a:spAutoFit/>
          </a:bodyPr>
          <a:lstStyle/>
          <a:p>
            <a:pPr algn="ctr"/>
            <a:r>
              <a:rPr lang="en-US" sz="1600" b="1" dirty="0">
                <a:solidFill>
                  <a:schemeClr val="bg1"/>
                </a:solidFill>
                <a:ea typeface="Palatino" pitchFamily="2" charset="77"/>
              </a:rPr>
              <a:t>Lightning/ Convection</a:t>
            </a:r>
          </a:p>
        </p:txBody>
      </p:sp>
      <p:sp>
        <p:nvSpPr>
          <p:cNvPr id="25" name="Rounded Rectangle 55">
            <a:extLst>
              <a:ext uri="{FF2B5EF4-FFF2-40B4-BE49-F238E27FC236}">
                <a16:creationId xmlns:a16="http://schemas.microsoft.com/office/drawing/2014/main" id="{5289647F-E520-4565-80F1-05E1B719752E}"/>
              </a:ext>
            </a:extLst>
          </p:cNvPr>
          <p:cNvSpPr/>
          <p:nvPr/>
        </p:nvSpPr>
        <p:spPr>
          <a:xfrm>
            <a:off x="1349799" y="4338312"/>
            <a:ext cx="1371600" cy="731520"/>
          </a:xfrm>
          <a:prstGeom prst="roundRec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b="1">
              <a:ea typeface="Palatino" pitchFamily="2" charset="77"/>
            </a:endParaRPr>
          </a:p>
        </p:txBody>
      </p:sp>
      <p:sp>
        <p:nvSpPr>
          <p:cNvPr id="26" name="TextBox 25">
            <a:extLst>
              <a:ext uri="{FF2B5EF4-FFF2-40B4-BE49-F238E27FC236}">
                <a16:creationId xmlns:a16="http://schemas.microsoft.com/office/drawing/2014/main" id="{93303357-72F1-46C5-A2A2-3D3676E37B00}"/>
              </a:ext>
            </a:extLst>
          </p:cNvPr>
          <p:cNvSpPr txBox="1"/>
          <p:nvPr/>
        </p:nvSpPr>
        <p:spPr>
          <a:xfrm>
            <a:off x="1416198" y="4288574"/>
            <a:ext cx="1238802" cy="830997"/>
          </a:xfrm>
          <a:prstGeom prst="rect">
            <a:avLst/>
          </a:prstGeom>
          <a:noFill/>
        </p:spPr>
        <p:txBody>
          <a:bodyPr wrap="square" rtlCol="0" anchor="ctr">
            <a:spAutoFit/>
          </a:bodyPr>
          <a:lstStyle/>
          <a:p>
            <a:pPr algn="ctr"/>
            <a:r>
              <a:rPr lang="en-US" sz="1600" b="1" dirty="0">
                <a:solidFill>
                  <a:schemeClr val="bg1"/>
                </a:solidFill>
                <a:ea typeface="Palatino" pitchFamily="2" charset="77"/>
              </a:rPr>
              <a:t>Air Quality / Human Health</a:t>
            </a:r>
          </a:p>
        </p:txBody>
      </p:sp>
      <p:sp>
        <p:nvSpPr>
          <p:cNvPr id="27" name="Rounded Rectangle 57">
            <a:extLst>
              <a:ext uri="{FF2B5EF4-FFF2-40B4-BE49-F238E27FC236}">
                <a16:creationId xmlns:a16="http://schemas.microsoft.com/office/drawing/2014/main" id="{D376C60F-2D32-4F52-A95C-916C8D56C079}"/>
              </a:ext>
            </a:extLst>
          </p:cNvPr>
          <p:cNvSpPr/>
          <p:nvPr/>
        </p:nvSpPr>
        <p:spPr>
          <a:xfrm>
            <a:off x="3633053" y="4338312"/>
            <a:ext cx="1371600" cy="731520"/>
          </a:xfrm>
          <a:prstGeom prst="roundRect">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b="1">
              <a:ea typeface="Palatino" pitchFamily="2" charset="77"/>
            </a:endParaRPr>
          </a:p>
        </p:txBody>
      </p:sp>
      <p:sp>
        <p:nvSpPr>
          <p:cNvPr id="28" name="TextBox 27">
            <a:extLst>
              <a:ext uri="{FF2B5EF4-FFF2-40B4-BE49-F238E27FC236}">
                <a16:creationId xmlns:a16="http://schemas.microsoft.com/office/drawing/2014/main" id="{4DE8042F-A802-41E1-BB9F-CDE8DCEC77C3}"/>
              </a:ext>
            </a:extLst>
          </p:cNvPr>
          <p:cNvSpPr txBox="1"/>
          <p:nvPr/>
        </p:nvSpPr>
        <p:spPr>
          <a:xfrm>
            <a:off x="3619915" y="4288574"/>
            <a:ext cx="1397876" cy="830997"/>
          </a:xfrm>
          <a:prstGeom prst="rect">
            <a:avLst/>
          </a:prstGeom>
          <a:noFill/>
        </p:spPr>
        <p:txBody>
          <a:bodyPr wrap="square" rtlCol="0">
            <a:spAutoFit/>
          </a:bodyPr>
          <a:lstStyle/>
          <a:p>
            <a:pPr algn="ctr"/>
            <a:r>
              <a:rPr lang="en-US" sz="1600" b="1" dirty="0">
                <a:solidFill>
                  <a:schemeClr val="bg1"/>
                </a:solidFill>
                <a:ea typeface="Palatino" pitchFamily="2" charset="77"/>
              </a:rPr>
              <a:t>Land Surface Remote Sensing</a:t>
            </a:r>
          </a:p>
        </p:txBody>
      </p:sp>
      <p:sp>
        <p:nvSpPr>
          <p:cNvPr id="29" name="Rounded Rectangle 59">
            <a:extLst>
              <a:ext uri="{FF2B5EF4-FFF2-40B4-BE49-F238E27FC236}">
                <a16:creationId xmlns:a16="http://schemas.microsoft.com/office/drawing/2014/main" id="{5B0BBCFF-8ABF-4CA9-85C4-34F7FA144C93}"/>
              </a:ext>
            </a:extLst>
          </p:cNvPr>
          <p:cNvSpPr/>
          <p:nvPr/>
        </p:nvSpPr>
        <p:spPr>
          <a:xfrm>
            <a:off x="6007230" y="4338312"/>
            <a:ext cx="1371600" cy="731520"/>
          </a:xfrm>
          <a:prstGeom prst="roundRect">
            <a:avLst/>
          </a:prstGeom>
          <a:solidFill>
            <a:schemeClr val="bg1">
              <a:lumMod val="50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b="1">
              <a:ea typeface="Palatino" pitchFamily="2" charset="77"/>
            </a:endParaRPr>
          </a:p>
        </p:txBody>
      </p:sp>
      <p:sp>
        <p:nvSpPr>
          <p:cNvPr id="30" name="TextBox 29">
            <a:extLst>
              <a:ext uri="{FF2B5EF4-FFF2-40B4-BE49-F238E27FC236}">
                <a16:creationId xmlns:a16="http://schemas.microsoft.com/office/drawing/2014/main" id="{A2B0E982-CEE6-4A4A-8B5C-3DE322B96549}"/>
              </a:ext>
            </a:extLst>
          </p:cNvPr>
          <p:cNvSpPr txBox="1"/>
          <p:nvPr/>
        </p:nvSpPr>
        <p:spPr>
          <a:xfrm>
            <a:off x="5981325" y="4411685"/>
            <a:ext cx="1423410" cy="584775"/>
          </a:xfrm>
          <a:prstGeom prst="rect">
            <a:avLst/>
          </a:prstGeom>
          <a:noFill/>
        </p:spPr>
        <p:txBody>
          <a:bodyPr wrap="square" rtlCol="0">
            <a:spAutoFit/>
          </a:bodyPr>
          <a:lstStyle/>
          <a:p>
            <a:pPr algn="ctr"/>
            <a:r>
              <a:rPr lang="en-US" sz="1600" b="1" dirty="0">
                <a:solidFill>
                  <a:schemeClr val="bg1"/>
                </a:solidFill>
                <a:ea typeface="Palatino" pitchFamily="2" charset="77"/>
              </a:rPr>
              <a:t>Machine Learning</a:t>
            </a:r>
          </a:p>
        </p:txBody>
      </p:sp>
      <p:sp>
        <p:nvSpPr>
          <p:cNvPr id="31" name="TextBox 30">
            <a:extLst>
              <a:ext uri="{FF2B5EF4-FFF2-40B4-BE49-F238E27FC236}">
                <a16:creationId xmlns:a16="http://schemas.microsoft.com/office/drawing/2014/main" id="{834E322B-61B8-40C1-9FF8-EE728BE710F0}"/>
              </a:ext>
            </a:extLst>
          </p:cNvPr>
          <p:cNvSpPr txBox="1"/>
          <p:nvPr/>
        </p:nvSpPr>
        <p:spPr>
          <a:xfrm>
            <a:off x="189996" y="3172979"/>
            <a:ext cx="2098793" cy="400110"/>
          </a:xfrm>
          <a:prstGeom prst="rect">
            <a:avLst/>
          </a:prstGeom>
          <a:noFill/>
        </p:spPr>
        <p:txBody>
          <a:bodyPr wrap="square" rtlCol="0">
            <a:spAutoFit/>
          </a:bodyPr>
          <a:lstStyle/>
          <a:p>
            <a:r>
              <a:rPr lang="en-US" sz="2000" dirty="0">
                <a:ea typeface="Palatino" pitchFamily="2" charset="77"/>
              </a:rPr>
              <a:t>Research Areas: </a:t>
            </a:r>
          </a:p>
        </p:txBody>
      </p:sp>
      <p:sp>
        <p:nvSpPr>
          <p:cNvPr id="32" name="TextBox 31">
            <a:extLst>
              <a:ext uri="{FF2B5EF4-FFF2-40B4-BE49-F238E27FC236}">
                <a16:creationId xmlns:a16="http://schemas.microsoft.com/office/drawing/2014/main" id="{E20E9D92-2E6E-4A63-8D23-E653241AD6F0}"/>
              </a:ext>
            </a:extLst>
          </p:cNvPr>
          <p:cNvSpPr txBox="1"/>
          <p:nvPr/>
        </p:nvSpPr>
        <p:spPr>
          <a:xfrm>
            <a:off x="249477" y="5049845"/>
            <a:ext cx="2733957" cy="400110"/>
          </a:xfrm>
          <a:prstGeom prst="rect">
            <a:avLst/>
          </a:prstGeom>
          <a:noFill/>
        </p:spPr>
        <p:txBody>
          <a:bodyPr wrap="square" rtlCol="0">
            <a:spAutoFit/>
          </a:bodyPr>
          <a:lstStyle/>
          <a:p>
            <a:r>
              <a:rPr lang="en-US" sz="2000" dirty="0"/>
              <a:t>Transition Activities: </a:t>
            </a:r>
          </a:p>
        </p:txBody>
      </p:sp>
      <p:sp>
        <p:nvSpPr>
          <p:cNvPr id="33" name="Rounded Rectangle 63">
            <a:extLst>
              <a:ext uri="{FF2B5EF4-FFF2-40B4-BE49-F238E27FC236}">
                <a16:creationId xmlns:a16="http://schemas.microsoft.com/office/drawing/2014/main" id="{F9B896A8-758C-4E6F-B24F-6315D5F25E27}"/>
              </a:ext>
            </a:extLst>
          </p:cNvPr>
          <p:cNvSpPr/>
          <p:nvPr/>
        </p:nvSpPr>
        <p:spPr>
          <a:xfrm>
            <a:off x="1349799" y="5446280"/>
            <a:ext cx="1371600" cy="731520"/>
          </a:xfrm>
          <a:prstGeom prst="roundRect">
            <a:avLst/>
          </a:prstGeom>
          <a:solidFill>
            <a:srgbClr val="00B0F0"/>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b="1">
              <a:latin typeface="Calibri" panose="020F0502020204030204" pitchFamily="34" charset="0"/>
              <a:ea typeface="Palatino" pitchFamily="2" charset="77"/>
              <a:cs typeface="Calibri" panose="020F0502020204030204" pitchFamily="34" charset="0"/>
            </a:endParaRPr>
          </a:p>
        </p:txBody>
      </p:sp>
      <p:sp>
        <p:nvSpPr>
          <p:cNvPr id="34" name="TextBox 33">
            <a:extLst>
              <a:ext uri="{FF2B5EF4-FFF2-40B4-BE49-F238E27FC236}">
                <a16:creationId xmlns:a16="http://schemas.microsoft.com/office/drawing/2014/main" id="{F477E019-5BB8-410B-8AD5-FFD3C17AE874}"/>
              </a:ext>
            </a:extLst>
          </p:cNvPr>
          <p:cNvSpPr txBox="1"/>
          <p:nvPr/>
        </p:nvSpPr>
        <p:spPr>
          <a:xfrm>
            <a:off x="1478328" y="5519653"/>
            <a:ext cx="1114542" cy="584775"/>
          </a:xfrm>
          <a:prstGeom prst="rect">
            <a:avLst/>
          </a:prstGeom>
          <a:noFill/>
        </p:spPr>
        <p:txBody>
          <a:bodyPr wrap="square" rtlCol="0">
            <a:spAutoFit/>
          </a:bodyPr>
          <a:lstStyle/>
          <a:p>
            <a:pPr algn="ctr"/>
            <a:r>
              <a:rPr lang="en-US" sz="1600" b="1" dirty="0">
                <a:solidFill>
                  <a:schemeClr val="bg1"/>
                </a:solidFill>
                <a:latin typeface="Calibri" panose="020F0502020204030204" pitchFamily="34" charset="0"/>
                <a:ea typeface="Palatino" pitchFamily="2" charset="77"/>
                <a:cs typeface="Calibri" panose="020F0502020204030204" pitchFamily="34" charset="0"/>
              </a:rPr>
              <a:t>End-User Training</a:t>
            </a:r>
          </a:p>
        </p:txBody>
      </p:sp>
      <p:sp>
        <p:nvSpPr>
          <p:cNvPr id="35" name="Rounded Rectangle 65">
            <a:extLst>
              <a:ext uri="{FF2B5EF4-FFF2-40B4-BE49-F238E27FC236}">
                <a16:creationId xmlns:a16="http://schemas.microsoft.com/office/drawing/2014/main" id="{6C923051-36A5-4836-9B15-8E7B60DDEC4F}"/>
              </a:ext>
            </a:extLst>
          </p:cNvPr>
          <p:cNvSpPr/>
          <p:nvPr/>
        </p:nvSpPr>
        <p:spPr>
          <a:xfrm>
            <a:off x="3633053" y="5446280"/>
            <a:ext cx="1371600" cy="731520"/>
          </a:xfrm>
          <a:prstGeom prst="roundRect">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b="1">
              <a:latin typeface="Calibri" panose="020F0502020204030204" pitchFamily="34" charset="0"/>
              <a:ea typeface="Palatino" pitchFamily="2" charset="77"/>
              <a:cs typeface="Calibri" panose="020F0502020204030204" pitchFamily="34" charset="0"/>
            </a:endParaRPr>
          </a:p>
        </p:txBody>
      </p:sp>
      <p:sp>
        <p:nvSpPr>
          <p:cNvPr id="36" name="TextBox 35">
            <a:extLst>
              <a:ext uri="{FF2B5EF4-FFF2-40B4-BE49-F238E27FC236}">
                <a16:creationId xmlns:a16="http://schemas.microsoft.com/office/drawing/2014/main" id="{98619202-5E01-41BC-82C7-F4280332D785}"/>
              </a:ext>
            </a:extLst>
          </p:cNvPr>
          <p:cNvSpPr txBox="1"/>
          <p:nvPr/>
        </p:nvSpPr>
        <p:spPr>
          <a:xfrm>
            <a:off x="3633053" y="5519653"/>
            <a:ext cx="1371600" cy="584775"/>
          </a:xfrm>
          <a:prstGeom prst="rect">
            <a:avLst/>
          </a:prstGeom>
          <a:noFill/>
        </p:spPr>
        <p:txBody>
          <a:bodyPr wrap="square" rtlCol="0">
            <a:spAutoFit/>
          </a:bodyPr>
          <a:lstStyle/>
          <a:p>
            <a:pPr algn="ctr"/>
            <a:r>
              <a:rPr lang="en-US" sz="1600" b="1" dirty="0">
                <a:solidFill>
                  <a:schemeClr val="bg1"/>
                </a:solidFill>
                <a:latin typeface="Calibri" panose="020F0502020204030204" pitchFamily="34" charset="0"/>
                <a:ea typeface="Palatino" pitchFamily="2" charset="77"/>
                <a:cs typeface="Calibri" panose="020F0502020204030204" pitchFamily="34" charset="0"/>
              </a:rPr>
              <a:t>Product Assessments</a:t>
            </a:r>
          </a:p>
        </p:txBody>
      </p:sp>
      <p:sp>
        <p:nvSpPr>
          <p:cNvPr id="37" name="Rounded Rectangle 67">
            <a:extLst>
              <a:ext uri="{FF2B5EF4-FFF2-40B4-BE49-F238E27FC236}">
                <a16:creationId xmlns:a16="http://schemas.microsoft.com/office/drawing/2014/main" id="{BB09BE2D-9104-4C59-B993-2937E4901969}"/>
              </a:ext>
            </a:extLst>
          </p:cNvPr>
          <p:cNvSpPr/>
          <p:nvPr/>
        </p:nvSpPr>
        <p:spPr>
          <a:xfrm>
            <a:off x="6007230" y="5446280"/>
            <a:ext cx="1371600" cy="731520"/>
          </a:xfrm>
          <a:prstGeom prst="roundRect">
            <a:avLst/>
          </a:prstGeom>
          <a:solidFill>
            <a:srgbClr val="FF0000">
              <a:alpha val="75000"/>
            </a:srgb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b="1">
              <a:latin typeface="Calibri" panose="020F0502020204030204" pitchFamily="34" charset="0"/>
              <a:ea typeface="Palatino" pitchFamily="2" charset="77"/>
              <a:cs typeface="Calibri" panose="020F0502020204030204" pitchFamily="34" charset="0"/>
            </a:endParaRPr>
          </a:p>
        </p:txBody>
      </p:sp>
      <p:sp>
        <p:nvSpPr>
          <p:cNvPr id="40" name="TextBox 39">
            <a:extLst>
              <a:ext uri="{FF2B5EF4-FFF2-40B4-BE49-F238E27FC236}">
                <a16:creationId xmlns:a16="http://schemas.microsoft.com/office/drawing/2014/main" id="{630BD8C9-6960-40A6-A786-DAE5BDFF1BC7}"/>
              </a:ext>
            </a:extLst>
          </p:cNvPr>
          <p:cNvSpPr txBox="1"/>
          <p:nvPr/>
        </p:nvSpPr>
        <p:spPr>
          <a:xfrm>
            <a:off x="6075691" y="5519653"/>
            <a:ext cx="1234678" cy="584775"/>
          </a:xfrm>
          <a:prstGeom prst="rect">
            <a:avLst/>
          </a:prstGeom>
          <a:noFill/>
        </p:spPr>
        <p:txBody>
          <a:bodyPr wrap="square" rtlCol="0">
            <a:spAutoFit/>
          </a:bodyPr>
          <a:lstStyle/>
          <a:p>
            <a:pPr algn="ctr"/>
            <a:r>
              <a:rPr lang="en-US" sz="1600" b="1" dirty="0">
                <a:solidFill>
                  <a:schemeClr val="bg1"/>
                </a:solidFill>
                <a:latin typeface="Calibri" panose="020F0502020204030204" pitchFamily="34" charset="0"/>
                <a:ea typeface="Palatino" pitchFamily="2" charset="77"/>
                <a:cs typeface="Calibri" panose="020F0502020204030204" pitchFamily="34" charset="0"/>
              </a:rPr>
              <a:t>Data Production</a:t>
            </a:r>
          </a:p>
        </p:txBody>
      </p:sp>
      <p:pic>
        <p:nvPicPr>
          <p:cNvPr id="41" name="Picture 40">
            <a:extLst>
              <a:ext uri="{FF2B5EF4-FFF2-40B4-BE49-F238E27FC236}">
                <a16:creationId xmlns:a16="http://schemas.microsoft.com/office/drawing/2014/main" id="{04362968-17B6-4129-85C8-2EEE30F59F5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781829" y="2382107"/>
            <a:ext cx="843439" cy="690636"/>
          </a:xfrm>
          <a:prstGeom prst="rect">
            <a:avLst/>
          </a:prstGeom>
        </p:spPr>
      </p:pic>
      <p:sp>
        <p:nvSpPr>
          <p:cNvPr id="42" name="Title 2">
            <a:extLst>
              <a:ext uri="{FF2B5EF4-FFF2-40B4-BE49-F238E27FC236}">
                <a16:creationId xmlns:a16="http://schemas.microsoft.com/office/drawing/2014/main" id="{9CC839B0-8EC5-47E4-9D20-412768BFD066}"/>
              </a:ext>
            </a:extLst>
          </p:cNvPr>
          <p:cNvSpPr>
            <a:spLocks noGrp="1"/>
          </p:cNvSpPr>
          <p:nvPr>
            <p:ph type="title"/>
          </p:nvPr>
        </p:nvSpPr>
        <p:spPr>
          <a:xfrm>
            <a:off x="1097280" y="297236"/>
            <a:ext cx="10058400" cy="1450757"/>
          </a:xfrm>
        </p:spPr>
        <p:txBody>
          <a:bodyPr/>
          <a:lstStyle/>
          <a:p>
            <a:r>
              <a:rPr lang="en-US" dirty="0"/>
              <a:t>NASA SPoRT</a:t>
            </a:r>
          </a:p>
        </p:txBody>
      </p:sp>
      <p:pic>
        <p:nvPicPr>
          <p:cNvPr id="43" name="Picture 42">
            <a:extLst>
              <a:ext uri="{FF2B5EF4-FFF2-40B4-BE49-F238E27FC236}">
                <a16:creationId xmlns:a16="http://schemas.microsoft.com/office/drawing/2014/main" id="{BECF2487-05F4-4F20-B971-EA5674758DC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946617" y="6371218"/>
            <a:ext cx="550844" cy="457200"/>
          </a:xfrm>
          <a:prstGeom prst="rect">
            <a:avLst/>
          </a:prstGeom>
        </p:spPr>
      </p:pic>
      <p:pic>
        <p:nvPicPr>
          <p:cNvPr id="44" name="Picture 43">
            <a:extLst>
              <a:ext uri="{FF2B5EF4-FFF2-40B4-BE49-F238E27FC236}">
                <a16:creationId xmlns:a16="http://schemas.microsoft.com/office/drawing/2014/main" id="{459957BA-C802-4F22-8FA5-7254D28EBDC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382743" y="6442470"/>
            <a:ext cx="1472540" cy="314697"/>
          </a:xfrm>
          <a:prstGeom prst="rect">
            <a:avLst/>
          </a:prstGeom>
          <a:solidFill>
            <a:schemeClr val="bg1"/>
          </a:solidFill>
        </p:spPr>
      </p:pic>
      <p:pic>
        <p:nvPicPr>
          <p:cNvPr id="45" name="Picture 44">
            <a:extLst>
              <a:ext uri="{FF2B5EF4-FFF2-40B4-BE49-F238E27FC236}">
                <a16:creationId xmlns:a16="http://schemas.microsoft.com/office/drawing/2014/main" id="{3628C892-8E03-4F77-A5EF-8C3F954C12D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721818" y="6371218"/>
            <a:ext cx="457200" cy="457200"/>
          </a:xfrm>
          <a:prstGeom prst="rect">
            <a:avLst/>
          </a:prstGeom>
        </p:spPr>
      </p:pic>
      <p:sp>
        <p:nvSpPr>
          <p:cNvPr id="47" name="TextBox 46">
            <a:extLst>
              <a:ext uri="{FF2B5EF4-FFF2-40B4-BE49-F238E27FC236}">
                <a16:creationId xmlns:a16="http://schemas.microsoft.com/office/drawing/2014/main" id="{4186A8A8-72F0-435E-8281-42F74723691A}"/>
              </a:ext>
            </a:extLst>
          </p:cNvPr>
          <p:cNvSpPr txBox="1"/>
          <p:nvPr/>
        </p:nvSpPr>
        <p:spPr>
          <a:xfrm>
            <a:off x="66675" y="6426824"/>
            <a:ext cx="8946617" cy="400110"/>
          </a:xfrm>
          <a:prstGeom prst="rect">
            <a:avLst/>
          </a:prstGeom>
          <a:noFill/>
        </p:spPr>
        <p:txBody>
          <a:bodyPr wrap="square" rtlCol="0">
            <a:spAutoFit/>
          </a:bodyPr>
          <a:lstStyle/>
          <a:p>
            <a:pPr algn="ctr"/>
            <a:r>
              <a:rPr lang="en-US" sz="2000" dirty="0">
                <a:latin typeface="Arial Rounded MT Bold" panose="020F0704030504030204" pitchFamily="34" charset="0"/>
              </a:rPr>
              <a:t>GLM Science Week 14 September 2022</a:t>
            </a:r>
          </a:p>
        </p:txBody>
      </p:sp>
    </p:spTree>
    <p:custDataLst>
      <p:tags r:id="rId1"/>
    </p:custDataLst>
    <p:extLst>
      <p:ext uri="{BB962C8B-B14F-4D97-AF65-F5344CB8AC3E}">
        <p14:creationId xmlns:p14="http://schemas.microsoft.com/office/powerpoint/2010/main" val="3300091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10C28-6C75-440A-815F-392D6E3868CE}"/>
              </a:ext>
            </a:extLst>
          </p:cNvPr>
          <p:cNvSpPr>
            <a:spLocks noGrp="1"/>
          </p:cNvSpPr>
          <p:nvPr>
            <p:ph type="title"/>
          </p:nvPr>
        </p:nvSpPr>
        <p:spPr>
          <a:xfrm>
            <a:off x="1097280" y="286603"/>
            <a:ext cx="10058400" cy="1450757"/>
          </a:xfrm>
        </p:spPr>
        <p:txBody>
          <a:bodyPr>
            <a:normAutofit/>
          </a:bodyPr>
          <a:lstStyle/>
          <a:p>
            <a:r>
              <a:rPr lang="en-US" dirty="0"/>
              <a:t>Day Cloud Phase RGB: Quick Basics and Motivation for Our Study</a:t>
            </a:r>
          </a:p>
        </p:txBody>
      </p:sp>
      <p:sp>
        <p:nvSpPr>
          <p:cNvPr id="3" name="Content Placeholder 2">
            <a:extLst>
              <a:ext uri="{FF2B5EF4-FFF2-40B4-BE49-F238E27FC236}">
                <a16:creationId xmlns:a16="http://schemas.microsoft.com/office/drawing/2014/main" id="{F8BEA30A-C6FE-4A62-ADCE-1D1D461C7F06}"/>
              </a:ext>
            </a:extLst>
          </p:cNvPr>
          <p:cNvSpPr>
            <a:spLocks noGrp="1"/>
          </p:cNvSpPr>
          <p:nvPr>
            <p:ph idx="1"/>
          </p:nvPr>
        </p:nvSpPr>
        <p:spPr>
          <a:xfrm>
            <a:off x="1097279" y="1845734"/>
            <a:ext cx="6454987" cy="4023360"/>
          </a:xfrm>
        </p:spPr>
        <p:txBody>
          <a:bodyPr>
            <a:normAutofit/>
          </a:bodyPr>
          <a:lstStyle/>
          <a:p>
            <a:pPr marL="0" indent="0">
              <a:buNone/>
            </a:pPr>
            <a:r>
              <a:rPr lang="en-US" sz="1600" dirty="0"/>
              <a:t>The DCP Distinction RGB helps users efficiently distinguish between cloud types using the 10 um (red), the .64 um (green), and the 1.6 um (blue) bands.</a:t>
            </a:r>
          </a:p>
          <a:p>
            <a:pPr marL="0" indent="0">
              <a:buNone/>
            </a:pPr>
            <a:r>
              <a:rPr lang="en-US" sz="1600" dirty="0"/>
              <a:t>One purpose of the RGB is to help users identify glaciation in clouds, anticipating convection…</a:t>
            </a:r>
          </a:p>
          <a:p>
            <a:r>
              <a:rPr lang="en-US" sz="1600" dirty="0"/>
              <a:t>…and also lightning (?)</a:t>
            </a:r>
          </a:p>
          <a:p>
            <a:pPr marL="0" indent="0">
              <a:buNone/>
            </a:pPr>
            <a:r>
              <a:rPr lang="en-US" sz="1600" dirty="0" err="1"/>
              <a:t>Elsenheimer</a:t>
            </a:r>
            <a:r>
              <a:rPr lang="en-US" sz="1600" dirty="0"/>
              <a:t> and Gravelle (2019) provided an excellent methodology and scientific justification for doing just that: in Florida, the NWS Jacksonville CWA was using the RGB to help inform lightning IDSS guidance.</a:t>
            </a:r>
          </a:p>
          <a:p>
            <a:pPr marL="0" indent="0">
              <a:buNone/>
            </a:pPr>
            <a:r>
              <a:rPr lang="en-US" sz="1600" dirty="0"/>
              <a:t>Our question: Can this method be generalized to all CWAs?</a:t>
            </a:r>
          </a:p>
          <a:p>
            <a:pPr marL="0" indent="0">
              <a:buNone/>
            </a:pPr>
            <a:r>
              <a:rPr lang="en-US" sz="1600" dirty="0"/>
              <a:t>And some follow-ups, because we are very thorough: Is the method impacted by viewing angle or other differences in GOES-E and GOES-W?  Is the nature of convection and lightning similar enough that this method is reliable throughout the country? </a:t>
            </a:r>
          </a:p>
        </p:txBody>
      </p:sp>
      <p:pic>
        <p:nvPicPr>
          <p:cNvPr id="5" name="Picture 4" descr="Qr code&#10;&#10;Description automatically generated">
            <a:extLst>
              <a:ext uri="{FF2B5EF4-FFF2-40B4-BE49-F238E27FC236}">
                <a16:creationId xmlns:a16="http://schemas.microsoft.com/office/drawing/2014/main" id="{648AF6C7-63A3-4383-B797-D1135E3AA0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0571" y="2084269"/>
            <a:ext cx="3135109" cy="3135109"/>
          </a:xfrm>
          <a:prstGeom prst="rect">
            <a:avLst/>
          </a:prstGeom>
        </p:spPr>
      </p:pic>
      <p:sp>
        <p:nvSpPr>
          <p:cNvPr id="6" name="TextBox 5">
            <a:extLst>
              <a:ext uri="{FF2B5EF4-FFF2-40B4-BE49-F238E27FC236}">
                <a16:creationId xmlns:a16="http://schemas.microsoft.com/office/drawing/2014/main" id="{84052B27-77E5-40C2-9817-FA9116BE2342}"/>
              </a:ext>
            </a:extLst>
          </p:cNvPr>
          <p:cNvSpPr txBox="1"/>
          <p:nvPr/>
        </p:nvSpPr>
        <p:spPr>
          <a:xfrm>
            <a:off x="7780002" y="5034712"/>
            <a:ext cx="3616246" cy="369332"/>
          </a:xfrm>
          <a:prstGeom prst="rect">
            <a:avLst/>
          </a:prstGeom>
          <a:noFill/>
        </p:spPr>
        <p:txBody>
          <a:bodyPr wrap="none" rtlCol="0">
            <a:spAutoFit/>
          </a:bodyPr>
          <a:lstStyle/>
          <a:p>
            <a:r>
              <a:rPr lang="en-US" dirty="0"/>
              <a:t>Read </a:t>
            </a:r>
            <a:r>
              <a:rPr lang="en-US" dirty="0" err="1"/>
              <a:t>Elsenheimer</a:t>
            </a:r>
            <a:r>
              <a:rPr lang="en-US" dirty="0"/>
              <a:t> and Gravelle 2019</a:t>
            </a:r>
          </a:p>
        </p:txBody>
      </p:sp>
      <p:pic>
        <p:nvPicPr>
          <p:cNvPr id="7" name="Picture 6">
            <a:extLst>
              <a:ext uri="{FF2B5EF4-FFF2-40B4-BE49-F238E27FC236}">
                <a16:creationId xmlns:a16="http://schemas.microsoft.com/office/drawing/2014/main" id="{104F70A5-129B-43D2-8BC1-A63D371E61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46617" y="6371218"/>
            <a:ext cx="550844" cy="457200"/>
          </a:xfrm>
          <a:prstGeom prst="rect">
            <a:avLst/>
          </a:prstGeom>
        </p:spPr>
      </p:pic>
      <p:pic>
        <p:nvPicPr>
          <p:cNvPr id="8" name="Picture 7">
            <a:extLst>
              <a:ext uri="{FF2B5EF4-FFF2-40B4-BE49-F238E27FC236}">
                <a16:creationId xmlns:a16="http://schemas.microsoft.com/office/drawing/2014/main" id="{A59E3B8A-B405-41E0-B9A3-85B0552769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82743" y="6442470"/>
            <a:ext cx="1472540" cy="314697"/>
          </a:xfrm>
          <a:prstGeom prst="rect">
            <a:avLst/>
          </a:prstGeom>
          <a:solidFill>
            <a:schemeClr val="bg1"/>
          </a:solidFill>
        </p:spPr>
      </p:pic>
      <p:pic>
        <p:nvPicPr>
          <p:cNvPr id="9" name="Picture 8">
            <a:extLst>
              <a:ext uri="{FF2B5EF4-FFF2-40B4-BE49-F238E27FC236}">
                <a16:creationId xmlns:a16="http://schemas.microsoft.com/office/drawing/2014/main" id="{5B0A10DE-4520-4F7F-BF6C-FD81342115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21818" y="6371218"/>
            <a:ext cx="457200" cy="457200"/>
          </a:xfrm>
          <a:prstGeom prst="rect">
            <a:avLst/>
          </a:prstGeom>
        </p:spPr>
      </p:pic>
      <p:sp>
        <p:nvSpPr>
          <p:cNvPr id="11" name="TextBox 10">
            <a:extLst>
              <a:ext uri="{FF2B5EF4-FFF2-40B4-BE49-F238E27FC236}">
                <a16:creationId xmlns:a16="http://schemas.microsoft.com/office/drawing/2014/main" id="{62EDDD30-0A7E-4E3A-B1BA-F048758423E5}"/>
              </a:ext>
            </a:extLst>
          </p:cNvPr>
          <p:cNvSpPr txBox="1"/>
          <p:nvPr/>
        </p:nvSpPr>
        <p:spPr>
          <a:xfrm>
            <a:off x="66675" y="6426824"/>
            <a:ext cx="8946617" cy="400110"/>
          </a:xfrm>
          <a:prstGeom prst="rect">
            <a:avLst/>
          </a:prstGeom>
          <a:noFill/>
        </p:spPr>
        <p:txBody>
          <a:bodyPr wrap="square" rtlCol="0">
            <a:spAutoFit/>
          </a:bodyPr>
          <a:lstStyle/>
          <a:p>
            <a:pPr algn="ctr"/>
            <a:r>
              <a:rPr lang="en-US" sz="2000" dirty="0">
                <a:latin typeface="Arial Rounded MT Bold" panose="020F0704030504030204" pitchFamily="34" charset="0"/>
              </a:rPr>
              <a:t>GLM Science Week 14 September 2022</a:t>
            </a:r>
          </a:p>
        </p:txBody>
      </p:sp>
    </p:spTree>
    <p:custDataLst>
      <p:tags r:id="rId1"/>
    </p:custDataLst>
    <p:extLst>
      <p:ext uri="{BB962C8B-B14F-4D97-AF65-F5344CB8AC3E}">
        <p14:creationId xmlns:p14="http://schemas.microsoft.com/office/powerpoint/2010/main" val="4037395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AE78B-B9BE-468D-A5C1-9B4E295C60A1}"/>
              </a:ext>
            </a:extLst>
          </p:cNvPr>
          <p:cNvSpPr>
            <a:spLocks noGrp="1"/>
          </p:cNvSpPr>
          <p:nvPr>
            <p:ph type="title"/>
          </p:nvPr>
        </p:nvSpPr>
        <p:spPr/>
        <p:txBody>
          <a:bodyPr/>
          <a:lstStyle/>
          <a:p>
            <a:r>
              <a:rPr lang="en-US" dirty="0"/>
              <a:t>Assessment Methodology</a:t>
            </a:r>
          </a:p>
        </p:txBody>
      </p:sp>
      <p:sp>
        <p:nvSpPr>
          <p:cNvPr id="3" name="Content Placeholder 2">
            <a:extLst>
              <a:ext uri="{FF2B5EF4-FFF2-40B4-BE49-F238E27FC236}">
                <a16:creationId xmlns:a16="http://schemas.microsoft.com/office/drawing/2014/main" id="{F6BE0003-71BF-4F75-A9CE-A185B518647F}"/>
              </a:ext>
            </a:extLst>
          </p:cNvPr>
          <p:cNvSpPr>
            <a:spLocks noGrp="1"/>
          </p:cNvSpPr>
          <p:nvPr>
            <p:ph idx="1"/>
          </p:nvPr>
        </p:nvSpPr>
        <p:spPr>
          <a:xfrm>
            <a:off x="1097280" y="1845734"/>
            <a:ext cx="4559241" cy="4406210"/>
          </a:xfrm>
        </p:spPr>
        <p:txBody>
          <a:bodyPr>
            <a:normAutofit/>
          </a:bodyPr>
          <a:lstStyle/>
          <a:p>
            <a:r>
              <a:rPr lang="en-US" dirty="0"/>
              <a:t>Solicited feedback from NWS forecasters all throughout the country.  </a:t>
            </a:r>
          </a:p>
          <a:p>
            <a:r>
              <a:rPr lang="en-US" dirty="0"/>
              <a:t>Asked some “utility” questions: E.g., could you identify glaciation in the RGB? </a:t>
            </a:r>
          </a:p>
          <a:p>
            <a:r>
              <a:rPr lang="en-US" dirty="0"/>
              <a:t>Asked some more technical questions, in case we needed to learn more about what they were seeing in the RGB to understand potential regionality.  </a:t>
            </a:r>
          </a:p>
          <a:p>
            <a:pPr lvl="1"/>
            <a:r>
              <a:rPr lang="en-US" dirty="0"/>
              <a:t>E.g., what was the max -10C reflectivity in the cell you observed (if available)?  What was the lowest 10 um temp?</a:t>
            </a:r>
          </a:p>
        </p:txBody>
      </p:sp>
      <p:pic>
        <p:nvPicPr>
          <p:cNvPr id="5" name="Picture 4">
            <a:extLst>
              <a:ext uri="{FF2B5EF4-FFF2-40B4-BE49-F238E27FC236}">
                <a16:creationId xmlns:a16="http://schemas.microsoft.com/office/drawing/2014/main" id="{7E18CFC1-3766-4C19-9F29-970612BA37C4}"/>
              </a:ext>
            </a:extLst>
          </p:cNvPr>
          <p:cNvPicPr>
            <a:picLocks noChangeAspect="1"/>
          </p:cNvPicPr>
          <p:nvPr/>
        </p:nvPicPr>
        <p:blipFill rotWithShape="1">
          <a:blip r:embed="rId3"/>
          <a:srcRect t="11782" b="7287"/>
          <a:stretch/>
        </p:blipFill>
        <p:spPr>
          <a:xfrm>
            <a:off x="6096000" y="2025275"/>
            <a:ext cx="5837274" cy="2657318"/>
          </a:xfrm>
          <a:prstGeom prst="rect">
            <a:avLst/>
          </a:prstGeom>
          <a:ln>
            <a:solidFill>
              <a:schemeClr val="accent1"/>
            </a:solidFill>
          </a:ln>
        </p:spPr>
      </p:pic>
      <p:sp>
        <p:nvSpPr>
          <p:cNvPr id="6" name="TextBox 5">
            <a:extLst>
              <a:ext uri="{FF2B5EF4-FFF2-40B4-BE49-F238E27FC236}">
                <a16:creationId xmlns:a16="http://schemas.microsoft.com/office/drawing/2014/main" id="{FA6799D0-CCC7-4710-B368-A874FF57CAEC}"/>
              </a:ext>
            </a:extLst>
          </p:cNvPr>
          <p:cNvSpPr txBox="1"/>
          <p:nvPr/>
        </p:nvSpPr>
        <p:spPr>
          <a:xfrm>
            <a:off x="5656521" y="4682593"/>
            <a:ext cx="6555384" cy="369332"/>
          </a:xfrm>
          <a:prstGeom prst="rect">
            <a:avLst/>
          </a:prstGeom>
          <a:noFill/>
        </p:spPr>
        <p:txBody>
          <a:bodyPr wrap="none" rtlCol="0">
            <a:spAutoFit/>
          </a:bodyPr>
          <a:lstStyle/>
          <a:p>
            <a:r>
              <a:rPr lang="en-US" dirty="0"/>
              <a:t>Brief overview of the DCP RGB and the objectives of the assessment.</a:t>
            </a:r>
          </a:p>
        </p:txBody>
      </p:sp>
      <p:pic>
        <p:nvPicPr>
          <p:cNvPr id="7" name="Picture 6">
            <a:extLst>
              <a:ext uri="{FF2B5EF4-FFF2-40B4-BE49-F238E27FC236}">
                <a16:creationId xmlns:a16="http://schemas.microsoft.com/office/drawing/2014/main" id="{2578EA7A-1505-4B46-8468-E634C6DE30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46617" y="6371218"/>
            <a:ext cx="550844" cy="457200"/>
          </a:xfrm>
          <a:prstGeom prst="rect">
            <a:avLst/>
          </a:prstGeom>
        </p:spPr>
      </p:pic>
      <p:pic>
        <p:nvPicPr>
          <p:cNvPr id="8" name="Picture 7">
            <a:extLst>
              <a:ext uri="{FF2B5EF4-FFF2-40B4-BE49-F238E27FC236}">
                <a16:creationId xmlns:a16="http://schemas.microsoft.com/office/drawing/2014/main" id="{4D125996-9331-4A69-AFF6-BB59F32671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82743" y="6442470"/>
            <a:ext cx="1472540" cy="314697"/>
          </a:xfrm>
          <a:prstGeom prst="rect">
            <a:avLst/>
          </a:prstGeom>
          <a:solidFill>
            <a:schemeClr val="bg1"/>
          </a:solidFill>
        </p:spPr>
      </p:pic>
      <p:pic>
        <p:nvPicPr>
          <p:cNvPr id="9" name="Picture 8">
            <a:extLst>
              <a:ext uri="{FF2B5EF4-FFF2-40B4-BE49-F238E27FC236}">
                <a16:creationId xmlns:a16="http://schemas.microsoft.com/office/drawing/2014/main" id="{AE473037-F13F-43D7-AEA4-259D9D88186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21818" y="6371218"/>
            <a:ext cx="457200" cy="457200"/>
          </a:xfrm>
          <a:prstGeom prst="rect">
            <a:avLst/>
          </a:prstGeom>
        </p:spPr>
      </p:pic>
      <p:sp>
        <p:nvSpPr>
          <p:cNvPr id="11" name="TextBox 10">
            <a:extLst>
              <a:ext uri="{FF2B5EF4-FFF2-40B4-BE49-F238E27FC236}">
                <a16:creationId xmlns:a16="http://schemas.microsoft.com/office/drawing/2014/main" id="{EC2DD257-ADCF-449E-BE12-20459FA518CB}"/>
              </a:ext>
            </a:extLst>
          </p:cNvPr>
          <p:cNvSpPr txBox="1"/>
          <p:nvPr/>
        </p:nvSpPr>
        <p:spPr>
          <a:xfrm>
            <a:off x="66675" y="6426824"/>
            <a:ext cx="8946617" cy="400110"/>
          </a:xfrm>
          <a:prstGeom prst="rect">
            <a:avLst/>
          </a:prstGeom>
          <a:noFill/>
        </p:spPr>
        <p:txBody>
          <a:bodyPr wrap="square" rtlCol="0">
            <a:spAutoFit/>
          </a:bodyPr>
          <a:lstStyle/>
          <a:p>
            <a:pPr algn="ctr"/>
            <a:r>
              <a:rPr lang="en-US" sz="2000" dirty="0">
                <a:latin typeface="Arial Rounded MT Bold" panose="020F0704030504030204" pitchFamily="34" charset="0"/>
              </a:rPr>
              <a:t>GLM Science Week 14 September 2022</a:t>
            </a:r>
          </a:p>
        </p:txBody>
      </p:sp>
    </p:spTree>
    <p:custDataLst>
      <p:tags r:id="rId1"/>
    </p:custDataLst>
    <p:extLst>
      <p:ext uri="{BB962C8B-B14F-4D97-AF65-F5344CB8AC3E}">
        <p14:creationId xmlns:p14="http://schemas.microsoft.com/office/powerpoint/2010/main" val="987974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E2CD4-DAD9-427F-862F-3C379B7E1C69}"/>
              </a:ext>
            </a:extLst>
          </p:cNvPr>
          <p:cNvSpPr>
            <a:spLocks noGrp="1"/>
          </p:cNvSpPr>
          <p:nvPr>
            <p:ph type="title"/>
          </p:nvPr>
        </p:nvSpPr>
        <p:spPr/>
        <p:txBody>
          <a:bodyPr/>
          <a:lstStyle/>
          <a:p>
            <a:r>
              <a:rPr lang="en-US" dirty="0"/>
              <a:t>Assessment Methodology (cont.)</a:t>
            </a:r>
          </a:p>
        </p:txBody>
      </p:sp>
      <p:sp>
        <p:nvSpPr>
          <p:cNvPr id="3" name="Content Placeholder 2">
            <a:extLst>
              <a:ext uri="{FF2B5EF4-FFF2-40B4-BE49-F238E27FC236}">
                <a16:creationId xmlns:a16="http://schemas.microsoft.com/office/drawing/2014/main" id="{F1C06E94-C7CA-4B9D-98D1-FBD7069ACC57}"/>
              </a:ext>
            </a:extLst>
          </p:cNvPr>
          <p:cNvSpPr>
            <a:spLocks noGrp="1"/>
          </p:cNvSpPr>
          <p:nvPr>
            <p:ph idx="1"/>
          </p:nvPr>
        </p:nvSpPr>
        <p:spPr/>
        <p:txBody>
          <a:bodyPr/>
          <a:lstStyle/>
          <a:p>
            <a:r>
              <a:rPr lang="en-US" dirty="0"/>
              <a:t>* Note that we understand these specific quantitative questions potentially spook the participants.  We never want our feedback forms to feel like a pop quiz.  This is ultimately still social science; we sought to understand what the user could quickly perceive while performing their tasks at the forecast desk.</a:t>
            </a:r>
          </a:p>
          <a:p>
            <a:r>
              <a:rPr lang="en-US" dirty="0"/>
              <a:t>** In other words, please do not examine these results and assume a level of scientific rigor that we did not intend and didn’t ask for.  </a:t>
            </a:r>
          </a:p>
          <a:p>
            <a:endParaRPr lang="en-US" dirty="0"/>
          </a:p>
        </p:txBody>
      </p:sp>
      <p:pic>
        <p:nvPicPr>
          <p:cNvPr id="4" name="Picture 3">
            <a:extLst>
              <a:ext uri="{FF2B5EF4-FFF2-40B4-BE49-F238E27FC236}">
                <a16:creationId xmlns:a16="http://schemas.microsoft.com/office/drawing/2014/main" id="{1430A0B4-05F2-4C50-99C0-9666BD9892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6617" y="6371218"/>
            <a:ext cx="550844" cy="457200"/>
          </a:xfrm>
          <a:prstGeom prst="rect">
            <a:avLst/>
          </a:prstGeom>
        </p:spPr>
      </p:pic>
      <p:pic>
        <p:nvPicPr>
          <p:cNvPr id="5" name="Picture 4">
            <a:extLst>
              <a:ext uri="{FF2B5EF4-FFF2-40B4-BE49-F238E27FC236}">
                <a16:creationId xmlns:a16="http://schemas.microsoft.com/office/drawing/2014/main" id="{0BF6A315-F7EF-46BE-A03A-71A4B718A2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82743" y="6442470"/>
            <a:ext cx="1472540" cy="314697"/>
          </a:xfrm>
          <a:prstGeom prst="rect">
            <a:avLst/>
          </a:prstGeom>
          <a:solidFill>
            <a:schemeClr val="bg1"/>
          </a:solidFill>
        </p:spPr>
      </p:pic>
      <p:pic>
        <p:nvPicPr>
          <p:cNvPr id="6" name="Picture 5">
            <a:extLst>
              <a:ext uri="{FF2B5EF4-FFF2-40B4-BE49-F238E27FC236}">
                <a16:creationId xmlns:a16="http://schemas.microsoft.com/office/drawing/2014/main" id="{C4B4C726-2ECD-474E-97EF-4F1980A2C7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1818" y="6371218"/>
            <a:ext cx="457200" cy="457200"/>
          </a:xfrm>
          <a:prstGeom prst="rect">
            <a:avLst/>
          </a:prstGeom>
        </p:spPr>
      </p:pic>
      <p:sp>
        <p:nvSpPr>
          <p:cNvPr id="8" name="TextBox 7">
            <a:extLst>
              <a:ext uri="{FF2B5EF4-FFF2-40B4-BE49-F238E27FC236}">
                <a16:creationId xmlns:a16="http://schemas.microsoft.com/office/drawing/2014/main" id="{508787BE-BC4F-4658-BFFC-66C25D57DDE3}"/>
              </a:ext>
            </a:extLst>
          </p:cNvPr>
          <p:cNvSpPr txBox="1"/>
          <p:nvPr/>
        </p:nvSpPr>
        <p:spPr>
          <a:xfrm>
            <a:off x="66675" y="6426824"/>
            <a:ext cx="8946617" cy="400110"/>
          </a:xfrm>
          <a:prstGeom prst="rect">
            <a:avLst/>
          </a:prstGeom>
          <a:noFill/>
        </p:spPr>
        <p:txBody>
          <a:bodyPr wrap="square" rtlCol="0">
            <a:spAutoFit/>
          </a:bodyPr>
          <a:lstStyle/>
          <a:p>
            <a:pPr algn="ctr"/>
            <a:r>
              <a:rPr lang="en-US" sz="2000" dirty="0">
                <a:latin typeface="Arial Rounded MT Bold" panose="020F0704030504030204" pitchFamily="34" charset="0"/>
              </a:rPr>
              <a:t>GLM Science Week 14 September 2022</a:t>
            </a:r>
          </a:p>
        </p:txBody>
      </p:sp>
    </p:spTree>
    <p:custDataLst>
      <p:tags r:id="rId1"/>
    </p:custDataLst>
    <p:extLst>
      <p:ext uri="{BB962C8B-B14F-4D97-AF65-F5344CB8AC3E}">
        <p14:creationId xmlns:p14="http://schemas.microsoft.com/office/powerpoint/2010/main" val="1872913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10665-49B2-4635-B8C1-68F8560F8C86}"/>
              </a:ext>
            </a:extLst>
          </p:cNvPr>
          <p:cNvSpPr>
            <a:spLocks noGrp="1"/>
          </p:cNvSpPr>
          <p:nvPr>
            <p:ph type="title"/>
          </p:nvPr>
        </p:nvSpPr>
        <p:spPr/>
        <p:txBody>
          <a:bodyPr/>
          <a:lstStyle/>
          <a:p>
            <a:r>
              <a:rPr lang="en-US" dirty="0"/>
              <a:t>Forecaster Demographics</a:t>
            </a:r>
          </a:p>
        </p:txBody>
      </p:sp>
      <p:graphicFrame>
        <p:nvGraphicFramePr>
          <p:cNvPr id="5" name="Table 5">
            <a:extLst>
              <a:ext uri="{FF2B5EF4-FFF2-40B4-BE49-F238E27FC236}">
                <a16:creationId xmlns:a16="http://schemas.microsoft.com/office/drawing/2014/main" id="{5F1AF971-2306-4723-B3A8-34A461AEDD8C}"/>
              </a:ext>
            </a:extLst>
          </p:cNvPr>
          <p:cNvGraphicFramePr>
            <a:graphicFrameLocks noGrp="1"/>
          </p:cNvGraphicFramePr>
          <p:nvPr>
            <p:ph idx="1"/>
            <p:extLst>
              <p:ext uri="{D42A27DB-BD31-4B8C-83A1-F6EECF244321}">
                <p14:modId xmlns:p14="http://schemas.microsoft.com/office/powerpoint/2010/main" val="4036350536"/>
              </p:ext>
            </p:extLst>
          </p:nvPr>
        </p:nvGraphicFramePr>
        <p:xfrm>
          <a:off x="2072640" y="2493963"/>
          <a:ext cx="8046720" cy="1402080"/>
        </p:xfrm>
        <a:graphic>
          <a:graphicData uri="http://schemas.openxmlformats.org/drawingml/2006/table">
            <a:tbl>
              <a:tblPr firstRow="1" bandRow="1">
                <a:tableStyleId>{5C22544A-7EE6-4342-B048-85BDC9FD1C3A}</a:tableStyleId>
              </a:tblPr>
              <a:tblGrid>
                <a:gridCol w="2011680">
                  <a:extLst>
                    <a:ext uri="{9D8B030D-6E8A-4147-A177-3AD203B41FA5}">
                      <a16:colId xmlns:a16="http://schemas.microsoft.com/office/drawing/2014/main" val="2599900193"/>
                    </a:ext>
                  </a:extLst>
                </a:gridCol>
                <a:gridCol w="2011680">
                  <a:extLst>
                    <a:ext uri="{9D8B030D-6E8A-4147-A177-3AD203B41FA5}">
                      <a16:colId xmlns:a16="http://schemas.microsoft.com/office/drawing/2014/main" val="3823286983"/>
                    </a:ext>
                  </a:extLst>
                </a:gridCol>
                <a:gridCol w="2011680">
                  <a:extLst>
                    <a:ext uri="{9D8B030D-6E8A-4147-A177-3AD203B41FA5}">
                      <a16:colId xmlns:a16="http://schemas.microsoft.com/office/drawing/2014/main" val="326117719"/>
                    </a:ext>
                  </a:extLst>
                </a:gridCol>
                <a:gridCol w="2011680">
                  <a:extLst>
                    <a:ext uri="{9D8B030D-6E8A-4147-A177-3AD203B41FA5}">
                      <a16:colId xmlns:a16="http://schemas.microsoft.com/office/drawing/2014/main" val="350988584"/>
                    </a:ext>
                  </a:extLst>
                </a:gridCol>
              </a:tblGrid>
              <a:tr h="370840">
                <a:tc>
                  <a:txBody>
                    <a:bodyPr/>
                    <a:lstStyle/>
                    <a:p>
                      <a:pPr algn="ctr"/>
                      <a:r>
                        <a:rPr lang="en-US" sz="2000" dirty="0"/>
                        <a:t>Feedback received</a:t>
                      </a:r>
                    </a:p>
                  </a:txBody>
                  <a:tcPr/>
                </a:tc>
                <a:tc>
                  <a:txBody>
                    <a:bodyPr/>
                    <a:lstStyle/>
                    <a:p>
                      <a:pPr algn="ctr"/>
                      <a:r>
                        <a:rPr lang="en-US" sz="2000" dirty="0"/>
                        <a:t>CWAs Observed*</a:t>
                      </a:r>
                    </a:p>
                  </a:txBody>
                  <a:tcPr/>
                </a:tc>
                <a:tc>
                  <a:txBody>
                    <a:bodyPr/>
                    <a:lstStyle/>
                    <a:p>
                      <a:pPr algn="ctr"/>
                      <a:r>
                        <a:rPr lang="en-US" sz="2000" dirty="0"/>
                        <a:t>Forecasters</a:t>
                      </a:r>
                    </a:p>
                  </a:txBody>
                  <a:tcPr/>
                </a:tc>
                <a:tc>
                  <a:txBody>
                    <a:bodyPr/>
                    <a:lstStyle/>
                    <a:p>
                      <a:pPr algn="ctr"/>
                      <a:r>
                        <a:rPr lang="en-US" sz="2000" dirty="0"/>
                        <a:t>Regions</a:t>
                      </a:r>
                    </a:p>
                  </a:txBody>
                  <a:tcPr/>
                </a:tc>
                <a:extLst>
                  <a:ext uri="{0D108BD9-81ED-4DB2-BD59-A6C34878D82A}">
                    <a16:rowId xmlns:a16="http://schemas.microsoft.com/office/drawing/2014/main" val="3689812363"/>
                  </a:ext>
                </a:extLst>
              </a:tr>
              <a:tr h="370840">
                <a:tc>
                  <a:txBody>
                    <a:bodyPr/>
                    <a:lstStyle/>
                    <a:p>
                      <a:pPr algn="ctr"/>
                      <a:r>
                        <a:rPr lang="en-US" sz="2000" dirty="0"/>
                        <a:t>46</a:t>
                      </a:r>
                    </a:p>
                  </a:txBody>
                  <a:tcPr/>
                </a:tc>
                <a:tc>
                  <a:txBody>
                    <a:bodyPr/>
                    <a:lstStyle/>
                    <a:p>
                      <a:pPr algn="ctr"/>
                      <a:r>
                        <a:rPr lang="en-US" sz="2000" dirty="0"/>
                        <a:t>18</a:t>
                      </a:r>
                    </a:p>
                  </a:txBody>
                  <a:tcPr/>
                </a:tc>
                <a:tc>
                  <a:txBody>
                    <a:bodyPr/>
                    <a:lstStyle/>
                    <a:p>
                      <a:pPr algn="ctr"/>
                      <a:r>
                        <a:rPr lang="en-US" sz="2000" dirty="0"/>
                        <a:t>16</a:t>
                      </a:r>
                    </a:p>
                  </a:txBody>
                  <a:tcPr/>
                </a:tc>
                <a:tc>
                  <a:txBody>
                    <a:bodyPr/>
                    <a:lstStyle/>
                    <a:p>
                      <a:pPr algn="ctr"/>
                      <a:r>
                        <a:rPr lang="en-US" sz="2000" dirty="0"/>
                        <a:t>5 (ER, CR, SR, WR, AR)</a:t>
                      </a:r>
                    </a:p>
                  </a:txBody>
                  <a:tcPr/>
                </a:tc>
                <a:extLst>
                  <a:ext uri="{0D108BD9-81ED-4DB2-BD59-A6C34878D82A}">
                    <a16:rowId xmlns:a16="http://schemas.microsoft.com/office/drawing/2014/main" val="397805144"/>
                  </a:ext>
                </a:extLst>
              </a:tr>
            </a:tbl>
          </a:graphicData>
        </a:graphic>
      </p:graphicFrame>
      <p:sp>
        <p:nvSpPr>
          <p:cNvPr id="6" name="Rectangle 5">
            <a:extLst>
              <a:ext uri="{FF2B5EF4-FFF2-40B4-BE49-F238E27FC236}">
                <a16:creationId xmlns:a16="http://schemas.microsoft.com/office/drawing/2014/main" id="{188D60AD-D95F-4F74-A974-FAACE734DA24}"/>
              </a:ext>
            </a:extLst>
          </p:cNvPr>
          <p:cNvSpPr/>
          <p:nvPr/>
        </p:nvSpPr>
        <p:spPr>
          <a:xfrm>
            <a:off x="4296818" y="4148821"/>
            <a:ext cx="3124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*They could observe convection wherever they wished.</a:t>
            </a:r>
          </a:p>
        </p:txBody>
      </p:sp>
      <p:pic>
        <p:nvPicPr>
          <p:cNvPr id="7" name="Picture 6">
            <a:extLst>
              <a:ext uri="{FF2B5EF4-FFF2-40B4-BE49-F238E27FC236}">
                <a16:creationId xmlns:a16="http://schemas.microsoft.com/office/drawing/2014/main" id="{F9F4F8E1-E5DF-4A3A-956B-2763C5853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6617" y="6371218"/>
            <a:ext cx="550844" cy="457200"/>
          </a:xfrm>
          <a:prstGeom prst="rect">
            <a:avLst/>
          </a:prstGeom>
        </p:spPr>
      </p:pic>
      <p:pic>
        <p:nvPicPr>
          <p:cNvPr id="8" name="Picture 7">
            <a:extLst>
              <a:ext uri="{FF2B5EF4-FFF2-40B4-BE49-F238E27FC236}">
                <a16:creationId xmlns:a16="http://schemas.microsoft.com/office/drawing/2014/main" id="{06AB30A0-EACE-4312-957E-DC09BC0C61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82743" y="6442470"/>
            <a:ext cx="1472540" cy="314697"/>
          </a:xfrm>
          <a:prstGeom prst="rect">
            <a:avLst/>
          </a:prstGeom>
          <a:solidFill>
            <a:schemeClr val="bg1"/>
          </a:solidFill>
        </p:spPr>
      </p:pic>
      <p:pic>
        <p:nvPicPr>
          <p:cNvPr id="9" name="Picture 8">
            <a:extLst>
              <a:ext uri="{FF2B5EF4-FFF2-40B4-BE49-F238E27FC236}">
                <a16:creationId xmlns:a16="http://schemas.microsoft.com/office/drawing/2014/main" id="{784D4488-7624-4ADF-87CA-3696711B0A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1818" y="6371218"/>
            <a:ext cx="457200" cy="457200"/>
          </a:xfrm>
          <a:prstGeom prst="rect">
            <a:avLst/>
          </a:prstGeom>
        </p:spPr>
      </p:pic>
      <p:sp>
        <p:nvSpPr>
          <p:cNvPr id="11" name="TextBox 10">
            <a:extLst>
              <a:ext uri="{FF2B5EF4-FFF2-40B4-BE49-F238E27FC236}">
                <a16:creationId xmlns:a16="http://schemas.microsoft.com/office/drawing/2014/main" id="{6D9FAD27-D01C-42E0-8999-7C2E9A5F8E51}"/>
              </a:ext>
            </a:extLst>
          </p:cNvPr>
          <p:cNvSpPr txBox="1"/>
          <p:nvPr/>
        </p:nvSpPr>
        <p:spPr>
          <a:xfrm>
            <a:off x="66675" y="6426824"/>
            <a:ext cx="8946617" cy="400110"/>
          </a:xfrm>
          <a:prstGeom prst="rect">
            <a:avLst/>
          </a:prstGeom>
          <a:noFill/>
        </p:spPr>
        <p:txBody>
          <a:bodyPr wrap="square" rtlCol="0">
            <a:spAutoFit/>
          </a:bodyPr>
          <a:lstStyle/>
          <a:p>
            <a:pPr algn="ctr"/>
            <a:r>
              <a:rPr lang="en-US" sz="2000" dirty="0">
                <a:latin typeface="Arial Rounded MT Bold" panose="020F0704030504030204" pitchFamily="34" charset="0"/>
              </a:rPr>
              <a:t>GLM Science Week 14 September 2022</a:t>
            </a:r>
          </a:p>
        </p:txBody>
      </p:sp>
    </p:spTree>
    <p:custDataLst>
      <p:tags r:id="rId1"/>
    </p:custDataLst>
    <p:extLst>
      <p:ext uri="{BB962C8B-B14F-4D97-AF65-F5344CB8AC3E}">
        <p14:creationId xmlns:p14="http://schemas.microsoft.com/office/powerpoint/2010/main" val="3682116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D1AFD-0137-4178-802A-A213E2FFD36F}"/>
              </a:ext>
            </a:extLst>
          </p:cNvPr>
          <p:cNvSpPr>
            <a:spLocks noGrp="1"/>
          </p:cNvSpPr>
          <p:nvPr>
            <p:ph type="title"/>
          </p:nvPr>
        </p:nvSpPr>
        <p:spPr/>
        <p:txBody>
          <a:bodyPr/>
          <a:lstStyle/>
          <a:p>
            <a:r>
              <a:rPr lang="en-US" dirty="0"/>
              <a:t>Feedback on Utility</a:t>
            </a:r>
          </a:p>
        </p:txBody>
      </p:sp>
      <p:sp>
        <p:nvSpPr>
          <p:cNvPr id="3" name="Content Placeholder 2">
            <a:extLst>
              <a:ext uri="{FF2B5EF4-FFF2-40B4-BE49-F238E27FC236}">
                <a16:creationId xmlns:a16="http://schemas.microsoft.com/office/drawing/2014/main" id="{E07F8D49-CB7E-4131-93E3-B480FE105576}"/>
              </a:ext>
            </a:extLst>
          </p:cNvPr>
          <p:cNvSpPr>
            <a:spLocks noGrp="1"/>
          </p:cNvSpPr>
          <p:nvPr>
            <p:ph idx="1"/>
          </p:nvPr>
        </p:nvSpPr>
        <p:spPr>
          <a:xfrm>
            <a:off x="1046480" y="4826666"/>
            <a:ext cx="4723035" cy="1523515"/>
          </a:xfrm>
        </p:spPr>
        <p:txBody>
          <a:bodyPr/>
          <a:lstStyle/>
          <a:p>
            <a:r>
              <a:rPr lang="en-US" dirty="0"/>
              <a:t>Caveats mainly point to the subjective nature of RGBs.  We also expect that, over time, forecasters become increasingly familiar with RGBs and confidently interpret them.</a:t>
            </a:r>
          </a:p>
        </p:txBody>
      </p:sp>
      <p:graphicFrame>
        <p:nvGraphicFramePr>
          <p:cNvPr id="4" name="Chart 3">
            <a:extLst>
              <a:ext uri="{FF2B5EF4-FFF2-40B4-BE49-F238E27FC236}">
                <a16:creationId xmlns:a16="http://schemas.microsoft.com/office/drawing/2014/main" id="{00000000-0008-0000-0100-000006000000}"/>
              </a:ext>
            </a:extLst>
          </p:cNvPr>
          <p:cNvGraphicFramePr>
            <a:graphicFrameLocks/>
          </p:cNvGraphicFramePr>
          <p:nvPr>
            <p:extLst>
              <p:ext uri="{D42A27DB-BD31-4B8C-83A1-F6EECF244321}">
                <p14:modId xmlns:p14="http://schemas.microsoft.com/office/powerpoint/2010/main" val="2172162912"/>
              </p:ext>
            </p:extLst>
          </p:nvPr>
        </p:nvGraphicFramePr>
        <p:xfrm>
          <a:off x="1202509" y="2158154"/>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00000000-0008-0000-0100-000007000000}"/>
              </a:ext>
            </a:extLst>
          </p:cNvPr>
          <p:cNvGraphicFramePr>
            <a:graphicFrameLocks/>
          </p:cNvGraphicFramePr>
          <p:nvPr>
            <p:extLst>
              <p:ext uri="{D42A27DB-BD31-4B8C-83A1-F6EECF244321}">
                <p14:modId xmlns:p14="http://schemas.microsoft.com/office/powerpoint/2010/main" val="1272859369"/>
              </p:ext>
            </p:extLst>
          </p:nvPr>
        </p:nvGraphicFramePr>
        <p:xfrm>
          <a:off x="6531792" y="2140374"/>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6" name="Content Placeholder 2">
            <a:extLst>
              <a:ext uri="{FF2B5EF4-FFF2-40B4-BE49-F238E27FC236}">
                <a16:creationId xmlns:a16="http://schemas.microsoft.com/office/drawing/2014/main" id="{F41C9625-7FDB-43F8-BD8C-80349BE76B9B}"/>
              </a:ext>
            </a:extLst>
          </p:cNvPr>
          <p:cNvSpPr txBox="1">
            <a:spLocks/>
          </p:cNvSpPr>
          <p:nvPr/>
        </p:nvSpPr>
        <p:spPr>
          <a:xfrm>
            <a:off x="6432647" y="4717446"/>
            <a:ext cx="4723035" cy="152351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More caveats and some “no” answers here.  Some issues were not being able to discern which cells were related to lightning that happened several minutes later in larger fields of convection.</a:t>
            </a:r>
          </a:p>
        </p:txBody>
      </p:sp>
      <p:sp>
        <p:nvSpPr>
          <p:cNvPr id="8" name="TextBox 7">
            <a:extLst>
              <a:ext uri="{FF2B5EF4-FFF2-40B4-BE49-F238E27FC236}">
                <a16:creationId xmlns:a16="http://schemas.microsoft.com/office/drawing/2014/main" id="{4FA542DF-E582-430F-8710-2B5448BEA007}"/>
              </a:ext>
            </a:extLst>
          </p:cNvPr>
          <p:cNvSpPr txBox="1"/>
          <p:nvPr/>
        </p:nvSpPr>
        <p:spPr>
          <a:xfrm>
            <a:off x="1051475" y="1656080"/>
            <a:ext cx="4723034" cy="984885"/>
          </a:xfrm>
          <a:prstGeom prst="rect">
            <a:avLst/>
          </a:prstGeom>
          <a:noFill/>
        </p:spPr>
        <p:txBody>
          <a:bodyPr wrap="square" rtlCol="0">
            <a:spAutoFit/>
          </a:bodyPr>
          <a:lstStyle/>
          <a:p>
            <a:pPr algn="ctr">
              <a:defRPr sz="2000" b="1" i="0" u="none" strike="noStrike" kern="1200" baseline="0">
                <a:solidFill>
                  <a:srgbClr val="000000">
                    <a:lumMod val="75000"/>
                    <a:lumOff val="25000"/>
                  </a:srgbClr>
                </a:solidFill>
                <a:latin typeface="+mn-lt"/>
                <a:ea typeface="+mn-ea"/>
                <a:cs typeface="+mn-cs"/>
              </a:defRPr>
            </a:pPr>
            <a:r>
              <a:rPr lang="en-US" b="1" dirty="0">
                <a:solidFill>
                  <a:srgbClr val="000000">
                    <a:lumMod val="75000"/>
                    <a:lumOff val="25000"/>
                  </a:srgbClr>
                </a:solidFill>
              </a:rPr>
              <a:t>Were you able to easily interpret the DCP RGB to see glaciation? </a:t>
            </a:r>
          </a:p>
          <a:p>
            <a:endParaRPr lang="en-US" dirty="0"/>
          </a:p>
        </p:txBody>
      </p:sp>
      <p:sp>
        <p:nvSpPr>
          <p:cNvPr id="9" name="TextBox 8">
            <a:extLst>
              <a:ext uri="{FF2B5EF4-FFF2-40B4-BE49-F238E27FC236}">
                <a16:creationId xmlns:a16="http://schemas.microsoft.com/office/drawing/2014/main" id="{6899095C-4423-47F0-8608-D39E3A973347}"/>
              </a:ext>
            </a:extLst>
          </p:cNvPr>
          <p:cNvSpPr txBox="1"/>
          <p:nvPr/>
        </p:nvSpPr>
        <p:spPr>
          <a:xfrm>
            <a:off x="6318154" y="1656080"/>
            <a:ext cx="4988560" cy="707886"/>
          </a:xfrm>
          <a:prstGeom prst="rect">
            <a:avLst/>
          </a:prstGeom>
          <a:noFill/>
        </p:spPr>
        <p:txBody>
          <a:bodyPr wrap="square" rtlCol="0">
            <a:spAutoFit/>
          </a:bodyPr>
          <a:lstStyle/>
          <a:p>
            <a:pPr algn="ctr" rtl="0">
              <a:defRPr sz="2000" b="1" i="0" u="none" strike="noStrike" kern="1200" baseline="0">
                <a:solidFill>
                  <a:srgbClr val="000000">
                    <a:lumMod val="75000"/>
                    <a:lumOff val="25000"/>
                  </a:srgbClr>
                </a:solidFill>
                <a:latin typeface="+mn-lt"/>
                <a:ea typeface="+mn-ea"/>
                <a:cs typeface="+mn-cs"/>
              </a:defRPr>
            </a:pPr>
            <a:r>
              <a:rPr lang="en-US" sz="2000" dirty="0"/>
              <a:t>Would you have been able to use glaciation in the DCP RGB to anticipate lightning?</a:t>
            </a:r>
          </a:p>
        </p:txBody>
      </p:sp>
      <p:pic>
        <p:nvPicPr>
          <p:cNvPr id="10" name="Picture 9">
            <a:extLst>
              <a:ext uri="{FF2B5EF4-FFF2-40B4-BE49-F238E27FC236}">
                <a16:creationId xmlns:a16="http://schemas.microsoft.com/office/drawing/2014/main" id="{63D2FBDD-61E1-4581-B913-2E7E018AB1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46617" y="6371218"/>
            <a:ext cx="550844" cy="457200"/>
          </a:xfrm>
          <a:prstGeom prst="rect">
            <a:avLst/>
          </a:prstGeom>
        </p:spPr>
      </p:pic>
      <p:pic>
        <p:nvPicPr>
          <p:cNvPr id="11" name="Picture 10">
            <a:extLst>
              <a:ext uri="{FF2B5EF4-FFF2-40B4-BE49-F238E27FC236}">
                <a16:creationId xmlns:a16="http://schemas.microsoft.com/office/drawing/2014/main" id="{8C3820E7-BB77-4E53-B067-B2823A6AD5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82743" y="6442470"/>
            <a:ext cx="1472540" cy="314697"/>
          </a:xfrm>
          <a:prstGeom prst="rect">
            <a:avLst/>
          </a:prstGeom>
          <a:solidFill>
            <a:schemeClr val="bg1"/>
          </a:solidFill>
        </p:spPr>
      </p:pic>
      <p:pic>
        <p:nvPicPr>
          <p:cNvPr id="12" name="Picture 11">
            <a:extLst>
              <a:ext uri="{FF2B5EF4-FFF2-40B4-BE49-F238E27FC236}">
                <a16:creationId xmlns:a16="http://schemas.microsoft.com/office/drawing/2014/main" id="{2AC484AF-68BF-4911-A276-4B68BF9E4C5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21818" y="6371218"/>
            <a:ext cx="457200" cy="457200"/>
          </a:xfrm>
          <a:prstGeom prst="rect">
            <a:avLst/>
          </a:prstGeom>
        </p:spPr>
      </p:pic>
      <p:sp>
        <p:nvSpPr>
          <p:cNvPr id="14" name="TextBox 13">
            <a:extLst>
              <a:ext uri="{FF2B5EF4-FFF2-40B4-BE49-F238E27FC236}">
                <a16:creationId xmlns:a16="http://schemas.microsoft.com/office/drawing/2014/main" id="{FF29690E-B0A7-4B07-8B85-8B818986A0A8}"/>
              </a:ext>
            </a:extLst>
          </p:cNvPr>
          <p:cNvSpPr txBox="1"/>
          <p:nvPr/>
        </p:nvSpPr>
        <p:spPr>
          <a:xfrm>
            <a:off x="66675" y="6426824"/>
            <a:ext cx="8946617" cy="400110"/>
          </a:xfrm>
          <a:prstGeom prst="rect">
            <a:avLst/>
          </a:prstGeom>
          <a:noFill/>
        </p:spPr>
        <p:txBody>
          <a:bodyPr wrap="square" rtlCol="0">
            <a:spAutoFit/>
          </a:bodyPr>
          <a:lstStyle/>
          <a:p>
            <a:pPr algn="ctr"/>
            <a:r>
              <a:rPr lang="en-US" sz="2000" dirty="0">
                <a:latin typeface="Arial Rounded MT Bold" panose="020F0704030504030204" pitchFamily="34" charset="0"/>
              </a:rPr>
              <a:t>GLM Science Week 14 September 2022</a:t>
            </a:r>
          </a:p>
        </p:txBody>
      </p:sp>
    </p:spTree>
    <p:custDataLst>
      <p:tags r:id="rId1"/>
    </p:custDataLst>
    <p:extLst>
      <p:ext uri="{BB962C8B-B14F-4D97-AF65-F5344CB8AC3E}">
        <p14:creationId xmlns:p14="http://schemas.microsoft.com/office/powerpoint/2010/main" val="1498983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29299-CAE2-487E-96A7-97B99286D025}"/>
              </a:ext>
            </a:extLst>
          </p:cNvPr>
          <p:cNvSpPr>
            <a:spLocks noGrp="1"/>
          </p:cNvSpPr>
          <p:nvPr>
            <p:ph type="title"/>
          </p:nvPr>
        </p:nvSpPr>
        <p:spPr/>
        <p:txBody>
          <a:bodyPr/>
          <a:lstStyle/>
          <a:p>
            <a:r>
              <a:rPr lang="en-US" dirty="0"/>
              <a:t>Feedback on Sat </a:t>
            </a:r>
            <a:r>
              <a:rPr lang="en-US" dirty="0" err="1"/>
              <a:t>Obs</a:t>
            </a:r>
            <a:r>
              <a:rPr lang="en-US" dirty="0"/>
              <a:t> </a:t>
            </a:r>
          </a:p>
        </p:txBody>
      </p:sp>
      <mc:AlternateContent xmlns:mc="http://schemas.openxmlformats.org/markup-compatibility/2006" xmlns:cx1="http://schemas.microsoft.com/office/drawing/2015/9/8/chartex">
        <mc:Choice Requires="cx1">
          <p:graphicFrame>
            <p:nvGraphicFramePr>
              <p:cNvPr id="4" name="Chart 3">
                <a:extLst>
                  <a:ext uri="{FF2B5EF4-FFF2-40B4-BE49-F238E27FC236}">
                    <a16:creationId xmlns:a16="http://schemas.microsoft.com/office/drawing/2014/main" id="{B1219E45-5367-4B0D-B88E-FC1C629EE00B}"/>
                  </a:ext>
                </a:extLst>
              </p:cNvPr>
              <p:cNvGraphicFramePr/>
              <p:nvPr>
                <p:extLst>
                  <p:ext uri="{D42A27DB-BD31-4B8C-83A1-F6EECF244321}">
                    <p14:modId xmlns:p14="http://schemas.microsoft.com/office/powerpoint/2010/main" val="3640393163"/>
                  </p:ext>
                </p:extLst>
              </p:nvPr>
            </p:nvGraphicFramePr>
            <p:xfrm>
              <a:off x="1080452" y="1934570"/>
              <a:ext cx="4572000" cy="274320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4" name="Chart 3">
                <a:extLst>
                  <a:ext uri="{FF2B5EF4-FFF2-40B4-BE49-F238E27FC236}">
                    <a16:creationId xmlns:a16="http://schemas.microsoft.com/office/drawing/2014/main" id="{B1219E45-5367-4B0D-B88E-FC1C629EE00B}"/>
                  </a:ext>
                </a:extLst>
              </p:cNvPr>
              <p:cNvPicPr>
                <a:picLocks noGrp="1" noRot="1" noChangeAspect="1" noMove="1" noResize="1" noEditPoints="1" noAdjustHandles="1" noChangeArrowheads="1" noChangeShapeType="1"/>
              </p:cNvPicPr>
              <p:nvPr/>
            </p:nvPicPr>
            <p:blipFill>
              <a:blip r:embed="rId4"/>
              <a:stretch>
                <a:fillRect/>
              </a:stretch>
            </p:blipFill>
            <p:spPr>
              <a:xfrm>
                <a:off x="1080452" y="1934570"/>
                <a:ext cx="4572000" cy="2743200"/>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8" name="Chart 7">
                <a:extLst>
                  <a:ext uri="{FF2B5EF4-FFF2-40B4-BE49-F238E27FC236}">
                    <a16:creationId xmlns:a16="http://schemas.microsoft.com/office/drawing/2014/main" id="{90DBAA38-017A-41A5-BD16-7B02BAB4644B}"/>
                  </a:ext>
                </a:extLst>
              </p:cNvPr>
              <p:cNvGraphicFramePr/>
              <p:nvPr>
                <p:extLst>
                  <p:ext uri="{D42A27DB-BD31-4B8C-83A1-F6EECF244321}">
                    <p14:modId xmlns:p14="http://schemas.microsoft.com/office/powerpoint/2010/main" val="4214318364"/>
                  </p:ext>
                </p:extLst>
              </p:nvPr>
            </p:nvGraphicFramePr>
            <p:xfrm>
              <a:off x="6535915" y="1934570"/>
              <a:ext cx="4572000" cy="2743200"/>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8" name="Chart 7">
                <a:extLst>
                  <a:ext uri="{FF2B5EF4-FFF2-40B4-BE49-F238E27FC236}">
                    <a16:creationId xmlns:a16="http://schemas.microsoft.com/office/drawing/2014/main" id="{90DBAA38-017A-41A5-BD16-7B02BAB4644B}"/>
                  </a:ext>
                </a:extLst>
              </p:cNvPr>
              <p:cNvPicPr>
                <a:picLocks noGrp="1" noRot="1" noChangeAspect="1" noMove="1" noResize="1" noEditPoints="1" noAdjustHandles="1" noChangeArrowheads="1" noChangeShapeType="1"/>
              </p:cNvPicPr>
              <p:nvPr/>
            </p:nvPicPr>
            <p:blipFill>
              <a:blip r:embed="rId6"/>
              <a:stretch>
                <a:fillRect/>
              </a:stretch>
            </p:blipFill>
            <p:spPr>
              <a:xfrm>
                <a:off x="6535915" y="1934570"/>
                <a:ext cx="4572000" cy="2743200"/>
              </a:xfrm>
              <a:prstGeom prst="rect">
                <a:avLst/>
              </a:prstGeom>
            </p:spPr>
          </p:pic>
        </mc:Fallback>
      </mc:AlternateContent>
      <p:pic>
        <p:nvPicPr>
          <p:cNvPr id="9" name="Picture 8">
            <a:extLst>
              <a:ext uri="{FF2B5EF4-FFF2-40B4-BE49-F238E27FC236}">
                <a16:creationId xmlns:a16="http://schemas.microsoft.com/office/drawing/2014/main" id="{0048A540-9844-482B-8BA8-F6C7E18EF9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46617" y="6371218"/>
            <a:ext cx="550844" cy="457200"/>
          </a:xfrm>
          <a:prstGeom prst="rect">
            <a:avLst/>
          </a:prstGeom>
        </p:spPr>
      </p:pic>
      <p:pic>
        <p:nvPicPr>
          <p:cNvPr id="10" name="Picture 9">
            <a:extLst>
              <a:ext uri="{FF2B5EF4-FFF2-40B4-BE49-F238E27FC236}">
                <a16:creationId xmlns:a16="http://schemas.microsoft.com/office/drawing/2014/main" id="{D1F28B63-9DA4-4DDB-AFC2-6C1383DEDAA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82743" y="6442470"/>
            <a:ext cx="1472540" cy="314697"/>
          </a:xfrm>
          <a:prstGeom prst="rect">
            <a:avLst/>
          </a:prstGeom>
          <a:solidFill>
            <a:schemeClr val="bg1"/>
          </a:solidFill>
        </p:spPr>
      </p:pic>
      <p:pic>
        <p:nvPicPr>
          <p:cNvPr id="11" name="Picture 10">
            <a:extLst>
              <a:ext uri="{FF2B5EF4-FFF2-40B4-BE49-F238E27FC236}">
                <a16:creationId xmlns:a16="http://schemas.microsoft.com/office/drawing/2014/main" id="{703D614F-2E97-41EC-B311-DB9B6664C39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21818" y="6371218"/>
            <a:ext cx="457200" cy="457200"/>
          </a:xfrm>
          <a:prstGeom prst="rect">
            <a:avLst/>
          </a:prstGeom>
        </p:spPr>
      </p:pic>
      <p:sp>
        <p:nvSpPr>
          <p:cNvPr id="3" name="TextBox 2">
            <a:extLst>
              <a:ext uri="{FF2B5EF4-FFF2-40B4-BE49-F238E27FC236}">
                <a16:creationId xmlns:a16="http://schemas.microsoft.com/office/drawing/2014/main" id="{9DF6A61F-F70C-4759-B93A-5C0525BF2417}"/>
              </a:ext>
            </a:extLst>
          </p:cNvPr>
          <p:cNvSpPr txBox="1"/>
          <p:nvPr/>
        </p:nvSpPr>
        <p:spPr>
          <a:xfrm>
            <a:off x="1257300" y="4962524"/>
            <a:ext cx="4219575" cy="646331"/>
          </a:xfrm>
          <a:prstGeom prst="rect">
            <a:avLst/>
          </a:prstGeom>
          <a:noFill/>
        </p:spPr>
        <p:txBody>
          <a:bodyPr wrap="square" rtlCol="0">
            <a:spAutoFit/>
          </a:bodyPr>
          <a:lstStyle/>
          <a:p>
            <a:r>
              <a:rPr lang="en-US" dirty="0"/>
              <a:t>-10C reflectivity was not available to the participants in AK or WR</a:t>
            </a:r>
          </a:p>
        </p:txBody>
      </p:sp>
      <p:sp>
        <p:nvSpPr>
          <p:cNvPr id="13" name="TextBox 12">
            <a:extLst>
              <a:ext uri="{FF2B5EF4-FFF2-40B4-BE49-F238E27FC236}">
                <a16:creationId xmlns:a16="http://schemas.microsoft.com/office/drawing/2014/main" id="{CC03B0A1-70C7-4052-8F27-B0E4E1BF5580}"/>
              </a:ext>
            </a:extLst>
          </p:cNvPr>
          <p:cNvSpPr txBox="1"/>
          <p:nvPr/>
        </p:nvSpPr>
        <p:spPr>
          <a:xfrm>
            <a:off x="66675" y="6426824"/>
            <a:ext cx="8946617" cy="400110"/>
          </a:xfrm>
          <a:prstGeom prst="rect">
            <a:avLst/>
          </a:prstGeom>
          <a:noFill/>
        </p:spPr>
        <p:txBody>
          <a:bodyPr wrap="square" rtlCol="0">
            <a:spAutoFit/>
          </a:bodyPr>
          <a:lstStyle/>
          <a:p>
            <a:pPr algn="ctr"/>
            <a:r>
              <a:rPr lang="en-US" sz="2000" dirty="0">
                <a:latin typeface="Arial Rounded MT Bold" panose="020F0704030504030204" pitchFamily="34" charset="0"/>
              </a:rPr>
              <a:t>GLM Science Week 14 September 2022</a:t>
            </a:r>
          </a:p>
        </p:txBody>
      </p:sp>
    </p:spTree>
    <p:custDataLst>
      <p:tags r:id="rId1"/>
    </p:custDataLst>
    <p:extLst>
      <p:ext uri="{BB962C8B-B14F-4D97-AF65-F5344CB8AC3E}">
        <p14:creationId xmlns:p14="http://schemas.microsoft.com/office/powerpoint/2010/main" val="27732074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RETROSPECT" val="QY0ZlWRZ"/>
  <p:tag name="ARTICULATE_PROJECT_OPEN" val="0"/>
  <p:tag name="ARTICULATE_SLIDE_COUNT" val="1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18519</TotalTime>
  <Words>1094</Words>
  <Application>Microsoft Office PowerPoint</Application>
  <PresentationFormat>Widescreen</PresentationFormat>
  <Paragraphs>102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Rounded MT Bold</vt:lpstr>
      <vt:lpstr>Calibri</vt:lpstr>
      <vt:lpstr>Calibri Light</vt:lpstr>
      <vt:lpstr>Retrospect</vt:lpstr>
      <vt:lpstr>Assessment Overview: Regional Impacts of Using the Day Cloud Phase Distinction RGB for Lightning IDSS</vt:lpstr>
      <vt:lpstr>NASA SPoRT</vt:lpstr>
      <vt:lpstr>NASA SPoRT</vt:lpstr>
      <vt:lpstr>Day Cloud Phase RGB: Quick Basics and Motivation for Our Study</vt:lpstr>
      <vt:lpstr>Assessment Methodology</vt:lpstr>
      <vt:lpstr>Assessment Methodology (cont.)</vt:lpstr>
      <vt:lpstr>Forecaster Demographics</vt:lpstr>
      <vt:lpstr>Feedback on Utility</vt:lpstr>
      <vt:lpstr>Feedback on Sat Obs </vt:lpstr>
      <vt:lpstr>Feedback on Sat Obs </vt:lpstr>
      <vt:lpstr>Lead time from observed glaciation to first flash</vt:lpstr>
      <vt:lpstr>Regionality?  It is suggestive, but…</vt:lpstr>
      <vt:lpstr>Conclusions and future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Leroy, Anita (MSFC-ST11)[UAH]</dc:creator>
  <cp:lastModifiedBy>Leroy, Anita (MSFC-ST11)[UAH]</cp:lastModifiedBy>
  <cp:revision>69</cp:revision>
  <dcterms:created xsi:type="dcterms:W3CDTF">2022-01-18T21:48:37Z</dcterms:created>
  <dcterms:modified xsi:type="dcterms:W3CDTF">2022-09-09T17:39:49Z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07580068-269A-4147-92A9-2F8A0FA5E658</vt:lpwstr>
  </property>
  <property fmtid="{D5CDD505-2E9C-101B-9397-08002B2CF9AE}" pid="3" name="ArticulatePath">
    <vt:lpwstr>Presentation1</vt:lpwstr>
  </property>
</Properties>
</file>