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322" r:id="rId2"/>
    <p:sldId id="314" r:id="rId3"/>
    <p:sldId id="334" r:id="rId4"/>
    <p:sldId id="315" r:id="rId5"/>
    <p:sldId id="258" r:id="rId6"/>
    <p:sldId id="323" r:id="rId7"/>
    <p:sldId id="331" r:id="rId8"/>
    <p:sldId id="332" r:id="rId9"/>
    <p:sldId id="333" r:id="rId10"/>
    <p:sldId id="275" r:id="rId11"/>
  </p:sldIdLst>
  <p:sldSz cx="12192000" cy="6858000"/>
  <p:notesSz cx="7010400" cy="92964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2imZWtiOrqtII1LbS2IwEwwW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2A667B-DD65-4264-950C-B1173A72236B}">
  <a:tblStyle styleId="{5E2A667B-DD65-4264-950C-B1173A72236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364" y="60"/>
      </p:cViewPr>
      <p:guideLst>
        <p:guide orient="horz" pos="2136"/>
        <p:guide pos="3840"/>
      </p:guideLst>
    </p:cSldViewPr>
  </p:slideViewPr>
  <p:notesTextViewPr>
    <p:cViewPr>
      <p:scale>
        <a:sx n="1" d="1"/>
        <a:sy n="1" d="1"/>
      </p:scale>
      <p:origin x="0" y="0"/>
    </p:cViewPr>
  </p:notesTextViewPr>
  <p:sorterViewPr>
    <p:cViewPr>
      <p:scale>
        <a:sx n="100" d="100"/>
        <a:sy n="100" d="100"/>
      </p:scale>
      <p:origin x="0" y="-6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Reference: </a:t>
            </a:r>
            <a:r>
              <a:rPr lang="en-US" sz="1200" b="0" i="0" u="none" strike="noStrike">
                <a:latin typeface="Arial"/>
                <a:ea typeface="Arial"/>
                <a:cs typeface="Arial"/>
                <a:sym typeface="Arial"/>
              </a:rPr>
              <a:t>(Rudlosky and Virts, 2021, DOI: 10.1175/MWR-D-20-0242.1</a:t>
            </a:r>
            <a:endParaRPr/>
          </a:p>
          <a:p>
            <a:pPr marL="0" lvl="0" indent="0" algn="l" rtl="0">
              <a:spcBef>
                <a:spcPts val="0"/>
              </a:spcBef>
              <a:spcAft>
                <a:spcPts val="0"/>
              </a:spcAft>
              <a:buNone/>
            </a:pPr>
            <a:endParaRPr/>
          </a:p>
        </p:txBody>
      </p:sp>
      <p:sp>
        <p:nvSpPr>
          <p:cNvPr id="372" name="Google Shape;372;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1186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a:ea typeface="Calibri"/>
                <a:cs typeface="Calibri"/>
                <a:sym typeface="Calibri"/>
              </a:rPr>
              <a:t>ACCP – NASA’s </a:t>
            </a:r>
            <a:r>
              <a:rPr lang="en-US" b="0" i="0" dirty="0">
                <a:solidFill>
                  <a:srgbClr val="4D5156"/>
                </a:solidFill>
                <a:latin typeface="Calibri"/>
                <a:ea typeface="Calibri"/>
                <a:cs typeface="Calibri"/>
                <a:sym typeface="Calibri"/>
              </a:rPr>
              <a:t>Aerosol, Cloud, Convection and Precipitation (</a:t>
            </a:r>
            <a:r>
              <a:rPr lang="en-US" b="1" i="0" dirty="0">
                <a:solidFill>
                  <a:srgbClr val="4D5156"/>
                </a:solidFill>
                <a:latin typeface="Calibri"/>
                <a:ea typeface="Calibri"/>
                <a:cs typeface="Calibri"/>
                <a:sym typeface="Calibri"/>
              </a:rPr>
              <a:t>ACCP</a:t>
            </a:r>
            <a:r>
              <a:rPr lang="en-US" b="0" i="0" dirty="0">
                <a:solidFill>
                  <a:srgbClr val="4D5156"/>
                </a:solidFill>
                <a:latin typeface="Calibri"/>
                <a:ea typeface="Calibri"/>
                <a:cs typeface="Calibri"/>
                <a:sym typeface="Calibri"/>
              </a:rPr>
              <a:t>) Mission </a:t>
            </a:r>
            <a:endParaRPr dirty="0"/>
          </a:p>
          <a:p>
            <a:pPr marL="0" lvl="0" indent="0" algn="l" rtl="0">
              <a:spcBef>
                <a:spcPts val="0"/>
              </a:spcBef>
              <a:spcAft>
                <a:spcPts val="0"/>
              </a:spcAft>
              <a:buNone/>
            </a:pPr>
            <a:r>
              <a:rPr lang="en-US" b="0" i="0" dirty="0">
                <a:solidFill>
                  <a:srgbClr val="4D5156"/>
                </a:solidFill>
                <a:latin typeface="Calibri"/>
                <a:ea typeface="Calibri"/>
                <a:cs typeface="Calibri"/>
                <a:sym typeface="Calibri"/>
              </a:rPr>
              <a:t>GEMS - South </a:t>
            </a:r>
            <a:r>
              <a:rPr lang="en-US" b="1" i="0" dirty="0">
                <a:solidFill>
                  <a:srgbClr val="5F6368"/>
                </a:solidFill>
                <a:latin typeface="Calibri"/>
                <a:ea typeface="Calibri"/>
                <a:cs typeface="Calibri"/>
                <a:sym typeface="Calibri"/>
              </a:rPr>
              <a:t>Korea's</a:t>
            </a:r>
            <a:r>
              <a:rPr lang="en-US" b="0" i="0" dirty="0">
                <a:solidFill>
                  <a:srgbClr val="4D5156"/>
                </a:solidFill>
                <a:latin typeface="Calibri"/>
                <a:ea typeface="Calibri"/>
                <a:cs typeface="Calibri"/>
                <a:sym typeface="Calibri"/>
              </a:rPr>
              <a:t> Geostationary Environment Monitoring Spectrometer (</a:t>
            </a:r>
            <a:r>
              <a:rPr lang="en-US" b="1" i="0" dirty="0">
                <a:solidFill>
                  <a:srgbClr val="4D5156"/>
                </a:solidFill>
                <a:latin typeface="Calibri"/>
                <a:ea typeface="Calibri"/>
                <a:cs typeface="Calibri"/>
                <a:sym typeface="Calibri"/>
              </a:rPr>
              <a:t>GEMS)</a:t>
            </a:r>
            <a:r>
              <a:rPr lang="en-US" b="0" i="0" dirty="0">
                <a:solidFill>
                  <a:srgbClr val="4D5156"/>
                </a:solidFill>
                <a:latin typeface="Calibri"/>
                <a:ea typeface="Calibri"/>
                <a:cs typeface="Calibri"/>
                <a:sym typeface="Calibri"/>
              </a:rPr>
              <a:t> for Air Quality</a:t>
            </a:r>
            <a:endParaRPr dirty="0"/>
          </a:p>
          <a:p>
            <a:pPr marL="0" lvl="0" indent="0" algn="l" rtl="0">
              <a:spcBef>
                <a:spcPts val="0"/>
              </a:spcBef>
              <a:spcAft>
                <a:spcPts val="0"/>
              </a:spcAft>
              <a:buNone/>
            </a:pPr>
            <a:r>
              <a:rPr lang="en-US" b="0" i="0" dirty="0">
                <a:solidFill>
                  <a:srgbClr val="4D5156"/>
                </a:solidFill>
                <a:latin typeface="Calibri"/>
                <a:ea typeface="Calibri"/>
                <a:cs typeface="Calibri"/>
                <a:sym typeface="Calibri"/>
              </a:rPr>
              <a:t>TROPOMI - The </a:t>
            </a:r>
            <a:r>
              <a:rPr lang="en-US" b="0" i="0" dirty="0" err="1">
                <a:solidFill>
                  <a:srgbClr val="4D5156"/>
                </a:solidFill>
                <a:latin typeface="Calibri"/>
                <a:ea typeface="Calibri"/>
                <a:cs typeface="Calibri"/>
                <a:sym typeface="Calibri"/>
              </a:rPr>
              <a:t>TROPOspheric</a:t>
            </a:r>
            <a:r>
              <a:rPr lang="en-US" b="0" i="0" dirty="0">
                <a:solidFill>
                  <a:srgbClr val="4D5156"/>
                </a:solidFill>
                <a:latin typeface="Calibri"/>
                <a:ea typeface="Calibri"/>
                <a:cs typeface="Calibri"/>
                <a:sym typeface="Calibri"/>
              </a:rPr>
              <a:t> Monitoring Instrument (</a:t>
            </a:r>
            <a:r>
              <a:rPr lang="en-US" b="1" i="0" dirty="0">
                <a:solidFill>
                  <a:srgbClr val="5F6368"/>
                </a:solidFill>
                <a:latin typeface="Calibri"/>
                <a:ea typeface="Calibri"/>
                <a:cs typeface="Calibri"/>
                <a:sym typeface="Calibri"/>
              </a:rPr>
              <a:t>TROPOMI</a:t>
            </a:r>
            <a:r>
              <a:rPr lang="en-US" b="0" i="0" dirty="0">
                <a:solidFill>
                  <a:srgbClr val="4D5156"/>
                </a:solidFill>
                <a:latin typeface="Calibri"/>
                <a:ea typeface="Calibri"/>
                <a:cs typeface="Calibri"/>
                <a:sym typeface="Calibri"/>
              </a:rPr>
              <a:t>) is the satellite instrument on board of the Copernicus Sentinel-5 Precursor satellite. </a:t>
            </a:r>
            <a:endParaRPr dirty="0"/>
          </a:p>
          <a:p>
            <a:pPr marL="0" lvl="0" indent="0" algn="l" rtl="0">
              <a:spcBef>
                <a:spcPts val="0"/>
              </a:spcBef>
              <a:spcAft>
                <a:spcPts val="0"/>
              </a:spcAft>
              <a:buNone/>
            </a:pPr>
            <a:r>
              <a:rPr lang="en-US" b="0" i="0" dirty="0">
                <a:solidFill>
                  <a:srgbClr val="4D5156"/>
                </a:solidFill>
                <a:latin typeface="Calibri"/>
                <a:ea typeface="Calibri"/>
                <a:cs typeface="Calibri"/>
                <a:sym typeface="Calibri"/>
              </a:rPr>
              <a:t>TEMPO -  Tropospheric Emissions: Monitoring of Pollution (</a:t>
            </a:r>
            <a:r>
              <a:rPr lang="en-US" b="1" i="0" dirty="0">
                <a:solidFill>
                  <a:srgbClr val="5F6368"/>
                </a:solidFill>
                <a:latin typeface="Calibri"/>
                <a:ea typeface="Calibri"/>
                <a:cs typeface="Calibri"/>
                <a:sym typeface="Calibri"/>
              </a:rPr>
              <a:t>TEMPO</a:t>
            </a:r>
            <a:r>
              <a:rPr lang="en-US" b="0" i="0" dirty="0">
                <a:solidFill>
                  <a:srgbClr val="4D5156"/>
                </a:solidFill>
                <a:latin typeface="Calibri"/>
                <a:ea typeface="Calibri"/>
                <a:cs typeface="Calibri"/>
                <a:sym typeface="Calibri"/>
              </a:rPr>
              <a:t>) </a:t>
            </a:r>
            <a:r>
              <a:rPr lang="en-US" b="1" i="0" dirty="0">
                <a:solidFill>
                  <a:srgbClr val="5F6368"/>
                </a:solidFill>
                <a:latin typeface="Calibri"/>
                <a:ea typeface="Calibri"/>
                <a:cs typeface="Calibri"/>
                <a:sym typeface="Calibri"/>
              </a:rPr>
              <a:t>mission</a:t>
            </a:r>
            <a:r>
              <a:rPr lang="en-US" b="0" i="0" dirty="0">
                <a:solidFill>
                  <a:srgbClr val="4D5156"/>
                </a:solidFill>
                <a:latin typeface="Calibri"/>
                <a:ea typeface="Calibri"/>
                <a:cs typeface="Calibri"/>
                <a:sym typeface="Calibri"/>
              </a:rPr>
              <a:t> will measure atmospheric pollution covering most of North America.</a:t>
            </a:r>
            <a:endParaRPr dirty="0"/>
          </a:p>
          <a:p>
            <a:pPr marL="0" lvl="0" indent="0" algn="l" rtl="0">
              <a:spcBef>
                <a:spcPts val="0"/>
              </a:spcBef>
              <a:spcAft>
                <a:spcPts val="0"/>
              </a:spcAft>
              <a:buNone/>
            </a:pPr>
            <a:r>
              <a:rPr lang="en-US" b="1" i="0" dirty="0">
                <a:solidFill>
                  <a:srgbClr val="5F6368"/>
                </a:solidFill>
                <a:latin typeface="Roboto"/>
                <a:ea typeface="Roboto"/>
                <a:cs typeface="Roboto"/>
                <a:sym typeface="Roboto"/>
              </a:rPr>
              <a:t>GOSAT</a:t>
            </a:r>
            <a:r>
              <a:rPr lang="en-US" b="0" i="0" dirty="0">
                <a:solidFill>
                  <a:srgbClr val="4D5156"/>
                </a:solidFill>
                <a:latin typeface="Roboto"/>
                <a:ea typeface="Roboto"/>
                <a:cs typeface="Roboto"/>
                <a:sym typeface="Roboto"/>
              </a:rPr>
              <a:t>-</a:t>
            </a:r>
            <a:r>
              <a:rPr lang="en-US" b="1" i="0" dirty="0">
                <a:solidFill>
                  <a:srgbClr val="5F6368"/>
                </a:solidFill>
                <a:latin typeface="Roboto"/>
                <a:ea typeface="Roboto"/>
                <a:cs typeface="Roboto"/>
                <a:sym typeface="Roboto"/>
              </a:rPr>
              <a:t>GW</a:t>
            </a:r>
            <a:r>
              <a:rPr lang="en-US" b="0" i="0" dirty="0">
                <a:solidFill>
                  <a:srgbClr val="4D5156"/>
                </a:solidFill>
                <a:latin typeface="Roboto"/>
                <a:ea typeface="Roboto"/>
                <a:cs typeface="Roboto"/>
                <a:sym typeface="Roboto"/>
              </a:rPr>
              <a:t> -. JAXA’s Global Observing </a:t>
            </a:r>
            <a:r>
              <a:rPr lang="en-US" b="0" i="0" dirty="0" err="1">
                <a:solidFill>
                  <a:srgbClr val="4D5156"/>
                </a:solidFill>
                <a:latin typeface="Roboto"/>
                <a:ea typeface="Roboto"/>
                <a:cs typeface="Roboto"/>
                <a:sym typeface="Roboto"/>
              </a:rPr>
              <a:t>SATellite</a:t>
            </a:r>
            <a:r>
              <a:rPr lang="en-US" b="0" i="0" dirty="0">
                <a:solidFill>
                  <a:srgbClr val="4D5156"/>
                </a:solidFill>
                <a:latin typeface="Roboto"/>
                <a:ea typeface="Roboto"/>
                <a:cs typeface="Roboto"/>
                <a:sym typeface="Roboto"/>
              </a:rPr>
              <a:t> for Greenhouse gases and Water cycle</a:t>
            </a:r>
            <a:r>
              <a:rPr lang="en-US" b="0" i="0" dirty="0">
                <a:solidFill>
                  <a:srgbClr val="4D5156"/>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517" name="Google Shape;517;p2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3"/>
          <p:cNvSpPr>
            <a:spLocks noGrp="1"/>
          </p:cNvSpPr>
          <p:nvPr>
            <p:ph type="pic" idx="2"/>
          </p:nvPr>
        </p:nvSpPr>
        <p:spPr>
          <a:xfrm>
            <a:off x="5183188" y="987425"/>
            <a:ext cx="6172200" cy="4873625"/>
          </a:xfrm>
          <a:prstGeom prst="rect">
            <a:avLst/>
          </a:prstGeom>
          <a:noFill/>
          <a:ln>
            <a:noFill/>
          </a:ln>
        </p:spPr>
      </p:sp>
      <p:sp>
        <p:nvSpPr>
          <p:cNvPr id="69" name="Google Shape;69;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cos.wmo.int/en/essential-climate-variables/tabl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29/2018JD02992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
          <p:cNvSpPr txBox="1"/>
          <p:nvPr/>
        </p:nvSpPr>
        <p:spPr>
          <a:xfrm>
            <a:off x="0" y="509888"/>
            <a:ext cx="12192000" cy="5663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dirty="0">
                <a:solidFill>
                  <a:schemeClr val="dk1"/>
                </a:solidFill>
                <a:latin typeface="Calibri"/>
                <a:ea typeface="Calibri"/>
                <a:cs typeface="Calibri"/>
                <a:sym typeface="Calibri"/>
              </a:rPr>
              <a:t>Lightning : An Essential Climate Variable</a:t>
            </a:r>
            <a:endParaRPr dirty="0"/>
          </a:p>
          <a:p>
            <a:pPr marL="0" marR="0" lvl="0" indent="0" algn="ctr" rtl="0">
              <a:lnSpc>
                <a:spcPct val="200000"/>
              </a:lnSpc>
              <a:spcBef>
                <a:spcPts val="0"/>
              </a:spcBef>
              <a:spcAft>
                <a:spcPts val="0"/>
              </a:spcAft>
              <a:buNone/>
            </a:pPr>
            <a:r>
              <a:rPr lang="en-US" sz="2400" b="1" i="0" u="none" strike="noStrike" cap="none" dirty="0">
                <a:solidFill>
                  <a:schemeClr val="dk1"/>
                </a:solidFill>
                <a:latin typeface="Calibri"/>
                <a:ea typeface="Calibri"/>
                <a:cs typeface="Calibri"/>
                <a:sym typeface="Calibri"/>
              </a:rPr>
              <a:t>WMO/GCOS Task Team on Lightning Observations For Climate Applications (TT-LOCA) </a:t>
            </a:r>
            <a:endParaRPr sz="2000" b="1" i="0"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endParaRPr lang="en-US" sz="2000" b="1" i="0" u="none" strike="noStrike" cap="none" dirty="0">
              <a:solidFill>
                <a:srgbClr val="FF0000"/>
              </a:solidFill>
              <a:latin typeface="Calibri"/>
              <a:ea typeface="Calibri"/>
              <a:cs typeface="Calibri"/>
              <a:sym typeface="Calibri"/>
            </a:endParaRPr>
          </a:p>
          <a:p>
            <a:pPr algn="ctr"/>
            <a:endParaRPr lang="en-US" sz="2000" b="1" i="0" u="none" strike="noStrike" cap="none" dirty="0">
              <a:solidFill>
                <a:schemeClr val="dk1"/>
              </a:solidFill>
              <a:latin typeface="Calibri"/>
              <a:ea typeface="Calibri"/>
              <a:cs typeface="Calibri"/>
              <a:sym typeface="Calibri"/>
            </a:endParaRPr>
          </a:p>
          <a:p>
            <a:pPr algn="ctr"/>
            <a:endParaRPr lang="en-US" sz="2000" b="1" dirty="0">
              <a:solidFill>
                <a:schemeClr val="dk1"/>
              </a:solidFill>
              <a:latin typeface="Calibri"/>
              <a:ea typeface="Calibri"/>
              <a:cs typeface="Calibri"/>
              <a:sym typeface="Calibri"/>
            </a:endParaRPr>
          </a:p>
          <a:p>
            <a:pPr algn="ctr"/>
            <a:endParaRPr lang="en-US" sz="2000" b="1" i="0" u="none" strike="noStrike" cap="none" dirty="0">
              <a:solidFill>
                <a:schemeClr val="dk1"/>
              </a:solidFill>
              <a:latin typeface="Calibri"/>
              <a:ea typeface="Calibri"/>
              <a:cs typeface="Calibri"/>
              <a:sym typeface="Calibri"/>
            </a:endParaRPr>
          </a:p>
          <a:p>
            <a:pPr algn="ctr"/>
            <a:r>
              <a:rPr lang="en-US" sz="2000" b="1" i="0" u="none" strike="noStrike" cap="none" dirty="0">
                <a:solidFill>
                  <a:schemeClr val="dk1"/>
                </a:solidFill>
                <a:latin typeface="Calibri"/>
                <a:ea typeface="Calibri"/>
                <a:cs typeface="Calibri"/>
                <a:sym typeface="Calibri"/>
              </a:rPr>
              <a:t>Task Team Panel Members:</a:t>
            </a:r>
          </a:p>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Steve Goodman, NOAA/NASA (ret), USA, Chair</a:t>
            </a:r>
            <a:endParaRPr dirty="0"/>
          </a:p>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Robert </a:t>
            </a:r>
            <a:r>
              <a:rPr lang="en-US" sz="2000" b="1" i="0" u="none" strike="noStrike" cap="none" dirty="0" err="1">
                <a:solidFill>
                  <a:schemeClr val="dk1"/>
                </a:solidFill>
                <a:latin typeface="Calibri"/>
                <a:ea typeface="Calibri"/>
                <a:cs typeface="Calibri"/>
                <a:sym typeface="Calibri"/>
              </a:rPr>
              <a:t>Holzworth</a:t>
            </a:r>
            <a:r>
              <a:rPr lang="en-US" sz="2000" b="1" i="0" u="none" strike="noStrike" cap="none" dirty="0">
                <a:solidFill>
                  <a:schemeClr val="dk1"/>
                </a:solidFill>
                <a:latin typeface="Calibri"/>
                <a:ea typeface="Calibri"/>
                <a:cs typeface="Calibri"/>
                <a:sym typeface="Calibri"/>
              </a:rPr>
              <a:t>, Univ. of Washington, USA</a:t>
            </a:r>
            <a:endParaRPr dirty="0"/>
          </a:p>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Vasiliki </a:t>
            </a:r>
            <a:r>
              <a:rPr lang="en-US" sz="2000" b="1" i="0" u="none" strike="noStrike" cap="none" dirty="0" err="1">
                <a:solidFill>
                  <a:schemeClr val="dk1"/>
                </a:solidFill>
                <a:latin typeface="Calibri"/>
                <a:ea typeface="Calibri"/>
                <a:cs typeface="Calibri"/>
                <a:sym typeface="Calibri"/>
              </a:rPr>
              <a:t>Kotroni</a:t>
            </a:r>
            <a:r>
              <a:rPr lang="en-US" sz="2000" b="1" i="0" u="none" strike="noStrike" cap="none" dirty="0">
                <a:solidFill>
                  <a:schemeClr val="dk1"/>
                </a:solidFill>
                <a:latin typeface="Calibri"/>
                <a:ea typeface="Calibri"/>
                <a:cs typeface="Calibri"/>
                <a:sym typeface="Calibri"/>
              </a:rPr>
              <a:t>, NOA, Athens, Greece</a:t>
            </a:r>
            <a:endParaRPr dirty="0"/>
          </a:p>
          <a:p>
            <a:pPr marL="0" marR="0" lvl="0" indent="0" algn="ctr" rtl="0">
              <a:spcBef>
                <a:spcPts val="0"/>
              </a:spcBef>
              <a:spcAft>
                <a:spcPts val="0"/>
              </a:spcAft>
              <a:buNone/>
            </a:pPr>
            <a:r>
              <a:rPr lang="en-US" sz="2000" b="1" i="0" u="none" strike="noStrike" cap="none" dirty="0" err="1">
                <a:solidFill>
                  <a:schemeClr val="dk1"/>
                </a:solidFill>
                <a:latin typeface="Calibri"/>
                <a:ea typeface="Calibri"/>
                <a:cs typeface="Calibri"/>
                <a:sym typeface="Calibri"/>
              </a:rPr>
              <a:t>Yuriy</a:t>
            </a:r>
            <a:r>
              <a:rPr lang="en-US" sz="2000" b="1" i="0" u="none" strike="noStrike" cap="none" dirty="0">
                <a:solidFill>
                  <a:schemeClr val="dk1"/>
                </a:solidFill>
                <a:latin typeface="Calibri"/>
                <a:ea typeface="Calibri"/>
                <a:cs typeface="Calibri"/>
                <a:sym typeface="Calibri"/>
              </a:rPr>
              <a:t> Kuleshov, RMIT, BOM, Melbourne, Australia</a:t>
            </a:r>
            <a:endParaRPr dirty="0"/>
          </a:p>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Colin Price, Tel Aviv Univ, Israel</a:t>
            </a:r>
            <a:endParaRPr dirty="0"/>
          </a:p>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Bartolomeo </a:t>
            </a:r>
            <a:r>
              <a:rPr lang="en-US" sz="2000" b="1" i="0" u="none" strike="noStrike" cap="none" dirty="0" err="1">
                <a:solidFill>
                  <a:schemeClr val="dk1"/>
                </a:solidFill>
                <a:latin typeface="Calibri"/>
                <a:ea typeface="Calibri"/>
                <a:cs typeface="Calibri"/>
                <a:sym typeface="Calibri"/>
              </a:rPr>
              <a:t>Viticchie</a:t>
            </a:r>
            <a:r>
              <a:rPr lang="en-US" sz="2000" b="1" i="0" u="none" strike="noStrike" cap="none" dirty="0">
                <a:solidFill>
                  <a:schemeClr val="dk1"/>
                </a:solidFill>
                <a:latin typeface="Calibri"/>
                <a:ea typeface="Calibri"/>
                <a:cs typeface="Calibri"/>
                <a:sym typeface="Calibri"/>
              </a:rPr>
              <a:t>, EUMETSAT, Darmstadt, Germany</a:t>
            </a:r>
            <a:endParaRPr sz="20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Earle Williams, MIT, USA</a:t>
            </a:r>
            <a:endParaRPr dirty="0"/>
          </a:p>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GCOS/WMO: Caterina </a:t>
            </a:r>
            <a:r>
              <a:rPr lang="en-US" sz="2000" b="1" i="0" u="none" strike="noStrike" cap="none" dirty="0" err="1">
                <a:solidFill>
                  <a:schemeClr val="dk1"/>
                </a:solidFill>
                <a:latin typeface="Calibri"/>
                <a:ea typeface="Calibri"/>
                <a:cs typeface="Calibri"/>
                <a:sym typeface="Calibri"/>
              </a:rPr>
              <a:t>Tassone</a:t>
            </a:r>
            <a:r>
              <a:rPr lang="en-US" sz="2000" b="1" i="0" u="none" strike="noStrike" cap="none" dirty="0">
                <a:solidFill>
                  <a:schemeClr val="dk1"/>
                </a:solidFill>
                <a:latin typeface="Calibri"/>
                <a:ea typeface="Calibri"/>
                <a:cs typeface="Calibri"/>
                <a:sym typeface="Calibri"/>
              </a:rPr>
              <a:t>, Tim Oakley </a:t>
            </a:r>
            <a:endParaRPr dirty="0"/>
          </a:p>
        </p:txBody>
      </p:sp>
      <p:pic>
        <p:nvPicPr>
          <p:cNvPr id="357" name="Google Shape;357;p1"/>
          <p:cNvPicPr preferRelativeResize="0"/>
          <p:nvPr/>
        </p:nvPicPr>
        <p:blipFill rotWithShape="1">
          <a:blip r:embed="rId3">
            <a:alphaModFix/>
          </a:blip>
          <a:srcRect/>
          <a:stretch/>
        </p:blipFill>
        <p:spPr>
          <a:xfrm>
            <a:off x="88761" y="58005"/>
            <a:ext cx="1217525" cy="769976"/>
          </a:xfrm>
          <a:prstGeom prst="rect">
            <a:avLst/>
          </a:prstGeom>
          <a:noFill/>
          <a:ln>
            <a:noFill/>
          </a:ln>
        </p:spPr>
      </p:pic>
      <p:grpSp>
        <p:nvGrpSpPr>
          <p:cNvPr id="358" name="Google Shape;358;p1"/>
          <p:cNvGrpSpPr/>
          <p:nvPr/>
        </p:nvGrpSpPr>
        <p:grpSpPr>
          <a:xfrm>
            <a:off x="10765970" y="0"/>
            <a:ext cx="1371600" cy="650488"/>
            <a:chOff x="0" y="762000"/>
            <a:chExt cx="1371600" cy="650488"/>
          </a:xfrm>
        </p:grpSpPr>
        <p:pic>
          <p:nvPicPr>
            <p:cNvPr id="359" name="Google Shape;359;p1"/>
            <p:cNvPicPr preferRelativeResize="0"/>
            <p:nvPr/>
          </p:nvPicPr>
          <p:blipFill rotWithShape="1">
            <a:blip r:embed="rId4">
              <a:alphaModFix/>
            </a:blip>
            <a:srcRect/>
            <a:stretch/>
          </p:blipFill>
          <p:spPr>
            <a:xfrm>
              <a:off x="0" y="762000"/>
              <a:ext cx="762000" cy="650488"/>
            </a:xfrm>
            <a:prstGeom prst="rect">
              <a:avLst/>
            </a:prstGeom>
            <a:noFill/>
            <a:ln>
              <a:noFill/>
            </a:ln>
          </p:spPr>
        </p:pic>
        <p:pic>
          <p:nvPicPr>
            <p:cNvPr id="360" name="Google Shape;360;p1"/>
            <p:cNvPicPr preferRelativeResize="0"/>
            <p:nvPr/>
          </p:nvPicPr>
          <p:blipFill rotWithShape="1">
            <a:blip r:embed="rId5">
              <a:alphaModFix/>
            </a:blip>
            <a:srcRect/>
            <a:stretch/>
          </p:blipFill>
          <p:spPr>
            <a:xfrm>
              <a:off x="723900" y="762000"/>
              <a:ext cx="647700" cy="647700"/>
            </a:xfrm>
            <a:prstGeom prst="rect">
              <a:avLst/>
            </a:prstGeom>
            <a:noFill/>
            <a:ln>
              <a:noFill/>
            </a:ln>
          </p:spPr>
        </p:pic>
      </p:grpSp>
      <p:sp>
        <p:nvSpPr>
          <p:cNvPr id="361" name="Google Shape;361;p1"/>
          <p:cNvSpPr/>
          <p:nvPr/>
        </p:nvSpPr>
        <p:spPr>
          <a:xfrm>
            <a:off x="2906486" y="3080551"/>
            <a:ext cx="6858000" cy="3267561"/>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62" name="Google Shape;362;p1"/>
          <p:cNvPicPr preferRelativeResize="0"/>
          <p:nvPr/>
        </p:nvPicPr>
        <p:blipFill rotWithShape="1">
          <a:blip r:embed="rId6">
            <a:alphaModFix/>
          </a:blip>
          <a:srcRect/>
          <a:stretch/>
        </p:blipFill>
        <p:spPr>
          <a:xfrm>
            <a:off x="773502" y="3461658"/>
            <a:ext cx="1935068" cy="2743200"/>
          </a:xfrm>
          <a:prstGeom prst="rect">
            <a:avLst/>
          </a:prstGeom>
          <a:noFill/>
          <a:ln w="19050" cap="flat" cmpd="sng">
            <a:solidFill>
              <a:schemeClr val="dk1"/>
            </a:solidFill>
            <a:prstDash val="solid"/>
            <a:round/>
            <a:headEnd type="none" w="sm" len="sm"/>
            <a:tailEnd type="none" w="sm" len="sm"/>
          </a:ln>
        </p:spPr>
      </p:pic>
      <p:pic>
        <p:nvPicPr>
          <p:cNvPr id="363" name="Google Shape;363;p1"/>
          <p:cNvPicPr preferRelativeResize="0"/>
          <p:nvPr/>
        </p:nvPicPr>
        <p:blipFill rotWithShape="1">
          <a:blip r:embed="rId7">
            <a:alphaModFix/>
          </a:blip>
          <a:srcRect/>
          <a:stretch/>
        </p:blipFill>
        <p:spPr>
          <a:xfrm>
            <a:off x="9962402" y="3461658"/>
            <a:ext cx="1929241" cy="274320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0"/>
          <p:cNvSpPr txBox="1"/>
          <p:nvPr/>
        </p:nvSpPr>
        <p:spPr>
          <a:xfrm>
            <a:off x="477520" y="647700"/>
            <a:ext cx="11236960" cy="6078547"/>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2400"/>
              <a:buFont typeface="Arial"/>
              <a:buChar char="•"/>
            </a:pPr>
            <a:r>
              <a:rPr lang="en-US" sz="2400" b="1" u="sng" dirty="0">
                <a:solidFill>
                  <a:schemeClr val="dk1"/>
                </a:solidFill>
                <a:latin typeface="Calibri"/>
                <a:ea typeface="Calibri"/>
                <a:cs typeface="Calibri"/>
                <a:sym typeface="Calibri"/>
              </a:rPr>
              <a:t>Lightning is a global Natural Hazard </a:t>
            </a:r>
            <a:r>
              <a:rPr lang="en-US" sz="2400" dirty="0">
                <a:solidFill>
                  <a:schemeClr val="dk1"/>
                </a:solidFill>
                <a:latin typeface="Calibri"/>
                <a:ea typeface="Calibri"/>
                <a:cs typeface="Calibri"/>
                <a:sym typeface="Calibri"/>
              </a:rPr>
              <a:t>of great importance and interest</a:t>
            </a:r>
            <a:endParaRPr lang="en-US" dirty="0"/>
          </a:p>
          <a:p>
            <a:pPr marL="571500" marR="0" lvl="0" indent="-419100" algn="l" rtl="0">
              <a:spcBef>
                <a:spcPts val="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2400"/>
              <a:buFont typeface="Arial"/>
              <a:buChar char="•"/>
            </a:pPr>
            <a:r>
              <a:rPr lang="en-US" sz="2400" b="1" u="sng" dirty="0">
                <a:solidFill>
                  <a:schemeClr val="dk1"/>
                </a:solidFill>
                <a:latin typeface="Calibri"/>
                <a:ea typeface="Calibri"/>
                <a:cs typeface="Calibri"/>
                <a:sym typeface="Calibri"/>
              </a:rPr>
              <a:t>Exemplary datasets – </a:t>
            </a:r>
            <a:r>
              <a:rPr lang="en-US" sz="2400" dirty="0">
                <a:solidFill>
                  <a:schemeClr val="dk1"/>
                </a:solidFill>
                <a:latin typeface="Calibri"/>
                <a:ea typeface="Calibri"/>
                <a:cs typeface="Calibri"/>
                <a:sym typeface="Calibri"/>
              </a:rPr>
              <a:t>evaluating candidate data sets (satellite – Ground-Based RF)</a:t>
            </a:r>
            <a:endParaRPr dirty="0"/>
          </a:p>
          <a:p>
            <a:pPr marL="1028700" marR="0" lvl="1" indent="-5715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Thunder Hour (ENGLN, GLD360, GLM)</a:t>
            </a:r>
            <a:endParaRPr dirty="0"/>
          </a:p>
          <a:p>
            <a:pPr marL="1028700" marR="0" lvl="1" indent="-5715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Gridded at 0.1 x 0.1 deg (GLD360, WWLLN, GLM, MTG-LI, Regional Networks)</a:t>
            </a:r>
            <a:endParaRPr dirty="0"/>
          </a:p>
          <a:p>
            <a:pPr marL="1028700" marR="0" lvl="1" indent="-5715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Developing input to the GCOS 5 – year Implementation Plan</a:t>
            </a:r>
          </a:p>
          <a:p>
            <a:pPr marL="1028700" marR="0" lvl="1" indent="-571500" algn="l" rtl="0">
              <a:spcBef>
                <a:spcPts val="0"/>
              </a:spcBef>
              <a:spcAft>
                <a:spcPts val="0"/>
              </a:spcAft>
              <a:buClr>
                <a:schemeClr val="dk1"/>
              </a:buClr>
              <a:buSzPts val="2400"/>
              <a:buFont typeface="Arial"/>
              <a:buChar char="•"/>
            </a:pPr>
            <a:r>
              <a:rPr lang="en-US" sz="2400" dirty="0">
                <a:solidFill>
                  <a:schemeClr val="dk1"/>
                </a:solidFill>
                <a:latin typeface="Calibri"/>
                <a:cs typeface="Calibri"/>
                <a:sym typeface="Calibri"/>
              </a:rPr>
              <a:t>Archive and Stewardship in the cloud supported by the NASA GHRC Hydrometeorology DAAC (Distributed Active Archive Center)</a:t>
            </a:r>
            <a:endParaRPr dirty="0"/>
          </a:p>
          <a:p>
            <a:pPr marL="571500" marR="0" lvl="0" indent="-419100" algn="l" rtl="0">
              <a:spcBef>
                <a:spcPts val="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a:p>
            <a:pPr marL="457200" marR="0" lvl="0" indent="-457200" algn="l" rtl="0">
              <a:spcBef>
                <a:spcPts val="600"/>
              </a:spcBef>
              <a:spcAft>
                <a:spcPts val="0"/>
              </a:spcAft>
              <a:buClr>
                <a:schemeClr val="dk1"/>
              </a:buClr>
              <a:buSzPts val="2400"/>
              <a:buFont typeface="Arial"/>
              <a:buChar char="•"/>
            </a:pPr>
            <a:r>
              <a:rPr lang="en-US" sz="2400" b="1" u="sng" dirty="0">
                <a:solidFill>
                  <a:schemeClr val="dk1"/>
                </a:solidFill>
                <a:latin typeface="Calibri"/>
                <a:ea typeface="Calibri"/>
                <a:cs typeface="Calibri"/>
                <a:sym typeface="Calibri"/>
              </a:rPr>
              <a:t>Explore how a lightning ECV may be associated with other variables</a:t>
            </a:r>
            <a:r>
              <a:rPr lang="en-US" sz="2400" dirty="0">
                <a:solidFill>
                  <a:schemeClr val="dk1"/>
                </a:solidFill>
                <a:latin typeface="Calibri"/>
                <a:ea typeface="Calibri"/>
                <a:cs typeface="Calibri"/>
                <a:sym typeface="Calibri"/>
              </a:rPr>
              <a:t>, such as aerosols, temperature, clouds, precipitation, composition, NOx, and surface observations (e.g., surface station thunder, severe weather reports), ENSO, MJO, Upper Level humidity.</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2400"/>
              <a:buFont typeface="Arial"/>
              <a:buChar char="•"/>
            </a:pPr>
            <a:r>
              <a:rPr lang="en-US" sz="2400" b="1" u="sng" dirty="0">
                <a:solidFill>
                  <a:schemeClr val="dk1"/>
                </a:solidFill>
                <a:latin typeface="Calibri"/>
                <a:ea typeface="Calibri"/>
                <a:cs typeface="Calibri"/>
                <a:sym typeface="Calibri"/>
              </a:rPr>
              <a:t>Raise lightning safety awareness </a:t>
            </a:r>
            <a:r>
              <a:rPr lang="en-US" sz="2400" dirty="0">
                <a:solidFill>
                  <a:schemeClr val="dk1"/>
                </a:solidFill>
                <a:latin typeface="Calibri"/>
                <a:ea typeface="Calibri"/>
                <a:cs typeface="Calibri"/>
                <a:sym typeface="Calibri"/>
              </a:rPr>
              <a:t>– collaborate with WHO, WMO Disaster Risk Reduction (Natural Hazards) Programme</a:t>
            </a:r>
            <a:endParaRPr sz="1200" dirty="0">
              <a:solidFill>
                <a:schemeClr val="dk1"/>
              </a:solidFill>
              <a:latin typeface="Calibri"/>
              <a:ea typeface="Calibri"/>
              <a:cs typeface="Calibri"/>
              <a:sym typeface="Calibri"/>
            </a:endParaRPr>
          </a:p>
        </p:txBody>
      </p:sp>
      <p:pic>
        <p:nvPicPr>
          <p:cNvPr id="520" name="Google Shape;520;p20"/>
          <p:cNvPicPr preferRelativeResize="0"/>
          <p:nvPr/>
        </p:nvPicPr>
        <p:blipFill rotWithShape="1">
          <a:blip r:embed="rId3">
            <a:alphaModFix/>
          </a:blip>
          <a:srcRect/>
          <a:stretch/>
        </p:blipFill>
        <p:spPr>
          <a:xfrm>
            <a:off x="0" y="-384988"/>
            <a:ext cx="1217525" cy="769976"/>
          </a:xfrm>
          <a:prstGeom prst="rect">
            <a:avLst/>
          </a:prstGeom>
          <a:noFill/>
          <a:ln>
            <a:noFill/>
          </a:ln>
        </p:spPr>
      </p:pic>
      <p:grpSp>
        <p:nvGrpSpPr>
          <p:cNvPr id="521" name="Google Shape;521;p20"/>
          <p:cNvGrpSpPr/>
          <p:nvPr/>
        </p:nvGrpSpPr>
        <p:grpSpPr>
          <a:xfrm>
            <a:off x="10765970" y="0"/>
            <a:ext cx="1371600" cy="650488"/>
            <a:chOff x="0" y="762000"/>
            <a:chExt cx="1371600" cy="650488"/>
          </a:xfrm>
        </p:grpSpPr>
        <p:pic>
          <p:nvPicPr>
            <p:cNvPr id="522" name="Google Shape;522;p20"/>
            <p:cNvPicPr preferRelativeResize="0"/>
            <p:nvPr/>
          </p:nvPicPr>
          <p:blipFill rotWithShape="1">
            <a:blip r:embed="rId4">
              <a:alphaModFix/>
            </a:blip>
            <a:srcRect/>
            <a:stretch/>
          </p:blipFill>
          <p:spPr>
            <a:xfrm>
              <a:off x="0" y="762000"/>
              <a:ext cx="762000" cy="650488"/>
            </a:xfrm>
            <a:prstGeom prst="rect">
              <a:avLst/>
            </a:prstGeom>
            <a:noFill/>
            <a:ln>
              <a:noFill/>
            </a:ln>
          </p:spPr>
        </p:pic>
        <p:pic>
          <p:nvPicPr>
            <p:cNvPr id="523" name="Google Shape;523;p20"/>
            <p:cNvPicPr preferRelativeResize="0"/>
            <p:nvPr/>
          </p:nvPicPr>
          <p:blipFill rotWithShape="1">
            <a:blip r:embed="rId5">
              <a:alphaModFix/>
            </a:blip>
            <a:srcRect/>
            <a:stretch/>
          </p:blipFill>
          <p:spPr>
            <a:xfrm>
              <a:off x="723900" y="762000"/>
              <a:ext cx="647700" cy="647700"/>
            </a:xfrm>
            <a:prstGeom prst="rect">
              <a:avLst/>
            </a:prstGeom>
            <a:noFill/>
            <a:ln>
              <a:noFill/>
            </a:ln>
          </p:spPr>
        </p:pic>
      </p:grpSp>
      <p:sp>
        <p:nvSpPr>
          <p:cNvPr id="7" name="Google Shape;432;p9">
            <a:extLst>
              <a:ext uri="{FF2B5EF4-FFF2-40B4-BE49-F238E27FC236}">
                <a16:creationId xmlns:a16="http://schemas.microsoft.com/office/drawing/2014/main" id="{B530947E-8F5C-B7FA-ECCE-F8C3A41B9DCD}"/>
              </a:ext>
            </a:extLst>
          </p:cNvPr>
          <p:cNvSpPr txBox="1"/>
          <p:nvPr/>
        </p:nvSpPr>
        <p:spPr>
          <a:xfrm>
            <a:off x="2267518" y="36922"/>
            <a:ext cx="765696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t>Summary</a:t>
            </a:r>
            <a:endParaRP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62;p1">
            <a:extLst>
              <a:ext uri="{FF2B5EF4-FFF2-40B4-BE49-F238E27FC236}">
                <a16:creationId xmlns:a16="http://schemas.microsoft.com/office/drawing/2014/main" id="{F5D69EF6-2712-38D6-C7D6-371F7374CAC2}"/>
              </a:ext>
            </a:extLst>
          </p:cNvPr>
          <p:cNvPicPr preferRelativeResize="0">
            <a:picLocks noChangeAspect="1"/>
          </p:cNvPicPr>
          <p:nvPr/>
        </p:nvPicPr>
        <p:blipFill rotWithShape="1">
          <a:blip r:embed="rId2">
            <a:alphaModFix/>
          </a:blip>
          <a:srcRect/>
          <a:stretch/>
        </p:blipFill>
        <p:spPr>
          <a:xfrm>
            <a:off x="8866108" y="1894489"/>
            <a:ext cx="2926882" cy="4149220"/>
          </a:xfrm>
          <a:prstGeom prst="rect">
            <a:avLst/>
          </a:prstGeom>
          <a:noFill/>
          <a:ln w="19050" cap="flat" cmpd="sng">
            <a:solidFill>
              <a:schemeClr val="dk1"/>
            </a:solidFill>
            <a:prstDash val="solid"/>
            <a:round/>
            <a:headEnd type="none" w="sm" len="sm"/>
            <a:tailEnd type="none" w="sm" len="sm"/>
          </a:ln>
        </p:spPr>
      </p:pic>
      <p:pic>
        <p:nvPicPr>
          <p:cNvPr id="7" name="Google Shape;363;p1">
            <a:extLst>
              <a:ext uri="{FF2B5EF4-FFF2-40B4-BE49-F238E27FC236}">
                <a16:creationId xmlns:a16="http://schemas.microsoft.com/office/drawing/2014/main" id="{5E25BE51-1F59-172F-F404-FC3B1F668C6B}"/>
              </a:ext>
            </a:extLst>
          </p:cNvPr>
          <p:cNvPicPr preferRelativeResize="0">
            <a:picLocks noChangeAspect="1"/>
          </p:cNvPicPr>
          <p:nvPr/>
        </p:nvPicPr>
        <p:blipFill rotWithShape="1">
          <a:blip r:embed="rId3">
            <a:alphaModFix/>
          </a:blip>
          <a:srcRect/>
          <a:stretch/>
        </p:blipFill>
        <p:spPr>
          <a:xfrm>
            <a:off x="5654158" y="1894489"/>
            <a:ext cx="2918068" cy="4149220"/>
          </a:xfrm>
          <a:prstGeom prst="rect">
            <a:avLst/>
          </a:prstGeom>
          <a:noFill/>
          <a:ln w="19050" cap="flat" cmpd="sng">
            <a:solidFill>
              <a:schemeClr val="dk1"/>
            </a:solidFill>
            <a:prstDash val="solid"/>
            <a:round/>
            <a:headEnd type="none" w="sm" len="sm"/>
            <a:tailEnd type="none" w="sm" len="sm"/>
          </a:ln>
        </p:spPr>
      </p:pic>
      <p:sp>
        <p:nvSpPr>
          <p:cNvPr id="5" name="TextBox 4">
            <a:extLst>
              <a:ext uri="{FF2B5EF4-FFF2-40B4-BE49-F238E27FC236}">
                <a16:creationId xmlns:a16="http://schemas.microsoft.com/office/drawing/2014/main" id="{627B87D9-EB52-1E70-F43F-FFC3D47CBE98}"/>
              </a:ext>
            </a:extLst>
          </p:cNvPr>
          <p:cNvSpPr txBox="1"/>
          <p:nvPr/>
        </p:nvSpPr>
        <p:spPr>
          <a:xfrm>
            <a:off x="2176512" y="112902"/>
            <a:ext cx="7839005" cy="646331"/>
          </a:xfrm>
          <a:prstGeom prst="rect">
            <a:avLst/>
          </a:prstGeom>
          <a:noFill/>
        </p:spPr>
        <p:txBody>
          <a:bodyPr wrap="none" rtlCol="0">
            <a:spAutoFit/>
          </a:bodyPr>
          <a:lstStyle/>
          <a:p>
            <a:pPr algn="ctr"/>
            <a:r>
              <a:rPr lang="en-US" sz="3600" b="1" dirty="0">
                <a:effectLst/>
                <a:latin typeface="Calibri" panose="020F0502020204030204" pitchFamily="34" charset="0"/>
                <a:ea typeface="Calibri" panose="020F0502020204030204" pitchFamily="34" charset="0"/>
              </a:rPr>
              <a:t>Lightning for Climate: Value Proposition</a:t>
            </a:r>
            <a:endParaRPr lang="en-US" sz="3600" b="1" dirty="0">
              <a:latin typeface="Calibri" panose="020F0502020204030204" pitchFamily="34" charset="0"/>
              <a:cs typeface="Calibri" panose="020F0502020204030204" pitchFamily="34" charset="0"/>
            </a:endParaRPr>
          </a:p>
        </p:txBody>
      </p:sp>
      <p:sp>
        <p:nvSpPr>
          <p:cNvPr id="8" name="Google Shape;368;p2">
            <a:extLst>
              <a:ext uri="{FF2B5EF4-FFF2-40B4-BE49-F238E27FC236}">
                <a16:creationId xmlns:a16="http://schemas.microsoft.com/office/drawing/2014/main" id="{F44E3560-8472-6853-F222-6ED022C20E8A}"/>
              </a:ext>
            </a:extLst>
          </p:cNvPr>
          <p:cNvSpPr txBox="1"/>
          <p:nvPr/>
        </p:nvSpPr>
        <p:spPr>
          <a:xfrm>
            <a:off x="292250" y="890009"/>
            <a:ext cx="5068026" cy="5855089"/>
          </a:xfrm>
          <a:prstGeom prst="rect">
            <a:avLst/>
          </a:prstGeom>
          <a:noFill/>
          <a:ln w="12700">
            <a:solidFill>
              <a:schemeClr val="tx1"/>
            </a:solidFill>
          </a:ln>
        </p:spPr>
        <p:txBody>
          <a:bodyPr spcFirstLastPara="1" wrap="square" lIns="91425" tIns="45700" rIns="91425" bIns="45700" anchor="t" anchorCtr="0">
            <a:spAutoFit/>
          </a:bodyPr>
          <a:lstStyle/>
          <a:p>
            <a:pPr marL="0" marR="0">
              <a:lnSpc>
                <a:spcPct val="107000"/>
              </a:lnSpc>
            </a:pPr>
            <a:r>
              <a:rPr lang="en-US" dirty="0">
                <a:solidFill>
                  <a:schemeClr val="tx1"/>
                </a:solidFill>
                <a:effectLst/>
                <a:latin typeface="Calibri" panose="020F0502020204030204" pitchFamily="34" charset="0"/>
                <a:ea typeface="Times New Roman" panose="02020603050405020304" pitchFamily="18" charset="0"/>
              </a:rPr>
              <a:t>ECV datasets provide the empirical evidence needed to understand and predict the evolution of climate, to guide mitigation and adaptation measures, to assess risks and enable attribution of climate events to underlying causes, and to underpin climate services. </a:t>
            </a:r>
          </a:p>
          <a:p>
            <a:pPr marL="0" marR="0">
              <a:lnSpc>
                <a:spcPct val="107000"/>
              </a:lnSpc>
            </a:pPr>
            <a:endParaRPr lang="en-US" dirty="0">
              <a:solidFill>
                <a:schemeClr val="tx1"/>
              </a:solidFill>
              <a:latin typeface="Calibri" panose="020F0502020204030204" pitchFamily="34" charset="0"/>
              <a:ea typeface="Times New Roman" panose="02020603050405020304" pitchFamily="18" charset="0"/>
            </a:endParaRPr>
          </a:p>
          <a:p>
            <a:pPr marL="0" marR="0">
              <a:lnSpc>
                <a:spcPct val="107000"/>
              </a:lnSpc>
            </a:pPr>
            <a:r>
              <a:rPr lang="en-GB" b="1" dirty="0">
                <a:effectLst/>
                <a:latin typeface="Calibri" panose="020F0502020204030204" pitchFamily="34" charset="0"/>
                <a:ea typeface="Calibri" panose="020F0502020204030204" pitchFamily="34" charset="0"/>
              </a:rPr>
              <a:t>Space-based and VLF ground-based lightning network data are complementary </a:t>
            </a:r>
            <a:r>
              <a:rPr lang="en-GB" dirty="0">
                <a:effectLst/>
                <a:latin typeface="Calibri" panose="020F0502020204030204" pitchFamily="34" charset="0"/>
                <a:ea typeface="Calibri" panose="020F0502020204030204" pitchFamily="34" charset="0"/>
              </a:rPr>
              <a:t>in the information they provide (flash energy, size, duration, extent). Regional ground-based lightning networks would be a useful addition as they also provide more definitive information on flash type to compare or add to the Lightning ECV database. </a:t>
            </a:r>
          </a:p>
          <a:p>
            <a:pPr marL="0" marR="0">
              <a:lnSpc>
                <a:spcPct val="107000"/>
              </a:lnSpc>
            </a:pPr>
            <a:endParaRPr lang="en-GB" dirty="0">
              <a:latin typeface="Calibri" panose="020F0502020204030204" pitchFamily="34" charset="0"/>
              <a:ea typeface="Calibri" panose="020F0502020204030204" pitchFamily="34" charset="0"/>
            </a:endParaRPr>
          </a:p>
          <a:p>
            <a:pPr marL="0" marR="0">
              <a:lnSpc>
                <a:spcPct val="107000"/>
              </a:lnSpc>
            </a:pPr>
            <a:r>
              <a:rPr lang="en-GB" b="1" dirty="0">
                <a:effectLst/>
                <a:latin typeface="Calibri" panose="020F0502020204030204" pitchFamily="34" charset="0"/>
                <a:ea typeface="Calibri" panose="020F0502020204030204" pitchFamily="34" charset="0"/>
              </a:rPr>
              <a:t>Although most lightning occurs in the continental tropics and mid-latitudes, recent observations are indicating an increase in lightning at high latitudes associated with a warming arctic. </a:t>
            </a:r>
            <a:r>
              <a:rPr lang="en-GB" dirty="0">
                <a:effectLst/>
                <a:latin typeface="Calibri" panose="020F0502020204030204" pitchFamily="34" charset="0"/>
                <a:ea typeface="Calibri" panose="020F0502020204030204" pitchFamily="34" charset="0"/>
              </a:rPr>
              <a:t>Monthly, daily and even hourly data are available. </a:t>
            </a:r>
          </a:p>
          <a:p>
            <a:pPr marL="0" marR="0">
              <a:lnSpc>
                <a:spcPct val="107000"/>
              </a:lnSpc>
            </a:pPr>
            <a:endParaRPr lang="en-GB" dirty="0">
              <a:latin typeface="Calibri" panose="020F0502020204030204" pitchFamily="34" charset="0"/>
              <a:ea typeface="Calibri" panose="020F0502020204030204" pitchFamily="34" charset="0"/>
            </a:endParaRPr>
          </a:p>
          <a:p>
            <a:pPr marL="0" marR="0">
              <a:lnSpc>
                <a:spcPct val="107000"/>
              </a:lnSpc>
            </a:pPr>
            <a:r>
              <a:rPr lang="en-GB" dirty="0">
                <a:effectLst/>
                <a:latin typeface="Calibri" panose="020F0502020204030204" pitchFamily="34" charset="0"/>
                <a:ea typeface="Calibri" panose="020F0502020204030204" pitchFamily="34" charset="0"/>
              </a:rPr>
              <a:t>The Thunder Day observation at meteorological stations is a long-term WMO database. There is some evidence that this quantity has also been increasing at high latitudes. </a:t>
            </a:r>
            <a:r>
              <a:rPr lang="en-GB" b="1" dirty="0">
                <a:effectLst/>
                <a:latin typeface="Calibri" panose="020F0502020204030204" pitchFamily="34" charset="0"/>
                <a:ea typeface="Calibri" panose="020F0502020204030204" pitchFamily="34" charset="0"/>
              </a:rPr>
              <a:t>Lightning has long been associated with severe and high impact mesoscale weather phenomena, precipitation, NOx, aerosols, tropospheric temperature and moisture. Lightning-initiated wildfires and the threat to public safety are increasing concerns.</a:t>
            </a:r>
            <a:endParaRPr lang="en-US" b="1" dirty="0">
              <a:solidFill>
                <a:schemeClr val="tx1"/>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FDEDE7E6-6462-70DD-7532-7170FFA4657D}"/>
              </a:ext>
            </a:extLst>
          </p:cNvPr>
          <p:cNvSpPr txBox="1"/>
          <p:nvPr/>
        </p:nvSpPr>
        <p:spPr>
          <a:xfrm>
            <a:off x="6695091" y="6264835"/>
            <a:ext cx="4062331" cy="338554"/>
          </a:xfrm>
          <a:prstGeom prst="rect">
            <a:avLst/>
          </a:prstGeom>
          <a:noFill/>
        </p:spPr>
        <p:txBody>
          <a:bodyPr wrap="none" rtlCol="0">
            <a:spAutoFit/>
          </a:bodyPr>
          <a:lstStyle/>
          <a:p>
            <a:r>
              <a:rPr lang="en-US" sz="1600" dirty="0"/>
              <a:t>Global Climate Observing System (GCOS)</a:t>
            </a:r>
          </a:p>
        </p:txBody>
      </p:sp>
    </p:spTree>
    <p:extLst>
      <p:ext uri="{BB962C8B-B14F-4D97-AF65-F5344CB8AC3E}">
        <p14:creationId xmlns:p14="http://schemas.microsoft.com/office/powerpoint/2010/main" val="366743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2;p9">
            <a:extLst>
              <a:ext uri="{FF2B5EF4-FFF2-40B4-BE49-F238E27FC236}">
                <a16:creationId xmlns:a16="http://schemas.microsoft.com/office/drawing/2014/main" id="{DDD27208-299B-5569-3ADD-FBF754775E6D}"/>
              </a:ext>
            </a:extLst>
          </p:cNvPr>
          <p:cNvSpPr txBox="1"/>
          <p:nvPr/>
        </p:nvSpPr>
        <p:spPr>
          <a:xfrm>
            <a:off x="-186431" y="168675"/>
            <a:ext cx="7002037"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latin typeface="Calibri" panose="020F0502020204030204" pitchFamily="34" charset="0"/>
                <a:cs typeface="Calibri" panose="020F0502020204030204" pitchFamily="34" charset="0"/>
              </a:rPr>
              <a:t>2022 GCOS AOPC IP – Lightning Actions</a:t>
            </a:r>
          </a:p>
          <a:p>
            <a:pPr marL="0" marR="0" lvl="0" indent="0" algn="ctr" rtl="0">
              <a:spcBef>
                <a:spcPts val="0"/>
              </a:spcBef>
              <a:spcAft>
                <a:spcPts val="0"/>
              </a:spcAft>
              <a:buNone/>
            </a:pPr>
            <a:r>
              <a:rPr lang="en-US" sz="2800" dirty="0">
                <a:latin typeface="Calibri" panose="020F0502020204030204" pitchFamily="34" charset="0"/>
                <a:cs typeface="Calibri" panose="020F0502020204030204" pitchFamily="34" charset="0"/>
              </a:rPr>
              <a:t>Accomplishments, Status, and Plans</a:t>
            </a:r>
            <a:endParaRPr sz="2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FFB26A8-C3E3-94BB-41E7-B21A422857C0}"/>
              </a:ext>
            </a:extLst>
          </p:cNvPr>
          <p:cNvPicPr>
            <a:picLocks noChangeAspect="1"/>
          </p:cNvPicPr>
          <p:nvPr/>
        </p:nvPicPr>
        <p:blipFill>
          <a:blip r:embed="rId2"/>
          <a:stretch>
            <a:fillRect/>
          </a:stretch>
        </p:blipFill>
        <p:spPr>
          <a:xfrm>
            <a:off x="1491450" y="1291417"/>
            <a:ext cx="3619442" cy="5242264"/>
          </a:xfrm>
          <a:prstGeom prst="rect">
            <a:avLst/>
          </a:prstGeom>
          <a:ln>
            <a:solidFill>
              <a:schemeClr val="tx1"/>
            </a:solidFill>
          </a:ln>
        </p:spPr>
      </p:pic>
      <p:pic>
        <p:nvPicPr>
          <p:cNvPr id="3" name="Picture 2">
            <a:extLst>
              <a:ext uri="{FF2B5EF4-FFF2-40B4-BE49-F238E27FC236}">
                <a16:creationId xmlns:a16="http://schemas.microsoft.com/office/drawing/2014/main" id="{AD790B5B-7E4A-BA28-05A1-28F39C3F6160}"/>
              </a:ext>
            </a:extLst>
          </p:cNvPr>
          <p:cNvPicPr>
            <a:picLocks noChangeAspect="1"/>
          </p:cNvPicPr>
          <p:nvPr/>
        </p:nvPicPr>
        <p:blipFill>
          <a:blip r:embed="rId3"/>
          <a:stretch>
            <a:fillRect/>
          </a:stretch>
        </p:blipFill>
        <p:spPr>
          <a:xfrm>
            <a:off x="6650603" y="0"/>
            <a:ext cx="5541397" cy="6858000"/>
          </a:xfrm>
          <a:prstGeom prst="rect">
            <a:avLst/>
          </a:prstGeom>
        </p:spPr>
      </p:pic>
      <p:sp>
        <p:nvSpPr>
          <p:cNvPr id="8" name="TextBox 7">
            <a:extLst>
              <a:ext uri="{FF2B5EF4-FFF2-40B4-BE49-F238E27FC236}">
                <a16:creationId xmlns:a16="http://schemas.microsoft.com/office/drawing/2014/main" id="{0DCBE940-70A2-605B-8923-1DAAA964E5B3}"/>
              </a:ext>
            </a:extLst>
          </p:cNvPr>
          <p:cNvSpPr txBox="1"/>
          <p:nvPr/>
        </p:nvSpPr>
        <p:spPr>
          <a:xfrm>
            <a:off x="9215021" y="248575"/>
            <a:ext cx="1893467" cy="276999"/>
          </a:xfrm>
          <a:prstGeom prst="rect">
            <a:avLst/>
          </a:prstGeom>
          <a:noFill/>
        </p:spPr>
        <p:txBody>
          <a:bodyPr wrap="none" rtlCol="0">
            <a:spAutoFit/>
          </a:bodyPr>
          <a:lstStyle/>
          <a:p>
            <a:r>
              <a:rPr lang="en-US" sz="1200" b="1" dirty="0"/>
              <a:t>BAMS, August 31, 2022</a:t>
            </a:r>
          </a:p>
        </p:txBody>
      </p:sp>
    </p:spTree>
    <p:extLst>
      <p:ext uri="{BB962C8B-B14F-4D97-AF65-F5344CB8AC3E}">
        <p14:creationId xmlns:p14="http://schemas.microsoft.com/office/powerpoint/2010/main" val="281753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783553-505A-D7C5-0D4D-AAFAB912A8DE}"/>
              </a:ext>
            </a:extLst>
          </p:cNvPr>
          <p:cNvPicPr>
            <a:picLocks noChangeAspect="1"/>
          </p:cNvPicPr>
          <p:nvPr/>
        </p:nvPicPr>
        <p:blipFill>
          <a:blip r:embed="rId2"/>
          <a:stretch>
            <a:fillRect/>
          </a:stretch>
        </p:blipFill>
        <p:spPr>
          <a:xfrm>
            <a:off x="1170887" y="132890"/>
            <a:ext cx="9850225" cy="6592220"/>
          </a:xfrm>
          <a:prstGeom prst="rect">
            <a:avLst/>
          </a:prstGeom>
        </p:spPr>
      </p:pic>
      <p:sp>
        <p:nvSpPr>
          <p:cNvPr id="2" name="Arrow: Right 1">
            <a:extLst>
              <a:ext uri="{FF2B5EF4-FFF2-40B4-BE49-F238E27FC236}">
                <a16:creationId xmlns:a16="http://schemas.microsoft.com/office/drawing/2014/main" id="{E9C5DBEB-F600-6C1C-F138-AFEF5714ABB2}"/>
              </a:ext>
            </a:extLst>
          </p:cNvPr>
          <p:cNvSpPr/>
          <p:nvPr/>
        </p:nvSpPr>
        <p:spPr>
          <a:xfrm>
            <a:off x="619537" y="33047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B01088-E409-3755-0B5A-FEA817A37249}"/>
              </a:ext>
            </a:extLst>
          </p:cNvPr>
          <p:cNvSpPr txBox="1"/>
          <p:nvPr/>
        </p:nvSpPr>
        <p:spPr>
          <a:xfrm>
            <a:off x="0" y="6451863"/>
            <a:ext cx="6096000" cy="307777"/>
          </a:xfrm>
          <a:prstGeom prst="rect">
            <a:avLst/>
          </a:prstGeom>
          <a:noFill/>
        </p:spPr>
        <p:txBody>
          <a:bodyPr wrap="square">
            <a:spAutoFit/>
          </a:bodyPr>
          <a:lstStyle/>
          <a:p>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https://gcos.wmo.int/en/essential-climate-variables/table</a:t>
            </a:r>
            <a:endParaRPr lang="en-US" dirty="0"/>
          </a:p>
        </p:txBody>
      </p:sp>
      <p:sp>
        <p:nvSpPr>
          <p:cNvPr id="3" name="TextBox 2">
            <a:extLst>
              <a:ext uri="{FF2B5EF4-FFF2-40B4-BE49-F238E27FC236}">
                <a16:creationId xmlns:a16="http://schemas.microsoft.com/office/drawing/2014/main" id="{12D9D816-518F-ECFE-ED78-FFEE60184E5A}"/>
              </a:ext>
            </a:extLst>
          </p:cNvPr>
          <p:cNvSpPr txBox="1"/>
          <p:nvPr/>
        </p:nvSpPr>
        <p:spPr>
          <a:xfrm>
            <a:off x="319595" y="6019060"/>
            <a:ext cx="3459601" cy="307777"/>
          </a:xfrm>
          <a:prstGeom prst="rect">
            <a:avLst/>
          </a:prstGeom>
          <a:noFill/>
        </p:spPr>
        <p:txBody>
          <a:bodyPr wrap="none" rtlCol="0">
            <a:spAutoFit/>
          </a:bodyPr>
          <a:lstStyle/>
          <a:p>
            <a:r>
              <a:rPr lang="en-US" dirty="0">
                <a:highlight>
                  <a:srgbClr val="FFFF00"/>
                </a:highlight>
              </a:rPr>
              <a:t>The relationship among ECVs is complex</a:t>
            </a:r>
          </a:p>
        </p:txBody>
      </p:sp>
    </p:spTree>
    <p:extLst>
      <p:ext uri="{BB962C8B-B14F-4D97-AF65-F5344CB8AC3E}">
        <p14:creationId xmlns:p14="http://schemas.microsoft.com/office/powerpoint/2010/main" val="3476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
          <p:cNvSpPr txBox="1"/>
          <p:nvPr/>
        </p:nvSpPr>
        <p:spPr>
          <a:xfrm>
            <a:off x="443346" y="145402"/>
            <a:ext cx="1149003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1"/>
                </a:solidFill>
                <a:latin typeface="Calibri"/>
                <a:ea typeface="Calibri"/>
                <a:cs typeface="Calibri"/>
                <a:sym typeface="Calibri"/>
              </a:rPr>
              <a:t>Lightning Data Requirements</a:t>
            </a:r>
            <a:endParaRPr sz="2800" b="1" dirty="0">
              <a:solidFill>
                <a:schemeClr val="dk1"/>
              </a:solidFill>
              <a:latin typeface="Calibri"/>
              <a:ea typeface="Calibri"/>
              <a:cs typeface="Calibri"/>
              <a:sym typeface="Calibri"/>
            </a:endParaRPr>
          </a:p>
        </p:txBody>
      </p:sp>
      <p:sp>
        <p:nvSpPr>
          <p:cNvPr id="375" name="Google Shape;375;p3"/>
          <p:cNvSpPr txBox="1"/>
          <p:nvPr/>
        </p:nvSpPr>
        <p:spPr>
          <a:xfrm>
            <a:off x="5829125" y="5835258"/>
            <a:ext cx="625928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Combined G16 and G17 GLM flash densities from 1 Dec 2018 to 31 May 2020 with units of flash count per square kilometer per month (after Rudlosky and Virts, 2021, MWR, </a:t>
            </a:r>
            <a:r>
              <a:rPr lang="en-US" sz="1600" b="0" i="0" u="none" strike="noStrike" dirty="0">
                <a:solidFill>
                  <a:schemeClr val="dk1"/>
                </a:solidFill>
                <a:latin typeface="Calibri"/>
                <a:ea typeface="Calibri"/>
                <a:cs typeface="Calibri"/>
                <a:sym typeface="Calibri"/>
              </a:rPr>
              <a:t>DOI: 10.1175/MWR-D-20-0242.1)</a:t>
            </a:r>
            <a:r>
              <a:rPr lang="en-US" sz="1600" dirty="0">
                <a:solidFill>
                  <a:schemeClr val="dk1"/>
                </a:solidFill>
                <a:latin typeface="Calibri"/>
                <a:ea typeface="Calibri"/>
                <a:cs typeface="Calibri"/>
                <a:sym typeface="Calibri"/>
              </a:rPr>
              <a:t>. </a:t>
            </a:r>
            <a:endParaRPr sz="1600" b="1" dirty="0">
              <a:solidFill>
                <a:schemeClr val="dk1"/>
              </a:solidFill>
              <a:latin typeface="Calibri"/>
              <a:ea typeface="Calibri"/>
              <a:cs typeface="Calibri"/>
              <a:sym typeface="Calibri"/>
            </a:endParaRPr>
          </a:p>
        </p:txBody>
      </p:sp>
      <p:pic>
        <p:nvPicPr>
          <p:cNvPr id="376" name="Google Shape;376;p3"/>
          <p:cNvPicPr preferRelativeResize="0"/>
          <p:nvPr/>
        </p:nvPicPr>
        <p:blipFill rotWithShape="1">
          <a:blip r:embed="rId3">
            <a:alphaModFix/>
          </a:blip>
          <a:srcRect/>
          <a:stretch/>
        </p:blipFill>
        <p:spPr>
          <a:xfrm>
            <a:off x="5556816" y="1257980"/>
            <a:ext cx="6677025" cy="4581525"/>
          </a:xfrm>
          <a:prstGeom prst="rect">
            <a:avLst/>
          </a:prstGeom>
          <a:noFill/>
          <a:ln>
            <a:noFill/>
          </a:ln>
        </p:spPr>
      </p:pic>
      <p:sp>
        <p:nvSpPr>
          <p:cNvPr id="377" name="Google Shape;377;p3"/>
          <p:cNvSpPr txBox="1"/>
          <p:nvPr/>
        </p:nvSpPr>
        <p:spPr>
          <a:xfrm>
            <a:off x="103589" y="2527757"/>
            <a:ext cx="4605363" cy="4247276"/>
          </a:xfrm>
          <a:prstGeom prst="rect">
            <a:avLst/>
          </a:prstGeom>
          <a:noFill/>
          <a:ln>
            <a:noFill/>
          </a:ln>
        </p:spPr>
        <p:txBody>
          <a:bodyPr spcFirstLastPara="1" wrap="square" lIns="91425" tIns="45700" rIns="91425" bIns="45700" anchor="t" anchorCtr="0">
            <a:spAutoFit/>
          </a:bodyPr>
          <a:lstStyle/>
          <a:p>
            <a:pPr marL="914400" marR="0" lvl="1" indent="-457200" algn="l" rtl="0">
              <a:lnSpc>
                <a:spcPct val="15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Space-based Optical:</a:t>
            </a:r>
            <a:endParaRPr dirty="0"/>
          </a:p>
          <a:p>
            <a:pPr marL="1371600" marR="0" lvl="2" indent="-457200" algn="l" rtl="0">
              <a:lnSpc>
                <a:spcPct val="15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NASA TRMM/ISS - LIS</a:t>
            </a:r>
            <a:endParaRPr dirty="0"/>
          </a:p>
          <a:p>
            <a:pPr marL="1371600" marR="0" lvl="2" indent="-457200" algn="l" rtl="0">
              <a:lnSpc>
                <a:spcPct val="15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NOAA/NASA GOES - GLM</a:t>
            </a:r>
            <a:endParaRPr dirty="0"/>
          </a:p>
          <a:p>
            <a:pPr marL="1371600" marR="0" lvl="2" indent="-457200" algn="l" rtl="0">
              <a:lnSpc>
                <a:spcPct val="15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CMA FY-4 - LMI</a:t>
            </a:r>
            <a:endParaRPr dirty="0"/>
          </a:p>
          <a:p>
            <a:pPr marL="1371600" marR="0" lvl="2" indent="-457200" algn="l" rtl="0">
              <a:lnSpc>
                <a:spcPct val="15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EUMETSAT MTG - LI</a:t>
            </a:r>
            <a:endParaRPr dirty="0"/>
          </a:p>
          <a:p>
            <a:pPr marL="914400" marR="0" lvl="1" indent="-457200" algn="l" rtl="0">
              <a:lnSpc>
                <a:spcPct val="150000"/>
              </a:lnSpc>
              <a:spcBef>
                <a:spcPts val="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Ground-based RF (commercial data):</a:t>
            </a:r>
            <a:endParaRPr dirty="0"/>
          </a:p>
          <a:p>
            <a:pPr marL="1371600" marR="0" lvl="2" indent="-457200" algn="l" rtl="0">
              <a:lnSpc>
                <a:spcPct val="15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GLD360 (Vaisala)</a:t>
            </a:r>
            <a:endParaRPr dirty="0"/>
          </a:p>
          <a:p>
            <a:pPr marL="1371600" marR="0" lvl="2" indent="-457200" algn="l" rtl="0">
              <a:lnSpc>
                <a:spcPct val="15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ENTLN (Earth Networks)</a:t>
            </a:r>
            <a:endParaRPr dirty="0"/>
          </a:p>
          <a:p>
            <a:pPr marL="1371600" marR="0" lvl="2" indent="-457200" algn="l" rtl="0">
              <a:lnSpc>
                <a:spcPct val="15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WWLLN (Univ. Washington)</a:t>
            </a:r>
            <a:endParaRPr dirty="0"/>
          </a:p>
          <a:p>
            <a:pPr marL="1371600" marR="0" lvl="2" indent="-457200" algn="l" rtl="0">
              <a:lnSpc>
                <a:spcPct val="150000"/>
              </a:lnSpc>
              <a:spcBef>
                <a:spcPts val="0"/>
              </a:spcBef>
              <a:spcAft>
                <a:spcPts val="0"/>
              </a:spcAft>
              <a:buClr>
                <a:schemeClr val="dk1"/>
              </a:buClr>
              <a:buSzPts val="1800"/>
              <a:buFont typeface="Courier New"/>
              <a:buChar char="o"/>
            </a:pPr>
            <a:r>
              <a:rPr lang="en-US" sz="1800" b="1" i="0" u="none" strike="noStrike" cap="none" dirty="0">
                <a:solidFill>
                  <a:schemeClr val="dk1"/>
                </a:solidFill>
                <a:latin typeface="Calibri"/>
                <a:ea typeface="Calibri"/>
                <a:cs typeface="Calibri"/>
                <a:sym typeface="Calibri"/>
              </a:rPr>
              <a:t>Regional Networks (IC/CG)</a:t>
            </a:r>
            <a:endParaRPr dirty="0"/>
          </a:p>
        </p:txBody>
      </p:sp>
      <p:sp>
        <p:nvSpPr>
          <p:cNvPr id="378" name="Google Shape;378;p3"/>
          <p:cNvSpPr txBox="1"/>
          <p:nvPr/>
        </p:nvSpPr>
        <p:spPr>
          <a:xfrm>
            <a:off x="103589" y="947944"/>
            <a:ext cx="4945585" cy="1554272"/>
          </a:xfrm>
          <a:prstGeom prst="rect">
            <a:avLst/>
          </a:prstGeom>
          <a:noFill/>
          <a:ln>
            <a:noFill/>
          </a:ln>
        </p:spPr>
        <p:txBody>
          <a:bodyPr spcFirstLastPara="1" wrap="square" lIns="91425" tIns="45700" rIns="91425" bIns="45700" anchor="t" anchorCtr="0">
            <a:spAutoFit/>
          </a:bodyPr>
          <a:lstStyle/>
          <a:p>
            <a:pPr marL="914400" marR="0" lvl="1" indent="-457200" algn="l" rtl="0">
              <a:spcBef>
                <a:spcPts val="0"/>
              </a:spcBef>
              <a:spcAft>
                <a:spcPts val="0"/>
              </a:spcAft>
              <a:buClr>
                <a:schemeClr val="dk1"/>
              </a:buClr>
              <a:buSzPts val="2000"/>
              <a:buFont typeface="Arial"/>
              <a:buChar char="•"/>
            </a:pPr>
            <a:r>
              <a:rPr lang="en-US" sz="2000" b="1" i="0" u="none" strike="noStrike" cap="none" dirty="0">
                <a:solidFill>
                  <a:schemeClr val="dk1"/>
                </a:solidFill>
                <a:latin typeface="Calibri"/>
                <a:ea typeface="Calibri"/>
                <a:cs typeface="Calibri"/>
                <a:sym typeface="Calibri"/>
              </a:rPr>
              <a:t>Total Lightning Stroke Density </a:t>
            </a:r>
            <a:endParaRPr dirty="0"/>
          </a:p>
          <a:p>
            <a:pPr marL="1371600" marR="0" lvl="2" indent="-457200" algn="l" rtl="0">
              <a:spcBef>
                <a:spcPts val="600"/>
              </a:spcBef>
              <a:spcAft>
                <a:spcPts val="0"/>
              </a:spcAft>
              <a:buClr>
                <a:schemeClr val="dk1"/>
              </a:buClr>
              <a:buSzPts val="2000"/>
              <a:buFont typeface="Courier New"/>
              <a:buChar char="o"/>
            </a:pPr>
            <a:r>
              <a:rPr lang="en-US" sz="2000" b="1" i="0" u="none" strike="noStrike" cap="none" dirty="0">
                <a:solidFill>
                  <a:schemeClr val="dk1"/>
                </a:solidFill>
                <a:latin typeface="Calibri"/>
                <a:ea typeface="Calibri"/>
                <a:cs typeface="Calibri"/>
                <a:sym typeface="Calibri"/>
              </a:rPr>
              <a:t>Consistent, Harmonized Data</a:t>
            </a:r>
            <a:endParaRPr dirty="0"/>
          </a:p>
          <a:p>
            <a:pPr marL="914400" marR="0" lvl="1" indent="-457200" algn="l" rtl="0">
              <a:spcBef>
                <a:spcPts val="600"/>
              </a:spcBef>
              <a:spcAft>
                <a:spcPts val="0"/>
              </a:spcAft>
              <a:buClr>
                <a:schemeClr val="dk1"/>
              </a:buClr>
              <a:buSzPts val="2000"/>
              <a:buFont typeface="Arial"/>
              <a:buChar char="•"/>
            </a:pPr>
            <a:r>
              <a:rPr lang="en-US" sz="2000" b="1" i="0" u="none" strike="noStrike" cap="none" dirty="0">
                <a:solidFill>
                  <a:schemeClr val="dk1"/>
                </a:solidFill>
                <a:latin typeface="Calibri"/>
                <a:ea typeface="Calibri"/>
                <a:cs typeface="Calibri"/>
                <a:sym typeface="Calibri"/>
              </a:rPr>
              <a:t>Global 10 km x 10 km (0.1 x 0.1 deg)</a:t>
            </a:r>
            <a:endParaRPr dirty="0"/>
          </a:p>
          <a:p>
            <a:pPr marL="914400" marR="0" lvl="1" indent="-457200" algn="l" rtl="0">
              <a:spcBef>
                <a:spcPts val="600"/>
              </a:spcBef>
              <a:spcAft>
                <a:spcPts val="0"/>
              </a:spcAft>
              <a:buClr>
                <a:schemeClr val="dk1"/>
              </a:buClr>
              <a:buSzPts val="2000"/>
              <a:buFont typeface="Arial"/>
              <a:buChar char="•"/>
            </a:pPr>
            <a:r>
              <a:rPr lang="en-US" sz="2000" b="1" i="0" u="none" strike="noStrike" cap="none" dirty="0">
                <a:solidFill>
                  <a:schemeClr val="dk1"/>
                </a:solidFill>
                <a:latin typeface="Calibri"/>
                <a:ea typeface="Calibri"/>
                <a:cs typeface="Calibri"/>
                <a:sym typeface="Calibri"/>
              </a:rPr>
              <a:t>Temporal (Monthly, Daily, Hourly)</a:t>
            </a:r>
            <a:endParaRPr sz="2400" b="1" i="0" u="none" strike="noStrike" cap="none" dirty="0">
              <a:solidFill>
                <a:schemeClr val="dk1"/>
              </a:solidFill>
              <a:latin typeface="Calibri"/>
              <a:ea typeface="Calibri"/>
              <a:cs typeface="Calibri"/>
              <a:sym typeface="Calibri"/>
            </a:endParaRPr>
          </a:p>
        </p:txBody>
      </p:sp>
      <p:sp>
        <p:nvSpPr>
          <p:cNvPr id="379" name="Google Shape;379;p3"/>
          <p:cNvSpPr txBox="1"/>
          <p:nvPr/>
        </p:nvSpPr>
        <p:spPr>
          <a:xfrm>
            <a:off x="6188364" y="1166782"/>
            <a:ext cx="522309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Space-based: GLM Total Lightning Flash Density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BE6F-57AA-C746-5B1B-D12052FA06B3}"/>
              </a:ext>
            </a:extLst>
          </p:cNvPr>
          <p:cNvSpPr>
            <a:spLocks noGrp="1"/>
          </p:cNvSpPr>
          <p:nvPr>
            <p:ph type="title"/>
          </p:nvPr>
        </p:nvSpPr>
        <p:spPr>
          <a:xfrm>
            <a:off x="248575" y="365125"/>
            <a:ext cx="11567604" cy="1325563"/>
          </a:xfrm>
        </p:spPr>
        <p:txBody>
          <a:bodyPr>
            <a:normAutofit/>
          </a:bodyPr>
          <a:lstStyle/>
          <a:p>
            <a:pPr algn="ctr"/>
            <a:r>
              <a:rPr lang="en-GB" sz="2800" b="1" dirty="0">
                <a:effectLst/>
                <a:latin typeface="Calibri" panose="020F0502020204030204" pitchFamily="34" charset="0"/>
                <a:ea typeface="Calibri" panose="020F0502020204030204" pitchFamily="34" charset="0"/>
              </a:rPr>
              <a:t>Action C5: ECV-specific Satellite Data Processing Method Improvements </a:t>
            </a:r>
            <a:endParaRPr lang="en-US" sz="6000" dirty="0"/>
          </a:p>
        </p:txBody>
      </p:sp>
      <p:sp>
        <p:nvSpPr>
          <p:cNvPr id="3" name="Text Placeholder 2">
            <a:extLst>
              <a:ext uri="{FF2B5EF4-FFF2-40B4-BE49-F238E27FC236}">
                <a16:creationId xmlns:a16="http://schemas.microsoft.com/office/drawing/2014/main" id="{514259B6-E183-BD80-C106-5590F11291BD}"/>
              </a:ext>
            </a:extLst>
          </p:cNvPr>
          <p:cNvSpPr>
            <a:spLocks noGrp="1"/>
          </p:cNvSpPr>
          <p:nvPr>
            <p:ph type="body" idx="1"/>
          </p:nvPr>
        </p:nvSpPr>
        <p:spPr>
          <a:xfrm>
            <a:off x="838200" y="1825624"/>
            <a:ext cx="10515600" cy="4575175"/>
          </a:xfrm>
        </p:spPr>
        <p:txBody>
          <a:bodyPr>
            <a:normAutofit lnSpcReduction="10000"/>
          </a:bodyPr>
          <a:lstStyle/>
          <a:p>
            <a:r>
              <a:rPr lang="en-GB" dirty="0">
                <a:effectLst/>
                <a:latin typeface="Calibri" panose="020F0502020204030204" pitchFamily="34" charset="0"/>
                <a:ea typeface="Calibri" panose="020F0502020204030204" pitchFamily="34" charset="0"/>
              </a:rPr>
              <a:t>Activity</a:t>
            </a:r>
          </a:p>
          <a:p>
            <a:pPr lvl="1"/>
            <a:r>
              <a:rPr lang="en-GB" sz="2000" dirty="0">
                <a:effectLst/>
                <a:latin typeface="Calibri" panose="020F0502020204030204" pitchFamily="34" charset="0"/>
                <a:ea typeface="Calibri" panose="020F0502020204030204" pitchFamily="34" charset="0"/>
              </a:rPr>
              <a:t>Reprocess the LEO NASA 25+ year Lightning Imaging Sensor (LIS) data set from the Optical Transient Detector OTD, 1995-2000), LIS on the Tropical Rainfall Measuring Mission (TRMM-LIS, 1997-2015) and International Space Station (ISS-LIS, 2017-Present).</a:t>
            </a:r>
            <a:endParaRPr lang="en-US" sz="2000" dirty="0">
              <a:effectLst/>
              <a:latin typeface="Calibri" panose="020F0502020204030204" pitchFamily="34" charset="0"/>
              <a:ea typeface="Calibri" panose="020F0502020204030204" pitchFamily="34" charset="0"/>
            </a:endParaRPr>
          </a:p>
          <a:p>
            <a:pPr lvl="1"/>
            <a:r>
              <a:rPr lang="en-GB" sz="2000" dirty="0">
                <a:effectLst/>
                <a:latin typeface="Calibri" panose="020F0502020204030204" pitchFamily="34" charset="0"/>
                <a:ea typeface="Calibri" panose="020F0502020204030204" pitchFamily="34" charset="0"/>
              </a:rPr>
              <a:t>Reprocess the GEO Geostationary Lightning Mapper (GLM) on GOES-16/17/18 (2017 -Present) </a:t>
            </a:r>
            <a:endParaRPr lang="en-US" sz="2000" dirty="0">
              <a:effectLst/>
              <a:latin typeface="Calibri" panose="020F0502020204030204" pitchFamily="34" charset="0"/>
              <a:ea typeface="Calibri" panose="020F0502020204030204" pitchFamily="34" charset="0"/>
            </a:endParaRPr>
          </a:p>
          <a:p>
            <a:r>
              <a:rPr lang="en-US" dirty="0"/>
              <a:t>Status and Plans</a:t>
            </a:r>
          </a:p>
          <a:p>
            <a:pPr lvl="1"/>
            <a:r>
              <a:rPr lang="en-US" sz="2000" dirty="0"/>
              <a:t>NASA funding the reprocessing of the OTD/LIS full data set archived at the Global Hydrometeorology Resource Center DAAC.</a:t>
            </a:r>
          </a:p>
          <a:p>
            <a:pPr lvl="1"/>
            <a:r>
              <a:rPr lang="en-US" sz="2000" dirty="0"/>
              <a:t>The ISS-LIS continues collecting data in 2022-2023 (from a newly relocated position on the ISS to make room for another instrument). End of Mission TBD.</a:t>
            </a:r>
          </a:p>
          <a:p>
            <a:pPr lvl="1"/>
            <a:r>
              <a:rPr lang="en-US" sz="2000" dirty="0"/>
              <a:t>The OTD/LIS global lightning time series and anomaly published in the 2021 AMS August Bulletin Special Issue on Climate; already invited to update the results at the end of 2022</a:t>
            </a:r>
          </a:p>
          <a:p>
            <a:pPr lvl="1"/>
            <a:r>
              <a:rPr lang="en-US" sz="2000" dirty="0"/>
              <a:t>NOAA GOES-R Program is funding the reprocessing for GLM starting this summer. </a:t>
            </a:r>
          </a:p>
        </p:txBody>
      </p:sp>
    </p:spTree>
    <p:extLst>
      <p:ext uri="{BB962C8B-B14F-4D97-AF65-F5344CB8AC3E}">
        <p14:creationId xmlns:p14="http://schemas.microsoft.com/office/powerpoint/2010/main" val="46007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BE6F-57AA-C746-5B1B-D12052FA06B3}"/>
              </a:ext>
            </a:extLst>
          </p:cNvPr>
          <p:cNvSpPr>
            <a:spLocks noGrp="1"/>
          </p:cNvSpPr>
          <p:nvPr>
            <p:ph type="title"/>
          </p:nvPr>
        </p:nvSpPr>
        <p:spPr>
          <a:xfrm>
            <a:off x="248575" y="365125"/>
            <a:ext cx="11567604" cy="1325563"/>
          </a:xfrm>
        </p:spPr>
        <p:txBody>
          <a:bodyPr>
            <a:normAutofit/>
          </a:bodyPr>
          <a:lstStyle/>
          <a:p>
            <a:pPr algn="ctr"/>
            <a:r>
              <a:rPr lang="en-GB" sz="2800" b="1" dirty="0">
                <a:effectLst/>
                <a:latin typeface="Calibri" panose="020F0502020204030204" pitchFamily="34" charset="0"/>
                <a:ea typeface="Calibri" panose="020F0502020204030204" pitchFamily="34" charset="0"/>
              </a:rPr>
              <a:t>Action C5: ECV-specific Satellite Data Processing Method Improvements </a:t>
            </a:r>
            <a:endParaRPr lang="en-US" sz="6000" dirty="0"/>
          </a:p>
        </p:txBody>
      </p:sp>
      <p:sp>
        <p:nvSpPr>
          <p:cNvPr id="3" name="Text Placeholder 2">
            <a:extLst>
              <a:ext uri="{FF2B5EF4-FFF2-40B4-BE49-F238E27FC236}">
                <a16:creationId xmlns:a16="http://schemas.microsoft.com/office/drawing/2014/main" id="{514259B6-E183-BD80-C106-5590F11291BD}"/>
              </a:ext>
            </a:extLst>
          </p:cNvPr>
          <p:cNvSpPr>
            <a:spLocks noGrp="1"/>
          </p:cNvSpPr>
          <p:nvPr>
            <p:ph type="body" idx="1"/>
          </p:nvPr>
        </p:nvSpPr>
        <p:spPr>
          <a:xfrm>
            <a:off x="838200" y="1442114"/>
            <a:ext cx="10515600" cy="5216138"/>
          </a:xfrm>
        </p:spPr>
        <p:txBody>
          <a:bodyPr>
            <a:normAutofit fontScale="92500" lnSpcReduction="10000"/>
          </a:bodyPr>
          <a:lstStyle/>
          <a:p>
            <a:r>
              <a:rPr lang="en-US" dirty="0"/>
              <a:t>Status and Plans (continued)</a:t>
            </a:r>
          </a:p>
          <a:p>
            <a:pPr marL="1085850" lvl="2" indent="-171450" algn="just">
              <a:lnSpc>
                <a:spcPct val="115000"/>
              </a:lnSpc>
              <a:spcBef>
                <a:spcPts val="0"/>
              </a:spcBef>
              <a:spcAft>
                <a:spcPts val="600"/>
              </a:spcAft>
            </a:pPr>
            <a:r>
              <a:rPr lang="en-GB" dirty="0">
                <a:effectLst/>
                <a:latin typeface="Calibri" panose="020F0502020204030204" pitchFamily="34" charset="0"/>
                <a:ea typeface="Calibri" panose="020F0502020204030204" pitchFamily="34" charset="0"/>
              </a:rPr>
              <a:t>Reprocess the data to remove known artifacts and allow for new and improved products using ML/AI (e.g., megaflashes, flash type, continuing current). An Enterprise science algorithm is planned that would be applied to all space-based instruments similar to GLM (e.g., forthcoming MTG-Lightning Imager).</a:t>
            </a:r>
          </a:p>
          <a:p>
            <a:pPr marL="1085850" lvl="2" indent="-171450" algn="just">
              <a:lnSpc>
                <a:spcPct val="115000"/>
              </a:lnSpc>
              <a:spcBef>
                <a:spcPts val="0"/>
              </a:spcBef>
              <a:spcAft>
                <a:spcPts val="600"/>
              </a:spcAft>
            </a:pPr>
            <a:r>
              <a:rPr lang="en-GB" dirty="0">
                <a:latin typeface="Calibri" panose="020F0502020204030204" pitchFamily="34" charset="0"/>
                <a:ea typeface="Calibri" panose="020F0502020204030204" pitchFamily="34" charset="0"/>
              </a:rPr>
              <a:t>Year 1 GLM Reprocessing – address artifacts</a:t>
            </a:r>
          </a:p>
          <a:p>
            <a:pPr marL="1085850" lvl="2" indent="-171450" algn="just">
              <a:lnSpc>
                <a:spcPct val="115000"/>
              </a:lnSpc>
              <a:spcBef>
                <a:spcPts val="0"/>
              </a:spcBef>
              <a:spcAft>
                <a:spcPts val="600"/>
              </a:spcAft>
            </a:pPr>
            <a:r>
              <a:rPr lang="en-GB" dirty="0">
                <a:effectLst/>
                <a:latin typeface="Calibri" panose="020F0502020204030204" pitchFamily="34" charset="0"/>
                <a:ea typeface="Calibri" panose="020F0502020204030204" pitchFamily="34" charset="0"/>
              </a:rPr>
              <a:t>Year 2 GLM Reprocessing (if funded) – address ML/AI enhanced products</a:t>
            </a:r>
          </a:p>
          <a:p>
            <a:pPr marL="1085850" lvl="2" indent="-171450" algn="just">
              <a:lnSpc>
                <a:spcPct val="115000"/>
              </a:lnSpc>
              <a:spcBef>
                <a:spcPts val="0"/>
              </a:spcBef>
              <a:spcAft>
                <a:spcPts val="600"/>
              </a:spcAft>
            </a:pPr>
            <a:r>
              <a:rPr lang="en-GB" dirty="0">
                <a:latin typeface="Calibri" panose="020F0502020204030204" pitchFamily="34" charset="0"/>
                <a:ea typeface="Calibri" panose="020F0502020204030204" pitchFamily="34" charset="0"/>
              </a:rPr>
              <a:t>Available 2024</a:t>
            </a:r>
            <a:endParaRPr lang="en-GB" dirty="0">
              <a:effectLst/>
              <a:latin typeface="Calibri" panose="020F0502020204030204" pitchFamily="34" charset="0"/>
              <a:ea typeface="Calibri" panose="020F0502020204030204" pitchFamily="34" charset="0"/>
            </a:endParaRPr>
          </a:p>
          <a:p>
            <a:pPr marL="171450" indent="-171450" algn="just">
              <a:lnSpc>
                <a:spcPct val="115000"/>
              </a:lnSpc>
              <a:spcBef>
                <a:spcPts val="0"/>
              </a:spcBef>
              <a:spcAft>
                <a:spcPts val="600"/>
              </a:spcAft>
            </a:pPr>
            <a:r>
              <a:rPr lang="en-GB" dirty="0">
                <a:latin typeface="Calibri" panose="020F0502020204030204" pitchFamily="34" charset="0"/>
                <a:ea typeface="Calibri" panose="020F0502020204030204" pitchFamily="34" charset="0"/>
              </a:rPr>
              <a:t>Means of Assessing Progress</a:t>
            </a:r>
          </a:p>
          <a:p>
            <a:pPr marL="1085850" lvl="2" indent="-171450" algn="just">
              <a:lnSpc>
                <a:spcPct val="115000"/>
              </a:lnSpc>
              <a:spcBef>
                <a:spcPts val="0"/>
              </a:spcBef>
              <a:spcAft>
                <a:spcPts val="600"/>
              </a:spcAft>
            </a:pPr>
            <a:r>
              <a:rPr lang="en-GB" sz="1800" dirty="0">
                <a:effectLst/>
                <a:latin typeface="Calibri" panose="020F0502020204030204" pitchFamily="34" charset="0"/>
                <a:ea typeface="Calibri" panose="020F0502020204030204" pitchFamily="34" charset="0"/>
              </a:rPr>
              <a:t>Validated and updated 0.1 x 0.1 </a:t>
            </a:r>
            <a:r>
              <a:rPr lang="en-GB" sz="1800" dirty="0" err="1">
                <a:effectLst/>
                <a:latin typeface="Calibri" panose="020F0502020204030204" pitchFamily="34" charset="0"/>
                <a:ea typeface="Calibri" panose="020F0502020204030204" pitchFamily="34" charset="0"/>
              </a:rPr>
              <a:t>deg</a:t>
            </a:r>
            <a:r>
              <a:rPr lang="en-GB" sz="1800" dirty="0">
                <a:effectLst/>
                <a:latin typeface="Calibri" panose="020F0502020204030204" pitchFamily="34" charset="0"/>
                <a:ea typeface="Calibri" panose="020F0502020204030204" pitchFamily="34" charset="0"/>
              </a:rPr>
              <a:t> product for satellites and ground based lightning RF data sets (GLD360, WWLLN, TBD Regional networks)</a:t>
            </a:r>
          </a:p>
          <a:p>
            <a:pPr marL="1085850" lvl="2" indent="-171450" algn="just">
              <a:lnSpc>
                <a:spcPct val="115000"/>
              </a:lnSpc>
              <a:spcBef>
                <a:spcPts val="0"/>
              </a:spcBef>
              <a:spcAft>
                <a:spcPts val="600"/>
              </a:spcAft>
            </a:pPr>
            <a:r>
              <a:rPr lang="en-GB" sz="1800" dirty="0" err="1">
                <a:effectLst/>
                <a:latin typeface="Calibri" panose="020F0502020204030204" pitchFamily="34" charset="0"/>
                <a:ea typeface="Calibri" panose="020F0502020204030204" pitchFamily="34" charset="0"/>
              </a:rPr>
              <a:t>ThunderHour</a:t>
            </a:r>
            <a:r>
              <a:rPr lang="en-GB" sz="1800" dirty="0">
                <a:effectLst/>
                <a:latin typeface="Calibri" panose="020F0502020204030204" pitchFamily="34" charset="0"/>
                <a:ea typeface="Calibri" panose="020F0502020204030204" pitchFamily="34" charset="0"/>
              </a:rPr>
              <a:t> grids for GLD360, ENGLN, WWLLN, GLM</a:t>
            </a:r>
            <a:endParaRPr lang="en-US" sz="1800" dirty="0">
              <a:effectLst/>
              <a:latin typeface="Calibri" panose="020F0502020204030204" pitchFamily="34" charset="0"/>
              <a:ea typeface="Calibri" panose="020F0502020204030204" pitchFamily="34" charset="0"/>
            </a:endParaRPr>
          </a:p>
          <a:p>
            <a:pPr marL="1085850" lvl="2" indent="-171450" algn="just">
              <a:lnSpc>
                <a:spcPct val="115000"/>
              </a:lnSpc>
              <a:spcBef>
                <a:spcPts val="0"/>
              </a:spcBef>
              <a:spcAft>
                <a:spcPts val="600"/>
              </a:spcAft>
            </a:pPr>
            <a:r>
              <a:rPr lang="en-GB" sz="1800" dirty="0">
                <a:effectLst/>
                <a:latin typeface="Calibri" panose="020F0502020204030204" pitchFamily="34" charset="0"/>
                <a:ea typeface="Calibri" panose="020F0502020204030204" pitchFamily="34" charset="0"/>
              </a:rPr>
              <a:t>Validated and updated space and RF ground-based lightning data at 0.1 x 0.1 </a:t>
            </a:r>
            <a:r>
              <a:rPr lang="en-GB" sz="1800" dirty="0" err="1">
                <a:effectLst/>
                <a:latin typeface="Calibri" panose="020F0502020204030204" pitchFamily="34" charset="0"/>
                <a:ea typeface="Calibri" panose="020F0502020204030204" pitchFamily="34" charset="0"/>
              </a:rPr>
              <a:t>deg</a:t>
            </a:r>
            <a:r>
              <a:rPr lang="en-GB" sz="1800" dirty="0">
                <a:effectLst/>
                <a:latin typeface="Calibri" panose="020F0502020204030204" pitchFamily="34" charset="0"/>
                <a:ea typeface="Calibri" panose="020F0502020204030204" pitchFamily="34" charset="0"/>
              </a:rPr>
              <a:t> grids (at monthly cadence).</a:t>
            </a:r>
            <a:endParaRPr lang="en-US" sz="1800" dirty="0">
              <a:effectLst/>
              <a:latin typeface="Calibri" panose="020F0502020204030204" pitchFamily="34" charset="0"/>
              <a:ea typeface="Calibri" panose="020F0502020204030204" pitchFamily="34" charset="0"/>
            </a:endParaRPr>
          </a:p>
          <a:p>
            <a:pPr marL="1085850" lvl="2" indent="-171450" algn="just">
              <a:lnSpc>
                <a:spcPct val="115000"/>
              </a:lnSpc>
              <a:spcBef>
                <a:spcPts val="0"/>
              </a:spcBef>
              <a:spcAft>
                <a:spcPts val="600"/>
              </a:spcAft>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6827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BE6F-57AA-C746-5B1B-D12052FA06B3}"/>
              </a:ext>
            </a:extLst>
          </p:cNvPr>
          <p:cNvSpPr>
            <a:spLocks noGrp="1"/>
          </p:cNvSpPr>
          <p:nvPr>
            <p:ph type="title"/>
          </p:nvPr>
        </p:nvSpPr>
        <p:spPr>
          <a:xfrm>
            <a:off x="248575" y="365125"/>
            <a:ext cx="11567604" cy="1325563"/>
          </a:xfrm>
        </p:spPr>
        <p:txBody>
          <a:bodyPr>
            <a:normAutofit/>
          </a:bodyPr>
          <a:lstStyle/>
          <a:p>
            <a:pPr algn="ctr"/>
            <a:r>
              <a:rPr lang="en-GB" sz="2800" b="1" dirty="0">
                <a:effectLst/>
                <a:latin typeface="Calibri" panose="020F0502020204030204" pitchFamily="34" charset="0"/>
                <a:ea typeface="Calibri" panose="020F0502020204030204" pitchFamily="34" charset="0"/>
              </a:rPr>
              <a:t>Action D5: Undertake Additional Data Rescue Activities</a:t>
            </a:r>
            <a:endParaRPr lang="en-US" sz="6000" dirty="0"/>
          </a:p>
        </p:txBody>
      </p:sp>
      <p:sp>
        <p:nvSpPr>
          <p:cNvPr id="3" name="Text Placeholder 2">
            <a:extLst>
              <a:ext uri="{FF2B5EF4-FFF2-40B4-BE49-F238E27FC236}">
                <a16:creationId xmlns:a16="http://schemas.microsoft.com/office/drawing/2014/main" id="{514259B6-E183-BD80-C106-5590F11291BD}"/>
              </a:ext>
            </a:extLst>
          </p:cNvPr>
          <p:cNvSpPr>
            <a:spLocks noGrp="1"/>
          </p:cNvSpPr>
          <p:nvPr>
            <p:ph type="body" idx="1"/>
          </p:nvPr>
        </p:nvSpPr>
        <p:spPr>
          <a:xfrm>
            <a:off x="838200" y="1825624"/>
            <a:ext cx="10515600" cy="4575175"/>
          </a:xfrm>
        </p:spPr>
        <p:txBody>
          <a:bodyPr>
            <a:normAutofit lnSpcReduction="10000"/>
          </a:bodyPr>
          <a:lstStyle/>
          <a:p>
            <a:r>
              <a:rPr lang="en-GB" dirty="0">
                <a:effectLst/>
                <a:latin typeface="Calibri" panose="020F0502020204030204" pitchFamily="34" charset="0"/>
                <a:ea typeface="Calibri" panose="020F0502020204030204" pitchFamily="34" charset="0"/>
              </a:rPr>
              <a:t>Activity</a:t>
            </a:r>
          </a:p>
          <a:p>
            <a:pPr lvl="1"/>
            <a:r>
              <a:rPr lang="en-GB" sz="1800" dirty="0">
                <a:effectLst/>
                <a:latin typeface="Calibri" panose="020F0502020204030204" pitchFamily="34" charset="0"/>
                <a:ea typeface="Calibri" panose="020F0502020204030204" pitchFamily="34" charset="0"/>
              </a:rPr>
              <a:t>Continue efforts to advance the rescue of key historical data records from hard copy or image form via an appropriate combination of professional, citizen science and class-based activities. </a:t>
            </a:r>
            <a:endParaRPr lang="en-US" sz="1800" dirty="0">
              <a:effectLst/>
              <a:latin typeface="Calibri" panose="020F0502020204030204" pitchFamily="34" charset="0"/>
              <a:ea typeface="Calibri" panose="020F0502020204030204" pitchFamily="34" charset="0"/>
            </a:endParaRPr>
          </a:p>
          <a:p>
            <a:pPr lvl="1"/>
            <a:r>
              <a:rPr lang="en-GB" sz="1800" dirty="0">
                <a:effectLst/>
                <a:latin typeface="Calibri" panose="020F0502020204030204" pitchFamily="34" charset="0"/>
                <a:ea typeface="Calibri" panose="020F0502020204030204" pitchFamily="34" charset="0"/>
              </a:rPr>
              <a:t>The Thunder Day observation at meteorological stations is a long-term WMO database.  </a:t>
            </a:r>
          </a:p>
          <a:p>
            <a:r>
              <a:rPr lang="en-US" dirty="0"/>
              <a:t>Status and Plans</a:t>
            </a:r>
          </a:p>
          <a:p>
            <a:pPr lvl="1"/>
            <a:r>
              <a:rPr lang="en-GB" sz="1800" dirty="0">
                <a:latin typeface="Calibri" panose="020F0502020204030204" pitchFamily="34" charset="0"/>
                <a:ea typeface="Calibri" panose="020F0502020204030204" pitchFamily="34" charset="0"/>
              </a:rPr>
              <a:t>TT-LOCA team member E. Williams has reached out to NMHS to back-fill missing records.</a:t>
            </a:r>
          </a:p>
          <a:p>
            <a:pPr lvl="1"/>
            <a:r>
              <a:rPr lang="en-US" sz="1800" dirty="0">
                <a:effectLst/>
                <a:latin typeface="Calibri" panose="020F0502020204030204" pitchFamily="34" charset="0"/>
                <a:ea typeface="Calibri" panose="020F0502020204030204" pitchFamily="34" charset="0"/>
              </a:rPr>
              <a:t>Copernicus at ECMWF offered stewardship of the recovered data set.</a:t>
            </a:r>
            <a:endParaRPr lang="en-US" sz="1800" dirty="0"/>
          </a:p>
          <a:p>
            <a:r>
              <a:rPr lang="en-GB" dirty="0">
                <a:latin typeface="Calibri" panose="020F0502020204030204" pitchFamily="34" charset="0"/>
                <a:ea typeface="Calibri" panose="020F0502020204030204" pitchFamily="34" charset="0"/>
              </a:rPr>
              <a:t>Means of Assessing Progress</a:t>
            </a:r>
            <a:endParaRPr lang="en-US" dirty="0"/>
          </a:p>
          <a:p>
            <a:pPr lvl="1"/>
            <a:r>
              <a:rPr lang="en-GB" sz="1800" dirty="0">
                <a:effectLst/>
                <a:latin typeface="Calibri" panose="020F0502020204030204" pitchFamily="34" charset="0"/>
                <a:ea typeface="Calibri" panose="020F0502020204030204" pitchFamily="34" charset="0"/>
              </a:rPr>
              <a:t>New funded data rescue efforts leading to the provision of additional data rescued to recognised global repositories for relevant ECVs via a variety of approaches (professional keying, citizen science, participatory learning).</a:t>
            </a:r>
          </a:p>
          <a:p>
            <a:pPr lvl="1"/>
            <a:r>
              <a:rPr lang="en-US" sz="1800" dirty="0"/>
              <a:t>Methodology can follow that of Lavigne et al. (JGR, 2019) where 43 years and 8000 Thunder Day station reports were correlated to 16 years of TRMM/LIS satellite data to examine trends in global lightning activity. (Lavigne et al., 2019, JGR </a:t>
            </a:r>
            <a:r>
              <a:rPr lang="en-US" sz="1800" b="1" i="0" u="none" strike="noStrike" dirty="0">
                <a:solidFill>
                  <a:srgbClr val="005274"/>
                </a:solidFill>
                <a:effectLst/>
                <a:latin typeface="Calibri" panose="020F0502020204030204" pitchFamily="34" charset="0"/>
                <a:cs typeface="Calibri" panose="020F0502020204030204" pitchFamily="34" charset="0"/>
                <a:hlinkClick r:id="rId2"/>
              </a:rPr>
              <a:t>https://doi.org/10.1029/2018JD029920</a:t>
            </a:r>
            <a:r>
              <a:rPr lang="en-US" sz="1800" b="1" i="0" u="none" strike="noStrike" dirty="0">
                <a:solidFill>
                  <a:srgbClr val="005274"/>
                </a:solidFill>
                <a:effectLst/>
                <a:latin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570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BE6F-57AA-C746-5B1B-D12052FA06B3}"/>
              </a:ext>
            </a:extLst>
          </p:cNvPr>
          <p:cNvSpPr>
            <a:spLocks noGrp="1"/>
          </p:cNvSpPr>
          <p:nvPr>
            <p:ph type="title"/>
          </p:nvPr>
        </p:nvSpPr>
        <p:spPr>
          <a:xfrm>
            <a:off x="248575" y="365125"/>
            <a:ext cx="11567604" cy="1325563"/>
          </a:xfrm>
        </p:spPr>
        <p:txBody>
          <a:bodyPr>
            <a:normAutofit/>
          </a:bodyPr>
          <a:lstStyle/>
          <a:p>
            <a:pPr algn="ctr"/>
            <a:r>
              <a:rPr lang="en-GB" sz="2800" b="1" dirty="0">
                <a:effectLst/>
                <a:latin typeface="Calibri" panose="020F0502020204030204" pitchFamily="34" charset="0"/>
                <a:ea typeface="Calibri" panose="020F0502020204030204" pitchFamily="34" charset="0"/>
              </a:rPr>
              <a:t>Remaining and Additional Activities</a:t>
            </a:r>
            <a:endParaRPr lang="en-US" sz="6000" dirty="0"/>
          </a:p>
        </p:txBody>
      </p:sp>
      <p:sp>
        <p:nvSpPr>
          <p:cNvPr id="3" name="Text Placeholder 2">
            <a:extLst>
              <a:ext uri="{FF2B5EF4-FFF2-40B4-BE49-F238E27FC236}">
                <a16:creationId xmlns:a16="http://schemas.microsoft.com/office/drawing/2014/main" id="{514259B6-E183-BD80-C106-5590F11291BD}"/>
              </a:ext>
            </a:extLst>
          </p:cNvPr>
          <p:cNvSpPr>
            <a:spLocks noGrp="1"/>
          </p:cNvSpPr>
          <p:nvPr>
            <p:ph type="body" idx="1"/>
          </p:nvPr>
        </p:nvSpPr>
        <p:spPr>
          <a:xfrm>
            <a:off x="838200" y="1358283"/>
            <a:ext cx="10515600" cy="5291091"/>
          </a:xfrm>
        </p:spPr>
        <p:txBody>
          <a:bodyPr>
            <a:normAutofit/>
          </a:bodyPr>
          <a:lstStyle/>
          <a:p>
            <a:r>
              <a:rPr lang="en-GB" dirty="0">
                <a:effectLst/>
                <a:latin typeface="Calibri" panose="020F0502020204030204" pitchFamily="34" charset="0"/>
                <a:ea typeface="Calibri" panose="020F0502020204030204" pitchFamily="34" charset="0"/>
              </a:rPr>
              <a:t>Activity</a:t>
            </a:r>
          </a:p>
          <a:p>
            <a:pPr lvl="1"/>
            <a:r>
              <a:rPr lang="en-US" sz="1900" dirty="0">
                <a:effectLst/>
                <a:latin typeface="Calibri" panose="020F0502020204030204" pitchFamily="34" charset="0"/>
                <a:ea typeface="Calibri" panose="020F0502020204030204" pitchFamily="34" charset="0"/>
              </a:rPr>
              <a:t>TT-LOCA two year extension planned principally to establish the stewardship of the Lightning ECV. Naming a liaison to the AOPC for further coordination through 2024 also under consideration to evaluate the space-based and ground-based ECV data sets, reprocessing, and initial results from the MTG-LI.</a:t>
            </a:r>
          </a:p>
          <a:p>
            <a:pPr lvl="1"/>
            <a:r>
              <a:rPr lang="en-US" sz="1900" dirty="0">
                <a:latin typeface="Calibri" panose="020F0502020204030204" pitchFamily="34" charset="0"/>
                <a:ea typeface="Calibri" panose="020F0502020204030204" pitchFamily="34" charset="0"/>
              </a:rPr>
              <a:t>Continue outreach to operators of regional ground-based lightning networks to provide ECV compatible data sets.</a:t>
            </a:r>
            <a:endParaRPr lang="en-US" sz="1900" dirty="0">
              <a:effectLst/>
              <a:latin typeface="Calibri" panose="020F0502020204030204" pitchFamily="34" charset="0"/>
              <a:ea typeface="Calibri" panose="020F0502020204030204" pitchFamily="34" charset="0"/>
            </a:endParaRPr>
          </a:p>
          <a:p>
            <a:pPr lvl="1"/>
            <a:r>
              <a:rPr lang="en-US" sz="1900" dirty="0">
                <a:latin typeface="Calibri" panose="020F0502020204030204" pitchFamily="34" charset="0"/>
                <a:ea typeface="Calibri" panose="020F0502020204030204" pitchFamily="34" charset="0"/>
                <a:cs typeface="Calibri" panose="020F0502020204030204" pitchFamily="34" charset="0"/>
              </a:rPr>
              <a:t>Complete </a:t>
            </a:r>
            <a:r>
              <a:rPr lang="en-US" sz="1900" dirty="0">
                <a:latin typeface="Calibri" panose="020F0502020204030204" pitchFamily="34" charset="0"/>
                <a:ea typeface="Calibri" panose="020F0502020204030204" pitchFamily="34" charset="0"/>
              </a:rPr>
              <a:t>a summary report to follow the initial GCOS-227 Report “Lightning for Climate”. Report format to be discussed at AOPC-27 with WMO-CGOS leads Caterina </a:t>
            </a:r>
            <a:r>
              <a:rPr lang="en-US" sz="1900" dirty="0" err="1">
                <a:latin typeface="Calibri" panose="020F0502020204030204" pitchFamily="34" charset="0"/>
                <a:ea typeface="Calibri" panose="020F0502020204030204" pitchFamily="34" charset="0"/>
              </a:rPr>
              <a:t>Tassone</a:t>
            </a:r>
            <a:r>
              <a:rPr lang="en-US" sz="1900" dirty="0">
                <a:latin typeface="Calibri" panose="020F0502020204030204" pitchFamily="34" charset="0"/>
                <a:ea typeface="Calibri" panose="020F0502020204030204" pitchFamily="34" charset="0"/>
              </a:rPr>
              <a:t> and Tim Oakley.</a:t>
            </a:r>
          </a:p>
          <a:p>
            <a:r>
              <a:rPr lang="en-GB" dirty="0">
                <a:effectLst/>
                <a:latin typeface="Calibri" panose="020F0502020204030204" pitchFamily="34" charset="0"/>
                <a:ea typeface="Calibri" panose="020F0502020204030204" pitchFamily="34" charset="0"/>
              </a:rPr>
              <a:t>ECV Data Stewardship</a:t>
            </a:r>
          </a:p>
          <a:p>
            <a:pPr lvl="1"/>
            <a:r>
              <a:rPr lang="en-US" sz="1900" dirty="0"/>
              <a:t>Global VLF operators (GLD360, ENGLN, WWLLN) offered to provide stewardship, maintain and update their ECV product (monthly gridded product, Thunder Hour)</a:t>
            </a:r>
          </a:p>
          <a:p>
            <a:pPr lvl="1"/>
            <a:r>
              <a:rPr lang="en-US" sz="1900" b="1" dirty="0"/>
              <a:t>NCEI</a:t>
            </a:r>
            <a:r>
              <a:rPr lang="en-US" sz="1900" dirty="0"/>
              <a:t> - stewardship of operational and GLM reprocessed data</a:t>
            </a:r>
          </a:p>
          <a:p>
            <a:pPr lvl="1"/>
            <a:r>
              <a:rPr lang="en-US" sz="1900" b="1" dirty="0"/>
              <a:t>NASA</a:t>
            </a:r>
            <a:r>
              <a:rPr lang="en-US" sz="1900" dirty="0"/>
              <a:t> – GHRC stewardship of the OTD/LIS reprocessed data, and </a:t>
            </a:r>
            <a:r>
              <a:rPr lang="en-US" sz="1900" u="sng" dirty="0"/>
              <a:t>Cloud Service landing page </a:t>
            </a:r>
            <a:r>
              <a:rPr lang="en-US" sz="1900" dirty="0"/>
              <a:t>(to be developed and coordinated with NCEI) for all Lightning ECV products.	</a:t>
            </a:r>
            <a:endParaRPr lang="en-US" sz="1900" dirty="0">
              <a:effectLst/>
              <a:latin typeface="Calibri" panose="020F0502020204030204" pitchFamily="34" charset="0"/>
              <a:ea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5700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3718</TotalTime>
  <Words>1405</Words>
  <Application>Microsoft Office PowerPoint</Application>
  <PresentationFormat>Widescreen</PresentationFormat>
  <Paragraphs>106</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Courier New</vt:lpstr>
      <vt:lpstr>Roboto</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Action C5: ECV-specific Satellite Data Processing Method Improvements </vt:lpstr>
      <vt:lpstr>Action C5: ECV-specific Satellite Data Processing Method Improvements </vt:lpstr>
      <vt:lpstr>Action D5: Undertake Additional Data Rescue Activities</vt:lpstr>
      <vt:lpstr>Remaining and Additional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Goodman</dc:creator>
  <cp:lastModifiedBy>Steven Goodman</cp:lastModifiedBy>
  <cp:revision>73</cp:revision>
  <cp:lastPrinted>2022-06-15T16:44:44Z</cp:lastPrinted>
  <dcterms:created xsi:type="dcterms:W3CDTF">2021-04-16T17:16:25Z</dcterms:created>
  <dcterms:modified xsi:type="dcterms:W3CDTF">2022-09-14T02:36:30Z</dcterms:modified>
</cp:coreProperties>
</file>