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7" r:id="rId4"/>
    <p:sldId id="266" r:id="rId5"/>
    <p:sldId id="272" r:id="rId6"/>
    <p:sldId id="271" r:id="rId7"/>
    <p:sldId id="273" r:id="rId8"/>
    <p:sldId id="261" r:id="rId9"/>
    <p:sldId id="263" r:id="rId10"/>
    <p:sldId id="265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B2A7A-8EC8-364D-A3C3-1B2464F55849}" v="58" dt="2022-09-13T15:56:1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l, Kevin C." userId="4ea2b8b3-699d-4e7b-b4ce-910ddc8db273" providerId="ADAL" clId="{9DBB2A7A-8EC8-364D-A3C3-1B2464F55849}"/>
    <pc:docChg chg="custSel modSld">
      <pc:chgData name="Thiel, Kevin C." userId="4ea2b8b3-699d-4e7b-b4ce-910ddc8db273" providerId="ADAL" clId="{9DBB2A7A-8EC8-364D-A3C3-1B2464F55849}" dt="2022-09-13T15:57:04.352" v="225" actId="1035"/>
      <pc:docMkLst>
        <pc:docMk/>
      </pc:docMkLst>
      <pc:sldChg chg="modSp mod">
        <pc:chgData name="Thiel, Kevin C." userId="4ea2b8b3-699d-4e7b-b4ce-910ddc8db273" providerId="ADAL" clId="{9DBB2A7A-8EC8-364D-A3C3-1B2464F55849}" dt="2022-09-13T14:14:57.952" v="41" actId="114"/>
        <pc:sldMkLst>
          <pc:docMk/>
          <pc:sldMk cId="3962875269" sldId="256"/>
        </pc:sldMkLst>
        <pc:spChg chg="mod">
          <ac:chgData name="Thiel, Kevin C." userId="4ea2b8b3-699d-4e7b-b4ce-910ddc8db273" providerId="ADAL" clId="{9DBB2A7A-8EC8-364D-A3C3-1B2464F55849}" dt="2022-09-13T14:14:37.173" v="0" actId="14100"/>
          <ac:spMkLst>
            <pc:docMk/>
            <pc:sldMk cId="3962875269" sldId="256"/>
            <ac:spMk id="2" creationId="{5AB0AB2B-5F31-FF47-BEF7-3BB42C0F8262}"/>
          </ac:spMkLst>
        </pc:spChg>
        <pc:spChg chg="mod">
          <ac:chgData name="Thiel, Kevin C." userId="4ea2b8b3-699d-4e7b-b4ce-910ddc8db273" providerId="ADAL" clId="{9DBB2A7A-8EC8-364D-A3C3-1B2464F55849}" dt="2022-09-13T14:14:57.952" v="41" actId="114"/>
          <ac:spMkLst>
            <pc:docMk/>
            <pc:sldMk cId="3962875269" sldId="256"/>
            <ac:spMk id="3" creationId="{E7ACC681-14B8-F341-9465-075E49C48D6B}"/>
          </ac:spMkLst>
        </pc:spChg>
      </pc:sldChg>
      <pc:sldChg chg="modSp mod">
        <pc:chgData name="Thiel, Kevin C." userId="4ea2b8b3-699d-4e7b-b4ce-910ddc8db273" providerId="ADAL" clId="{9DBB2A7A-8EC8-364D-A3C3-1B2464F55849}" dt="2022-09-13T15:55:40.058" v="182" actId="20577"/>
        <pc:sldMkLst>
          <pc:docMk/>
          <pc:sldMk cId="841341839" sldId="269"/>
        </pc:sldMkLst>
        <pc:spChg chg="mod">
          <ac:chgData name="Thiel, Kevin C." userId="4ea2b8b3-699d-4e7b-b4ce-910ddc8db273" providerId="ADAL" clId="{9DBB2A7A-8EC8-364D-A3C3-1B2464F55849}" dt="2022-09-13T15:55:40.058" v="182" actId="20577"/>
          <ac:spMkLst>
            <pc:docMk/>
            <pc:sldMk cId="841341839" sldId="269"/>
            <ac:spMk id="3" creationId="{70BABF2F-1961-5C46-1B16-26B61504AD33}"/>
          </ac:spMkLst>
        </pc:spChg>
      </pc:sldChg>
      <pc:sldChg chg="addSp modSp mod">
        <pc:chgData name="Thiel, Kevin C." userId="4ea2b8b3-699d-4e7b-b4ce-910ddc8db273" providerId="ADAL" clId="{9DBB2A7A-8EC8-364D-A3C3-1B2464F55849}" dt="2022-09-13T15:57:04.352" v="225" actId="1035"/>
        <pc:sldMkLst>
          <pc:docMk/>
          <pc:sldMk cId="1033507867" sldId="274"/>
        </pc:sldMkLst>
        <pc:spChg chg="add mod">
          <ac:chgData name="Thiel, Kevin C." userId="4ea2b8b3-699d-4e7b-b4ce-910ddc8db273" providerId="ADAL" clId="{9DBB2A7A-8EC8-364D-A3C3-1B2464F55849}" dt="2022-09-13T14:25:05.275" v="109" actId="20577"/>
          <ac:spMkLst>
            <pc:docMk/>
            <pc:sldMk cId="1033507867" sldId="274"/>
            <ac:spMk id="4" creationId="{FF0E0ABE-9365-52B8-77DA-6DF3ED1473DC}"/>
          </ac:spMkLst>
        </pc:spChg>
        <pc:spChg chg="add mod">
          <ac:chgData name="Thiel, Kevin C." userId="4ea2b8b3-699d-4e7b-b4ce-910ddc8db273" providerId="ADAL" clId="{9DBB2A7A-8EC8-364D-A3C3-1B2464F55849}" dt="2022-09-13T15:57:04.352" v="225" actId="1035"/>
          <ac:spMkLst>
            <pc:docMk/>
            <pc:sldMk cId="1033507867" sldId="274"/>
            <ac:spMk id="7" creationId="{F638308E-FE07-287E-C485-DE129F3E298E}"/>
          </ac:spMkLst>
        </pc:spChg>
        <pc:picChg chg="add mod">
          <ac:chgData name="Thiel, Kevin C." userId="4ea2b8b3-699d-4e7b-b4ce-910ddc8db273" providerId="ADAL" clId="{9DBB2A7A-8EC8-364D-A3C3-1B2464F55849}" dt="2022-09-13T14:22:27.545" v="83" actId="1076"/>
          <ac:picMkLst>
            <pc:docMk/>
            <pc:sldMk cId="1033507867" sldId="274"/>
            <ac:picMk id="6" creationId="{DAE1C2BC-A6AC-8262-90E6-0EBA4D7CBA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EFA9-48E3-514D-9716-9A64BC70B847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6D5E-41CA-D144-8B0F-05277536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8AC-596A-0D46-83D5-C2CB1E9A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5F7B6-08FF-3745-A745-E07EE10A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B9F6-CB5D-364B-AC96-ACBE5693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527A7-AFEC-AE45-A014-0B71DC33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1312-E4D1-C241-8538-BDA4B388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E14B-B1C5-CA4D-84D5-D78649D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743D-548C-C348-9DEA-168FECFD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2536-AC89-0A42-9A70-6C90A69F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4493D-0A96-C54A-90A9-33504F0D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63BDE-2250-E34C-B6EB-EDD383FF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4986E-642B-C54A-BAA7-41DDDD5C9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32B91-DFD7-244A-8259-C4FDBB238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9263C-722A-2A47-8D12-6CA3D0C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C672-316F-C448-BC74-8A356DD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04D5-83CE-7F46-9975-93FE5A01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8C44-19AB-CB4B-B81B-01C35567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40712-0136-444E-824F-7F066BFB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4994-126B-2846-A8AB-3433D343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8826-FA92-9E48-ABB2-0B280674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D48A-1C03-BF45-9912-B6B18DA5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8F4A-9EFE-6141-A17F-3E49BBE8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15" y="11536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1BEFA-4D8E-024A-84F3-20DB0438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915" y="40334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4EB5-9E56-294C-A652-15E68738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B60F-7EF7-8B4D-B68A-6FC960DA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2E05-339B-0241-80B3-8007743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DE1A-313A-F94D-B1B6-FC8EDE14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1F68-AF80-DB4D-8A8E-8D44EF5A7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85" y="1590469"/>
            <a:ext cx="5181600" cy="4289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A5A76-DA9A-A349-97C8-8BEA6E5D7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985" y="1590469"/>
            <a:ext cx="5181600" cy="4289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A7CE1-442B-8C44-9CCA-E2615D9E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5FCFE-DD31-5247-96BE-2B1B33FD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748DC-92FA-3644-BC4D-C36F424A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6C48-7EF2-4A46-BD4F-8E7E2A59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015DD-8988-AA40-95CE-C3AED211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7781-BEA0-5A45-8925-AED5EC2F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B7F05-C946-0C44-8432-3EED2D4BB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C7E9-25A2-874E-8350-EA33A3B6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D3F99-2C41-AA47-96AD-615F0F6B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0E5D9-DA4B-A743-8079-134AA1FE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893B4-8BCD-6346-AF53-A5B626C9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A47E-9286-5E44-A907-DBB7CE87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73BE8-1416-6245-805F-58B43BD3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AAECF-8751-4849-A7FF-794DD488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4AC8-E894-044B-8CB0-66F9463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24516-6D4B-BD4C-AE73-B3222EB6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9ED28-8820-A44D-8FB1-3DCD8A2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B6A7B-F911-FD41-AE69-9F2004D2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A8FE-16F1-3E4C-ADBE-AC4A4207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22BE-81D7-5F49-B86E-CCE6040F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B0B85-4478-5545-8156-F3F7F3909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9FB35-E58D-4148-BD9A-DE144939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68ADF-382B-714B-A516-788E3DF1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4A2C2-F41E-0D42-BA8E-E0553BF0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67BF-0438-2147-9673-C267AD27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ADB52-6B07-1C4F-9D55-70AC20574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8C3C7-C6A2-934C-B976-D6D3937D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53BF3-7EBA-184C-B035-53F2AA51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76E9-5714-9A41-9E9E-09A57CB4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C4B9-42E3-194B-A095-1BF9499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40834-7254-C142-9870-33829256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50485-B38B-EA41-90D3-D3010B301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2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A1E0-B69E-564D-81CE-6565339D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E358AB-2BE0-E54D-8D9C-AEC10B3DC7DD}" type="datetimeFigureOut">
              <a:rPr lang="en-US" smtClean="0"/>
              <a:pPr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C2EC-B136-CB4B-B6FE-7B657405A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87" y="6003788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4D9F-B471-2843-B97D-B430574A6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1548" y="6498121"/>
            <a:ext cx="470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69DE76-7972-9D48-8EB8-EE290F627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side.nssl.noaa.gov/ewp/2022/06/24/glm-goes-16-vs-goes-1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448;p61">
            <a:extLst>
              <a:ext uri="{FF2B5EF4-FFF2-40B4-BE49-F238E27FC236}">
                <a16:creationId xmlns:a16="http://schemas.microsoft.com/office/drawing/2014/main" id="{0415B2E3-BE18-C2FC-9EDF-CD9586D7AD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4051" y="4046001"/>
            <a:ext cx="4384388" cy="2763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0AB2B-5F31-FF47-BEF7-3BB42C0F8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877"/>
            <a:ext cx="6310859" cy="2349393"/>
          </a:xfrm>
        </p:spPr>
        <p:txBody>
          <a:bodyPr>
            <a:normAutofit fontScale="90000"/>
          </a:bodyPr>
          <a:lstStyle/>
          <a:p>
            <a:r>
              <a:rPr lang="en-US" dirty="0"/>
              <a:t>GLM in the 2022 HWT Satellite Proving Ground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CC681-14B8-F341-9465-075E49C48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776" y="2405270"/>
            <a:ext cx="5545437" cy="588364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Kevin Thiel (OU-CIWRO, NWS-SPC)</a:t>
            </a:r>
          </a:p>
          <a:p>
            <a:r>
              <a:rPr lang="en-US" i="1" dirty="0"/>
              <a:t>Kristin Calhoun (NOAA-NSSL)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DD5BA-513E-B2B8-A05B-4CDE58F3BA17}"/>
              </a:ext>
            </a:extLst>
          </p:cNvPr>
          <p:cNvSpPr txBox="1"/>
          <p:nvPr/>
        </p:nvSpPr>
        <p:spPr>
          <a:xfrm>
            <a:off x="0" y="6396335"/>
            <a:ext cx="27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14 September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ED2C5-D519-A62F-3C6C-23FAA64CD207}"/>
              </a:ext>
            </a:extLst>
          </p:cNvPr>
          <p:cNvSpPr txBox="1"/>
          <p:nvPr/>
        </p:nvSpPr>
        <p:spPr>
          <a:xfrm>
            <a:off x="-1" y="5934670"/>
            <a:ext cx="312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GLM Science Meeting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4FD40F1-D76E-6DEC-9B69-8D31E33F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"/>
          <a:stretch/>
        </p:blipFill>
        <p:spPr>
          <a:xfrm>
            <a:off x="6508785" y="119352"/>
            <a:ext cx="5459141" cy="3070767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773764C-2406-8D78-5800-5E367B31D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52" b="46546"/>
          <a:stretch/>
        </p:blipFill>
        <p:spPr>
          <a:xfrm>
            <a:off x="224074" y="3223882"/>
            <a:ext cx="4314197" cy="2617145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1A65D5-5474-2D5B-6B52-11211BB60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464" y="2673022"/>
            <a:ext cx="4384388" cy="24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7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2FAE-BD83-400A-A6EE-243EFB14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92" y="282112"/>
            <a:ext cx="6615751" cy="1344628"/>
          </a:xfrm>
        </p:spPr>
        <p:txBody>
          <a:bodyPr>
            <a:normAutofit/>
          </a:bodyPr>
          <a:lstStyle/>
          <a:p>
            <a:r>
              <a:rPr lang="en-US" dirty="0"/>
              <a:t>When should forecasters use GOES-E/-W GLM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CF44F-1C0B-A425-1AAC-802E037CEE99}"/>
              </a:ext>
            </a:extLst>
          </p:cNvPr>
          <p:cNvSpPr txBox="1"/>
          <p:nvPr/>
        </p:nvSpPr>
        <p:spPr>
          <a:xfrm>
            <a:off x="5859672" y="1978611"/>
            <a:ext cx="5026708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‘GOES-17 had the better angle to see lightning activity in these supercells developing over the high plains of WY and NE. Whereas GOES-16’s perspective from further east had to punch through spreading anvils downstream of the main updraft that likely obscured the light emanating from the lightning, </a:t>
            </a:r>
            <a:r>
              <a:rPr lang="en-US" b="1" dirty="0"/>
              <a:t>GOES-17 had a more side-on view of the updraft with less to no obscurations of light emanating from lightning occurring in the updraft.</a:t>
            </a:r>
            <a:r>
              <a:rPr lang="en-US" dirty="0"/>
              <a:t>’</a:t>
            </a:r>
            <a:endParaRPr lang="en-US" b="1" dirty="0"/>
          </a:p>
          <a:p>
            <a:r>
              <a:rPr lang="en-US" dirty="0"/>
              <a:t>7 June 2022, Blog Post</a:t>
            </a:r>
            <a:endParaRPr lang="en-US" i="1" dirty="0"/>
          </a:p>
          <a:p>
            <a:r>
              <a:rPr lang="en-US" sz="1200" dirty="0">
                <a:hlinkClick r:id="rId2"/>
              </a:rPr>
              <a:t>https://inside.nssl.noaa.gov/ewp/2022/06/24/glm-goes-16-vs-goes-17/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FE6F2-E84D-85D2-9789-CC315AB4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8" y="3466432"/>
            <a:ext cx="5270249" cy="28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C1C13-5580-3ECC-2F09-C644275F3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4" y="568778"/>
            <a:ext cx="5243556" cy="286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B38D2-C74D-DEB2-9D31-1DA155DF874C}"/>
              </a:ext>
            </a:extLst>
          </p:cNvPr>
          <p:cNvSpPr txBox="1"/>
          <p:nvPr/>
        </p:nvSpPr>
        <p:spPr>
          <a:xfrm>
            <a:off x="144277" y="606210"/>
            <a:ext cx="1783875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GOES-East GLM, 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C86DF-3E0E-2FAE-E3B6-E01802850C13}"/>
              </a:ext>
            </a:extLst>
          </p:cNvPr>
          <p:cNvSpPr txBox="1"/>
          <p:nvPr/>
        </p:nvSpPr>
        <p:spPr>
          <a:xfrm>
            <a:off x="144277" y="3466433"/>
            <a:ext cx="1783875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GOES-West GLM, FED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B1D-C87A-912B-A22D-C52E03E01741}"/>
              </a:ext>
            </a:extLst>
          </p:cNvPr>
          <p:cNvSpPr txBox="1"/>
          <p:nvPr/>
        </p:nvSpPr>
        <p:spPr>
          <a:xfrm>
            <a:off x="5555893" y="5857669"/>
            <a:ext cx="503207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There’s a need to train forecasters to leverage both GLMs in overlap regions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725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22B8-41A6-38A7-BBEB-40136982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987737"/>
          </a:xfrm>
        </p:spPr>
        <p:txBody>
          <a:bodyPr/>
          <a:lstStyle/>
          <a:p>
            <a:r>
              <a:rPr lang="en-US" dirty="0"/>
              <a:t>When should forecasters use GOES-E/-W GLM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BF2F-1961-5C46-1B16-26B61504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62" y="1348898"/>
            <a:ext cx="4152276" cy="4736892"/>
          </a:xfrm>
        </p:spPr>
        <p:txBody>
          <a:bodyPr>
            <a:normAutofit/>
          </a:bodyPr>
          <a:lstStyle/>
          <a:p>
            <a:r>
              <a:rPr lang="en-US" dirty="0"/>
              <a:t>Most forecasters hadn’t considered ways to leverage both GLMs</a:t>
            </a:r>
          </a:p>
          <a:p>
            <a:pPr lvl="1"/>
            <a:r>
              <a:rPr lang="en-US" i="1" dirty="0"/>
              <a:t>Set it and forget it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(Efficiency) </a:t>
            </a:r>
          </a:p>
          <a:p>
            <a:r>
              <a:rPr lang="en-US" dirty="0">
                <a:sym typeface="Wingdings" pitchFamily="2" charset="2"/>
              </a:rPr>
              <a:t>Looking at data from both GLMs 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Better understanding of how the GLM detects flashes</a:t>
            </a:r>
            <a:endParaRPr lang="en-US" dirty="0"/>
          </a:p>
        </p:txBody>
      </p:sp>
      <p:pic>
        <p:nvPicPr>
          <p:cNvPr id="5" name="Picture 4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BAE518DD-3BA8-F29A-CEE2-4022B26B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38" y="1243967"/>
            <a:ext cx="7772400" cy="4370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FD6E4D-0F49-CEEC-80E6-84322CC210A1}"/>
              </a:ext>
            </a:extLst>
          </p:cNvPr>
          <p:cNvSpPr txBox="1"/>
          <p:nvPr/>
        </p:nvSpPr>
        <p:spPr>
          <a:xfrm>
            <a:off x="5390026" y="5867583"/>
            <a:ext cx="503207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There’s a need to train forecasters to leverage both GLMs in overlap regions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4134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2907-E779-55FA-BB7B-7880B232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30106"/>
            <a:ext cx="10515600" cy="1325563"/>
          </a:xfrm>
        </p:spPr>
        <p:txBody>
          <a:bodyPr/>
          <a:lstStyle/>
          <a:p>
            <a:r>
              <a:rPr lang="en-US" dirty="0"/>
              <a:t>Takeaways from forecasters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81EC-0ADF-F3B3-16C8-B8170B02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7" y="1557269"/>
            <a:ext cx="11692466" cy="4351338"/>
          </a:xfrm>
        </p:spPr>
        <p:txBody>
          <a:bodyPr>
            <a:normAutofit/>
          </a:bodyPr>
          <a:lstStyle/>
          <a:p>
            <a:r>
              <a:rPr lang="en-US" b="1" dirty="0"/>
              <a:t>MFA is useful (by itself and with FED), however TOE isn’t as useful</a:t>
            </a:r>
          </a:p>
          <a:p>
            <a:r>
              <a:rPr lang="en-US" b="1" dirty="0"/>
              <a:t>GLM is a useful tool for issuing warnings and providing DSS</a:t>
            </a:r>
          </a:p>
          <a:p>
            <a:r>
              <a:rPr lang="en-US" b="1" dirty="0"/>
              <a:t>There’s a need to train forecasters to leverage both GLMs in overlap regions, and more R2O research is needed.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E0ABE-9365-52B8-77DA-6DF3ED1473DC}"/>
              </a:ext>
            </a:extLst>
          </p:cNvPr>
          <p:cNvSpPr txBox="1"/>
          <p:nvPr/>
        </p:nvSpPr>
        <p:spPr>
          <a:xfrm>
            <a:off x="2270171" y="4177920"/>
            <a:ext cx="98408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Final Report (coming VERY soon): </a:t>
            </a:r>
          </a:p>
          <a:p>
            <a:pPr algn="ctr"/>
            <a:r>
              <a:rPr lang="en-US" sz="3200" b="1" i="1" dirty="0"/>
              <a:t>https://</a:t>
            </a:r>
            <a:r>
              <a:rPr lang="en-US" sz="3200" b="1" i="1" dirty="0" err="1"/>
              <a:t>www.goes-r.gov</a:t>
            </a:r>
            <a:r>
              <a:rPr lang="en-US" sz="3200" b="1" i="1" dirty="0"/>
              <a:t>/users/pg-activities-01.html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DAE1C2BC-A6AC-8262-90E6-0EBA4D7C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3712677"/>
            <a:ext cx="2007704" cy="20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8308E-FE07-287E-C485-DE129F3E298E}"/>
              </a:ext>
            </a:extLst>
          </p:cNvPr>
          <p:cNvSpPr txBox="1"/>
          <p:nvPr/>
        </p:nvSpPr>
        <p:spPr>
          <a:xfrm>
            <a:off x="237067" y="5966027"/>
            <a:ext cx="32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kevin.thiel@noaa.gov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0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1B34-D783-B4E5-1AA8-20101050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014942"/>
          </a:xfrm>
        </p:spPr>
        <p:txBody>
          <a:bodyPr/>
          <a:lstStyle/>
          <a:p>
            <a:r>
              <a:rPr lang="en-US" dirty="0"/>
              <a:t>HWT Satellite Proving Ground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87CC-B8AD-8AE4-C194-1D0F7A08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8" y="1117867"/>
            <a:ext cx="5461000" cy="2466021"/>
          </a:xfrm>
        </p:spPr>
        <p:txBody>
          <a:bodyPr>
            <a:normAutofit fontScale="92500"/>
          </a:bodyPr>
          <a:lstStyle/>
          <a:p>
            <a:r>
              <a:rPr lang="en-US" dirty="0"/>
              <a:t>3 Weeks</a:t>
            </a:r>
          </a:p>
          <a:p>
            <a:r>
              <a:rPr lang="en-US" dirty="0"/>
              <a:t>19 NWS Forecasters</a:t>
            </a:r>
          </a:p>
          <a:p>
            <a:r>
              <a:rPr lang="en-US" dirty="0"/>
              <a:t>Entirely virtual</a:t>
            </a:r>
          </a:p>
          <a:p>
            <a:r>
              <a:rPr lang="en-US" b="1" dirty="0"/>
              <a:t>Increased emphasis on Decision Support Services (DSS)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2700B0-025F-EF65-EA10-EF15AC48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48" y="3583888"/>
            <a:ext cx="8679304" cy="3274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C1FB-E2B5-DEA0-4A18-32DF72CCF75E}"/>
              </a:ext>
            </a:extLst>
          </p:cNvPr>
          <p:cNvSpPr txBox="1">
            <a:spLocks/>
          </p:cNvSpPr>
          <p:nvPr/>
        </p:nvSpPr>
        <p:spPr>
          <a:xfrm>
            <a:off x="6299200" y="1101201"/>
            <a:ext cx="5461000" cy="2466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operations…</a:t>
            </a:r>
          </a:p>
          <a:p>
            <a:r>
              <a:rPr lang="en-US" dirty="0"/>
              <a:t>Cloud AWIPS</a:t>
            </a:r>
          </a:p>
          <a:p>
            <a:r>
              <a:rPr lang="en-US" dirty="0"/>
              <a:t>Moveable, simulated WFOs</a:t>
            </a:r>
          </a:p>
          <a:p>
            <a:r>
              <a:rPr lang="en-US" dirty="0"/>
              <a:t>Google Meet and Slack</a:t>
            </a:r>
          </a:p>
          <a:p>
            <a:r>
              <a:rPr lang="en-US" dirty="0"/>
              <a:t>Mock DSS events</a:t>
            </a:r>
          </a:p>
        </p:txBody>
      </p:sp>
    </p:spTree>
    <p:extLst>
      <p:ext uri="{BB962C8B-B14F-4D97-AF65-F5344CB8AC3E}">
        <p14:creationId xmlns:p14="http://schemas.microsoft.com/office/powerpoint/2010/main" val="286955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AFE7BF-031D-96C3-8EA7-66AD071B4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2"/>
          <a:stretch/>
        </p:blipFill>
        <p:spPr>
          <a:xfrm>
            <a:off x="0" y="3711732"/>
            <a:ext cx="6551026" cy="312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6AEAF-6852-D340-8D6A-07F90EFE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5"/>
            <a:ext cx="10515600" cy="972747"/>
          </a:xfrm>
        </p:spPr>
        <p:txBody>
          <a:bodyPr/>
          <a:lstStyle/>
          <a:p>
            <a:pPr algn="ctr"/>
            <a:r>
              <a:rPr lang="en-US" dirty="0"/>
              <a:t>Science Questions in the 2022 HWT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BCD6-9660-2F44-9B0C-877A9AB9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49" y="1498233"/>
            <a:ext cx="11635490" cy="1918067"/>
          </a:xfrm>
        </p:spPr>
        <p:txBody>
          <a:bodyPr>
            <a:normAutofit/>
          </a:bodyPr>
          <a:lstStyle/>
          <a:p>
            <a:r>
              <a:rPr lang="en-US" b="1" dirty="0"/>
              <a:t>Are MFA and TOE useful?</a:t>
            </a:r>
          </a:p>
          <a:p>
            <a:r>
              <a:rPr lang="en-US" b="1" dirty="0"/>
              <a:t>How does the GLM aid in warning decisions and DSS?</a:t>
            </a:r>
          </a:p>
          <a:p>
            <a:r>
              <a:rPr lang="en-US" b="1" dirty="0"/>
              <a:t>How should forecasters use GOES-E/-W GLM data in overlap regions?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C21544-7A97-F109-8469-B6824EEC8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87" y="3687606"/>
            <a:ext cx="5556353" cy="3140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965EE-0F95-C623-49F1-E16C5479A9C0}"/>
              </a:ext>
            </a:extLst>
          </p:cNvPr>
          <p:cNvSpPr txBox="1"/>
          <p:nvPr/>
        </p:nvSpPr>
        <p:spPr>
          <a:xfrm>
            <a:off x="2200633" y="4910095"/>
            <a:ext cx="102408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80A4C-5153-E14B-699E-0AD00F0C89F8}"/>
              </a:ext>
            </a:extLst>
          </p:cNvPr>
          <p:cNvSpPr txBox="1"/>
          <p:nvPr/>
        </p:nvSpPr>
        <p:spPr>
          <a:xfrm>
            <a:off x="6589587" y="3682795"/>
            <a:ext cx="1783875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GOES- East GLM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1A0F0-29F5-927C-5C87-832DE372AA8E}"/>
              </a:ext>
            </a:extLst>
          </p:cNvPr>
          <p:cNvSpPr txBox="1"/>
          <p:nvPr/>
        </p:nvSpPr>
        <p:spPr>
          <a:xfrm>
            <a:off x="9367763" y="3713915"/>
            <a:ext cx="1783875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GOES- West GLM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C79C6-7F0D-0E50-A1C5-5250DC1805A2}"/>
              </a:ext>
            </a:extLst>
          </p:cNvPr>
          <p:cNvSpPr txBox="1"/>
          <p:nvPr/>
        </p:nvSpPr>
        <p:spPr>
          <a:xfrm>
            <a:off x="5479654" y="4893889"/>
            <a:ext cx="102408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MFA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F4551-3F5C-7E3C-A25B-1525A6B1F754}"/>
              </a:ext>
            </a:extLst>
          </p:cNvPr>
          <p:cNvSpPr txBox="1"/>
          <p:nvPr/>
        </p:nvSpPr>
        <p:spPr>
          <a:xfrm>
            <a:off x="2200633" y="6475871"/>
            <a:ext cx="102408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1DB5FF-B0D9-46C9-5AF1-B50F5786F5B9}"/>
              </a:ext>
            </a:extLst>
          </p:cNvPr>
          <p:cNvSpPr txBox="1"/>
          <p:nvPr/>
        </p:nvSpPr>
        <p:spPr>
          <a:xfrm>
            <a:off x="4927600" y="6475870"/>
            <a:ext cx="152182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Ground Networks</a:t>
            </a:r>
          </a:p>
        </p:txBody>
      </p:sp>
    </p:spTree>
    <p:extLst>
      <p:ext uri="{BB962C8B-B14F-4D97-AF65-F5344CB8AC3E}">
        <p14:creationId xmlns:p14="http://schemas.microsoft.com/office/powerpoint/2010/main" val="27689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2907-E779-55FA-BB7B-7880B232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30106"/>
            <a:ext cx="10515600" cy="1325563"/>
          </a:xfrm>
        </p:spPr>
        <p:txBody>
          <a:bodyPr/>
          <a:lstStyle/>
          <a:p>
            <a:r>
              <a:rPr lang="en-US" dirty="0"/>
              <a:t>Takeaways from forecasters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81EC-0ADF-F3B3-16C8-B8170B02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7" y="1557269"/>
            <a:ext cx="11692466" cy="4351338"/>
          </a:xfrm>
        </p:spPr>
        <p:txBody>
          <a:bodyPr>
            <a:normAutofit/>
          </a:bodyPr>
          <a:lstStyle/>
          <a:p>
            <a:r>
              <a:rPr lang="en-US" b="1" dirty="0"/>
              <a:t>MFA is useful (by itself and with FED), however TOE isn’t as useful</a:t>
            </a:r>
          </a:p>
          <a:p>
            <a:r>
              <a:rPr lang="en-US" b="1" dirty="0"/>
              <a:t>GLM is a useful tool for issuing warnings and providing DSS</a:t>
            </a:r>
          </a:p>
          <a:p>
            <a:r>
              <a:rPr lang="en-US" b="1" dirty="0"/>
              <a:t>There’s a need to train forecasters to leverage both GLMs in overlap regions, and more R2O research is needed.</a:t>
            </a:r>
          </a:p>
        </p:txBody>
      </p:sp>
    </p:spTree>
    <p:extLst>
      <p:ext uri="{BB962C8B-B14F-4D97-AF65-F5344CB8AC3E}">
        <p14:creationId xmlns:p14="http://schemas.microsoft.com/office/powerpoint/2010/main" val="47924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2E0B-0F8F-488C-A221-AE9CA7CE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80" y="110865"/>
            <a:ext cx="11665593" cy="1325563"/>
          </a:xfrm>
        </p:spPr>
        <p:txBody>
          <a:bodyPr/>
          <a:lstStyle/>
          <a:p>
            <a:r>
              <a:rPr lang="en-US" dirty="0"/>
              <a:t>Daily Survey Q: How confident did you feel using the GLM products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66BD-9150-01FC-E3BF-C800AAA3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59" y="1880658"/>
            <a:ext cx="6031845" cy="341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FED</a:t>
            </a:r>
          </a:p>
          <a:p>
            <a:r>
              <a:rPr lang="en-US" dirty="0"/>
              <a:t>90%: ‘High’ or ‘Very High’</a:t>
            </a:r>
          </a:p>
          <a:p>
            <a:pPr marL="0" indent="0">
              <a:buNone/>
            </a:pPr>
            <a:r>
              <a:rPr lang="en-US" b="1" dirty="0"/>
              <a:t>MFA</a:t>
            </a:r>
          </a:p>
          <a:p>
            <a:r>
              <a:rPr lang="en-US" dirty="0"/>
              <a:t>75%: ‘High’ or ‘Very High’</a:t>
            </a:r>
          </a:p>
          <a:p>
            <a:pPr marL="0" indent="0">
              <a:buNone/>
            </a:pPr>
            <a:r>
              <a:rPr lang="en-US" b="1" dirty="0"/>
              <a:t>TOE</a:t>
            </a:r>
          </a:p>
          <a:p>
            <a:r>
              <a:rPr lang="en-US" dirty="0"/>
              <a:t>67%: ‘Low’ or ‘Medium’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E4498ED-1F46-7A04-DCDE-1D41E739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4" r="23094"/>
          <a:stretch/>
        </p:blipFill>
        <p:spPr>
          <a:xfrm>
            <a:off x="6933048" y="1558398"/>
            <a:ext cx="4937226" cy="5214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AD1AB67-B342-4B0A-32EE-6B1BF4E8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61" t="41329" r="-2041" b="42435"/>
          <a:stretch/>
        </p:blipFill>
        <p:spPr>
          <a:xfrm>
            <a:off x="7704669" y="1947335"/>
            <a:ext cx="2765217" cy="1202265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157C7-C1FB-C7D0-DD28-F7FEE6E8A207}"/>
              </a:ext>
            </a:extLst>
          </p:cNvPr>
          <p:cNvSpPr txBox="1"/>
          <p:nvPr/>
        </p:nvSpPr>
        <p:spPr>
          <a:xfrm>
            <a:off x="9300063" y="3428469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TOE Peak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0B132-1111-535C-9127-C2B7E1CB8275}"/>
              </a:ext>
            </a:extLst>
          </p:cNvPr>
          <p:cNvSpPr txBox="1"/>
          <p:nvPr/>
        </p:nvSpPr>
        <p:spPr>
          <a:xfrm>
            <a:off x="10891097" y="3219620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MFA 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0833A-D119-ACEB-8A33-CAAFA1631BCF}"/>
              </a:ext>
            </a:extLst>
          </p:cNvPr>
          <p:cNvSpPr txBox="1"/>
          <p:nvPr/>
        </p:nvSpPr>
        <p:spPr>
          <a:xfrm>
            <a:off x="10720281" y="1664040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FED 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2AE91-77AA-E64C-CB3E-C89F62359CA0}"/>
              </a:ext>
            </a:extLst>
          </p:cNvPr>
          <p:cNvSpPr txBox="1"/>
          <p:nvPr/>
        </p:nvSpPr>
        <p:spPr>
          <a:xfrm>
            <a:off x="321726" y="5744358"/>
            <a:ext cx="55880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MFA is useful (by itself and with FED), however TOE isn’t as useful</a:t>
            </a:r>
          </a:p>
        </p:txBody>
      </p:sp>
    </p:spTree>
    <p:extLst>
      <p:ext uri="{BB962C8B-B14F-4D97-AF65-F5344CB8AC3E}">
        <p14:creationId xmlns:p14="http://schemas.microsoft.com/office/powerpoint/2010/main" val="3186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4DD6-D282-B154-8FCE-F6EA1589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81"/>
            <a:ext cx="10515600" cy="1325563"/>
          </a:xfrm>
        </p:spPr>
        <p:txBody>
          <a:bodyPr/>
          <a:lstStyle/>
          <a:p>
            <a:r>
              <a:rPr lang="en-US" dirty="0"/>
              <a:t>Daily Survey Q: How useful were the GLM products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C991-7811-33F0-A0C6-45C217BF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6" y="1845770"/>
            <a:ext cx="5816597" cy="357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FED</a:t>
            </a:r>
          </a:p>
          <a:p>
            <a:r>
              <a:rPr lang="en-US" dirty="0"/>
              <a:t>95%: ‘Moderately Useful’ or higher</a:t>
            </a:r>
          </a:p>
          <a:p>
            <a:pPr marL="0" indent="0">
              <a:buNone/>
            </a:pPr>
            <a:r>
              <a:rPr lang="en-US" b="1" dirty="0"/>
              <a:t>MFA</a:t>
            </a:r>
          </a:p>
          <a:p>
            <a:r>
              <a:rPr lang="en-US" dirty="0"/>
              <a:t>85%: ‘Moderately Useful’ or higher</a:t>
            </a:r>
          </a:p>
          <a:p>
            <a:pPr marL="0" indent="0">
              <a:buNone/>
            </a:pPr>
            <a:r>
              <a:rPr lang="en-US" b="1" dirty="0"/>
              <a:t>TOE</a:t>
            </a:r>
          </a:p>
          <a:p>
            <a:r>
              <a:rPr lang="en-US" dirty="0"/>
              <a:t>70%: ‘Not at all Useful’ or ‘Somewhat Useful’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28FBBC9-F47A-3BB2-C294-EDF58AE98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1" r="22926"/>
          <a:stretch/>
        </p:blipFill>
        <p:spPr>
          <a:xfrm>
            <a:off x="67733" y="1606788"/>
            <a:ext cx="4834468" cy="513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D60CB-D343-F510-664E-032D2878036D}"/>
              </a:ext>
            </a:extLst>
          </p:cNvPr>
          <p:cNvSpPr txBox="1"/>
          <p:nvPr/>
        </p:nvSpPr>
        <p:spPr>
          <a:xfrm>
            <a:off x="1526954" y="3628306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TOE Peak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508B4-B1A3-629F-B7A0-15C9B4D42934}"/>
              </a:ext>
            </a:extLst>
          </p:cNvPr>
          <p:cNvSpPr txBox="1"/>
          <p:nvPr/>
        </p:nvSpPr>
        <p:spPr>
          <a:xfrm>
            <a:off x="3084820" y="3219620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MFA Peak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6EEF8-C960-8152-7272-FB67896DC2A8}"/>
              </a:ext>
            </a:extLst>
          </p:cNvPr>
          <p:cNvSpPr txBox="1"/>
          <p:nvPr/>
        </p:nvSpPr>
        <p:spPr>
          <a:xfrm>
            <a:off x="3745221" y="1725319"/>
            <a:ext cx="894512" cy="2832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FED Peak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5F2F491-FFCC-4C29-1B78-6880158D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97" t="41935" r="1" b="42559"/>
          <a:stretch/>
        </p:blipFill>
        <p:spPr>
          <a:xfrm>
            <a:off x="668871" y="1903322"/>
            <a:ext cx="2338321" cy="1077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468EE-134F-A26B-7990-3A931C62CDE5}"/>
              </a:ext>
            </a:extLst>
          </p:cNvPr>
          <p:cNvSpPr txBox="1"/>
          <p:nvPr/>
        </p:nvSpPr>
        <p:spPr>
          <a:xfrm>
            <a:off x="5067301" y="5777681"/>
            <a:ext cx="54652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MFA is useful (by itself and with FED), however TOE isn’t as useful</a:t>
            </a:r>
          </a:p>
        </p:txBody>
      </p:sp>
    </p:spTree>
    <p:extLst>
      <p:ext uri="{BB962C8B-B14F-4D97-AF65-F5344CB8AC3E}">
        <p14:creationId xmlns:p14="http://schemas.microsoft.com/office/powerpoint/2010/main" val="420345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8image24860144">
            <a:extLst>
              <a:ext uri="{FF2B5EF4-FFF2-40B4-BE49-F238E27FC236}">
                <a16:creationId xmlns:a16="http://schemas.microsoft.com/office/drawing/2014/main" id="{0530CFB6-5AC8-B2BA-C5A1-D4EAB8935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055" r="50022" b="48972"/>
          <a:stretch/>
        </p:blipFill>
        <p:spPr bwMode="auto">
          <a:xfrm>
            <a:off x="7023100" y="1823687"/>
            <a:ext cx="4698598" cy="32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68481-EB83-4E65-F28C-FA6C276C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2" y="0"/>
            <a:ext cx="10515600" cy="1325563"/>
          </a:xfrm>
        </p:spPr>
        <p:txBody>
          <a:bodyPr/>
          <a:lstStyle/>
          <a:p>
            <a:r>
              <a:rPr lang="en-US" dirty="0"/>
              <a:t>Comments from Forecasters…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8C4CD-EDE6-AD22-BB65-C8F9B90E58C5}"/>
              </a:ext>
            </a:extLst>
          </p:cNvPr>
          <p:cNvSpPr txBox="1"/>
          <p:nvPr/>
        </p:nvSpPr>
        <p:spPr>
          <a:xfrm>
            <a:off x="6921500" y="5540908"/>
            <a:ext cx="359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MFA is useful (by itself and with FED), however TOE isn’t as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F91A8-D9C8-D1B9-D64E-E4EF4DDFE3E3}"/>
              </a:ext>
            </a:extLst>
          </p:cNvPr>
          <p:cNvSpPr txBox="1"/>
          <p:nvPr/>
        </p:nvSpPr>
        <p:spPr>
          <a:xfrm>
            <a:off x="571902" y="4571412"/>
            <a:ext cx="6095598" cy="2123658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TimesNewRomanPSMT"/>
              </a:rPr>
              <a:t>‘Confidence is based on amount of time using the product. Feel confident with FED the most and feel as though MFA was explained well in the training.</a:t>
            </a:r>
            <a:r>
              <a:rPr lang="en-US" sz="2200" b="1" dirty="0">
                <a:effectLst/>
                <a:latin typeface="TimesNewRomanPSMT"/>
              </a:rPr>
              <a:t> Still not sure how or when to use TOE and that is why the confidence is lower there.</a:t>
            </a:r>
            <a:r>
              <a:rPr lang="en-US" sz="2200" dirty="0">
                <a:effectLst/>
                <a:latin typeface="TimesNewRomanPSMT"/>
              </a:rPr>
              <a:t>’</a:t>
            </a:r>
            <a:br>
              <a:rPr lang="en-US" sz="2200" dirty="0">
                <a:effectLst/>
                <a:latin typeface="TimesNewRomanPSMT"/>
              </a:rPr>
            </a:br>
            <a:r>
              <a:rPr lang="en-US" sz="2200" i="1" dirty="0">
                <a:effectLst/>
                <a:latin typeface="TimesNewRomanPS"/>
              </a:rPr>
              <a:t>Forecaster – End of Day Survey 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6BF2C-4A3E-81C9-D320-86872DBCA248}"/>
              </a:ext>
            </a:extLst>
          </p:cNvPr>
          <p:cNvSpPr txBox="1"/>
          <p:nvPr/>
        </p:nvSpPr>
        <p:spPr>
          <a:xfrm>
            <a:off x="470302" y="1355720"/>
            <a:ext cx="6807200" cy="2369880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TimesNewRomanPSMT"/>
              </a:rPr>
              <a:t>‘Around 21Z, I noticed </a:t>
            </a:r>
            <a:r>
              <a:rPr lang="en-US" sz="2200" b="1" dirty="0">
                <a:effectLst/>
                <a:latin typeface="TimesNewRomanPSMT"/>
              </a:rPr>
              <a:t>a jump in GLM FED </a:t>
            </a:r>
            <a:r>
              <a:rPr lang="en-US" sz="2200" dirty="0">
                <a:effectLst/>
                <a:latin typeface="TimesNewRomanPSMT"/>
              </a:rPr>
              <a:t>for the area of storms in the northwest part of the CWA. Alongside this, the </a:t>
            </a:r>
            <a:r>
              <a:rPr lang="en-US" sz="2200" b="1" dirty="0">
                <a:effectLst/>
                <a:latin typeface="TimesNewRomanPSMT"/>
              </a:rPr>
              <a:t>GLM TOE also increased</a:t>
            </a:r>
            <a:r>
              <a:rPr lang="en-US" sz="2200" dirty="0">
                <a:effectLst/>
                <a:latin typeface="TimesNewRomanPSMT"/>
              </a:rPr>
              <a:t>, along with a </a:t>
            </a:r>
            <a:r>
              <a:rPr lang="en-US" sz="2200" b="1" dirty="0">
                <a:effectLst/>
                <a:latin typeface="TimesNewRomanPSMT"/>
              </a:rPr>
              <a:t>decrease in MFA</a:t>
            </a:r>
            <a:r>
              <a:rPr lang="en-US" sz="2200" dirty="0">
                <a:effectLst/>
                <a:latin typeface="TimesNewRomanPSMT"/>
              </a:rPr>
              <a:t> with the same storm cell. This area corresponded with increased flash rates in the </a:t>
            </a:r>
            <a:r>
              <a:rPr lang="en-US" sz="2200" dirty="0" err="1">
                <a:effectLst/>
                <a:latin typeface="TimesNewRomanPSMT"/>
              </a:rPr>
              <a:t>EarthNetworks</a:t>
            </a:r>
            <a:r>
              <a:rPr lang="en-US" sz="2200" dirty="0">
                <a:effectLst/>
                <a:latin typeface="TimesNewRomanPSMT"/>
              </a:rPr>
              <a:t>.’ </a:t>
            </a:r>
            <a:endParaRPr lang="en-US" sz="2200" dirty="0"/>
          </a:p>
          <a:p>
            <a:r>
              <a:rPr lang="en-US" sz="2200" dirty="0">
                <a:effectLst/>
                <a:latin typeface="TimesNewRomanPSMT"/>
              </a:rPr>
              <a:t>26 May 2022, Blog Post: </a:t>
            </a:r>
            <a:r>
              <a:rPr lang="en-US" sz="2200" i="1" dirty="0">
                <a:effectLst/>
                <a:latin typeface="TimesNewRomanPS"/>
              </a:rPr>
              <a:t>ILX Ramblings </a:t>
            </a:r>
            <a:r>
              <a:rPr lang="en-US" sz="1600" dirty="0">
                <a:solidFill>
                  <a:srgbClr val="0260BF"/>
                </a:solidFill>
                <a:effectLst/>
                <a:latin typeface="TimesNewRomanPSMT"/>
              </a:rPr>
              <a:t>https://</a:t>
            </a:r>
            <a:r>
              <a:rPr lang="en-US" sz="1600" dirty="0" err="1">
                <a:solidFill>
                  <a:srgbClr val="0260BF"/>
                </a:solidFill>
                <a:effectLst/>
                <a:latin typeface="TimesNewRomanPSMT"/>
              </a:rPr>
              <a:t>inside.nssl.noaa.gov</a:t>
            </a:r>
            <a:r>
              <a:rPr lang="en-US" sz="1600" dirty="0">
                <a:solidFill>
                  <a:srgbClr val="0260BF"/>
                </a:solidFill>
                <a:effectLst/>
                <a:latin typeface="TimesNewRomanPSMT"/>
              </a:rPr>
              <a:t>/</a:t>
            </a:r>
            <a:r>
              <a:rPr lang="en-US" sz="1600" dirty="0" err="1">
                <a:solidFill>
                  <a:srgbClr val="0260BF"/>
                </a:solidFill>
                <a:effectLst/>
                <a:latin typeface="TimesNewRomanPSMT"/>
              </a:rPr>
              <a:t>ewp</a:t>
            </a:r>
            <a:r>
              <a:rPr lang="en-US" sz="1600" dirty="0">
                <a:solidFill>
                  <a:srgbClr val="0260BF"/>
                </a:solidFill>
                <a:effectLst/>
                <a:latin typeface="TimesNewRomanPSMT"/>
              </a:rPr>
              <a:t>/2022/06/24/ilx-ramblings/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39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722B-A486-9471-96A0-A901D1D0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Warning/DSS Form: Did GLM contribute to your warning or DSS message?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C654-7163-5E0C-877F-AF30E7F75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85" y="1790700"/>
            <a:ext cx="5181600" cy="4000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DSS Messaging: </a:t>
            </a:r>
          </a:p>
          <a:p>
            <a:r>
              <a:rPr lang="en-US" dirty="0"/>
              <a:t>Cited in </a:t>
            </a:r>
            <a:r>
              <a:rPr lang="en-US" b="1" dirty="0"/>
              <a:t>35 of 52 DSS messages issued (67%)</a:t>
            </a:r>
          </a:p>
          <a:p>
            <a:r>
              <a:rPr lang="en-US" dirty="0"/>
              <a:t>Areal extent of flashes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430746-750E-C398-99B0-58818036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984" y="1790700"/>
            <a:ext cx="5577015" cy="40002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Warnings:</a:t>
            </a:r>
          </a:p>
          <a:p>
            <a:r>
              <a:rPr lang="en-US" dirty="0"/>
              <a:t>Cited in </a:t>
            </a:r>
            <a:r>
              <a:rPr lang="en-US" b="1" dirty="0"/>
              <a:t>31 of 82 warnings issued (38%)</a:t>
            </a:r>
          </a:p>
          <a:p>
            <a:r>
              <a:rPr lang="en-US" dirty="0"/>
              <a:t>Increasing FED</a:t>
            </a:r>
          </a:p>
          <a:p>
            <a:r>
              <a:rPr lang="en-US" dirty="0"/>
              <a:t>Increasing FED/Decreasing MFA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BBF47-076B-0B74-CABE-45B1190E965C}"/>
              </a:ext>
            </a:extLst>
          </p:cNvPr>
          <p:cNvSpPr txBox="1"/>
          <p:nvPr/>
        </p:nvSpPr>
        <p:spPr>
          <a:xfrm>
            <a:off x="6233984" y="5790926"/>
            <a:ext cx="43307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GLM is a useful tool for issuing warnings and providing DSS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7C50-5A9C-DC4B-1C97-D4F6CDD6C4C7}"/>
              </a:ext>
            </a:extLst>
          </p:cNvPr>
          <p:cNvSpPr txBox="1"/>
          <p:nvPr/>
        </p:nvSpPr>
        <p:spPr>
          <a:xfrm>
            <a:off x="165502" y="4079158"/>
            <a:ext cx="5358998" cy="2554545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NewRomanPSMT"/>
              </a:rPr>
              <a:t>‘</a:t>
            </a:r>
            <a:r>
              <a:rPr lang="en-US" sz="2000" b="1" dirty="0">
                <a:effectLst/>
                <a:latin typeface="TimesNewRomanPSMT"/>
              </a:rPr>
              <a:t>FED and MFA were confidence boosters</a:t>
            </a:r>
            <a:r>
              <a:rPr lang="en-US" sz="2000" dirty="0">
                <a:effectLst/>
                <a:latin typeface="TimesNewRomanPSMT"/>
              </a:rPr>
              <a:t> for me when deciding whether to issue or hang onto headlines, especially as storms were fairly marginal. Even if reflectivity looked "spooky" at times, I hadn't noticed much change in the </a:t>
            </a:r>
            <a:r>
              <a:rPr lang="en-US" sz="2000" b="1" dirty="0">
                <a:effectLst/>
                <a:latin typeface="TimesNewRomanPSMT"/>
              </a:rPr>
              <a:t>GLM trends </a:t>
            </a:r>
            <a:r>
              <a:rPr lang="en-US" sz="2000" dirty="0">
                <a:effectLst/>
                <a:latin typeface="TimesNewRomanPSMT"/>
              </a:rPr>
              <a:t>and that left me feeling more comfortable with letting a headline expire or not issuing at all.’ </a:t>
            </a:r>
          </a:p>
          <a:p>
            <a:r>
              <a:rPr lang="en-US" sz="2000" i="1" dirty="0">
                <a:effectLst/>
                <a:latin typeface="TimesNewRomanPSMT"/>
              </a:rPr>
              <a:t>Forecaster – End of Day Survey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640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1811-5E45-3B6F-50F0-D3E69CEB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6"/>
            <a:ext cx="10515600" cy="812868"/>
          </a:xfrm>
        </p:spPr>
        <p:txBody>
          <a:bodyPr/>
          <a:lstStyle/>
          <a:p>
            <a:r>
              <a:rPr lang="en-US" dirty="0"/>
              <a:t>Public Graphic for Mock DSS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26443-53CA-D553-4CAC-08977AFE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594DBC-1F69-D3EE-7DFE-E84A814F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895270"/>
            <a:ext cx="10642600" cy="5962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E228D8-9471-68DF-26E4-A29DD26C1E39}"/>
              </a:ext>
            </a:extLst>
          </p:cNvPr>
          <p:cNvSpPr/>
          <p:nvPr/>
        </p:nvSpPr>
        <p:spPr>
          <a:xfrm>
            <a:off x="2146300" y="3429000"/>
            <a:ext cx="1930400" cy="146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WRO-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81717"/>
      </a:accent1>
      <a:accent2>
        <a:srgbClr val="FCF9DA"/>
      </a:accent2>
      <a:accent3>
        <a:srgbClr val="881717"/>
      </a:accent3>
      <a:accent4>
        <a:srgbClr val="FCF9DA"/>
      </a:accent4>
      <a:accent5>
        <a:srgbClr val="881717"/>
      </a:accent5>
      <a:accent6>
        <a:srgbClr val="FCF9DA"/>
      </a:accent6>
      <a:hlink>
        <a:srgbClr val="881717"/>
      </a:hlink>
      <a:folHlink>
        <a:srgbClr val="FCF9DA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WRO-Slide-Template-1-UNOFFICIAL" id="{9E5C7540-29A7-7D49-A8B0-321B8CBCFE41}" vid="{B39DD87B-26CC-4744-896B-3605569CA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848</Words>
  <Application>Microsoft Macintosh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TimesNewRomanPS</vt:lpstr>
      <vt:lpstr>TimesNewRomanPSMT</vt:lpstr>
      <vt:lpstr>Office Theme</vt:lpstr>
      <vt:lpstr>GLM in the 2022 HWT Satellite Proving Ground Experiment</vt:lpstr>
      <vt:lpstr>HWT Satellite Proving Ground Setup</vt:lpstr>
      <vt:lpstr>Science Questions in the 2022 HWT</vt:lpstr>
      <vt:lpstr>Takeaways from forecasters</vt:lpstr>
      <vt:lpstr>Daily Survey Q: How confident did you feel using the GLM products today?</vt:lpstr>
      <vt:lpstr>Daily Survey Q: How useful were the GLM products today?</vt:lpstr>
      <vt:lpstr>Comments from Forecasters…</vt:lpstr>
      <vt:lpstr>Warning/DSS Form: Did GLM contribute to your warning or DSS message?</vt:lpstr>
      <vt:lpstr>Public Graphic for Mock DSS Event</vt:lpstr>
      <vt:lpstr>When should forecasters use GOES-E/-W GLM data?</vt:lpstr>
      <vt:lpstr>When should forecasters use GOES-E/-W GLM data?</vt:lpstr>
      <vt:lpstr>Takeaways from forecasters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Thiel, Kevin C.</dc:creator>
  <cp:keywords/>
  <dc:description>Hi thanks for using the CIWRO slide template! Background image created by Pat Hyland. PowerPoint formatted by Kevin Thiel (November 2021)</dc:description>
  <cp:lastModifiedBy>Thiel, Kevin C.</cp:lastModifiedBy>
  <cp:revision>5</cp:revision>
  <dcterms:created xsi:type="dcterms:W3CDTF">2021-11-22T20:58:40Z</dcterms:created>
  <dcterms:modified xsi:type="dcterms:W3CDTF">2022-09-13T15:57:14Z</dcterms:modified>
  <cp:category/>
</cp:coreProperties>
</file>