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12192000"/>
  <p:notesSz cx="6858000" cy="9144000"/>
  <p:embeddedFontLst>
    <p:embeddedFont>
      <p:font typeface="Lustria"/>
      <p:regular r:id="rId15"/>
    </p:embeddedFont>
    <p:embeddedFont>
      <p:font typeface="Open Sans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0" roundtripDataSignature="AMtx7mhK0VAU99MkHWSBmWPP3EuwAKrQ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273A1AC-8523-4BDE-9209-9F12E58D20FB}">
  <a:tblStyle styleId="{F273A1AC-8523-4BDE-9209-9F12E58D20F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Lustria-regular.fntdata"/><Relationship Id="rId14" Type="http://schemas.openxmlformats.org/officeDocument/2006/relationships/slide" Target="slides/slide8.xml"/><Relationship Id="rId17" Type="http://schemas.openxmlformats.org/officeDocument/2006/relationships/font" Target="fonts/OpenSans-bold.fntdata"/><Relationship Id="rId16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OpenSans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P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277dd3e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15277dd3e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5277dd3e2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15277dd3e2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52a4734ea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152a4734ea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152a4734ea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5277dd3e2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15277dd3e2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5277dd3e22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15277dd3e22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15277dd3e22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277dd3e2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15277dd3e2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661b536f8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15661b536f8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15661b536f8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659da5a97_1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15659da5a97_1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15659da5a97_1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 1">
  <p:cSld name="TITLE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5277dd3e22_0_296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20" name="Google Shape;20;g15277dd3e22_0_296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21" name="Google Shape;21;g15277dd3e22_0_296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22" name="Google Shape;22;g15277dd3e22_0_2967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23" name="Google Shape;23;g15277dd3e22_0_2967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5277dd3e22_0_294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74" name="Google Shape;74;g15277dd3e22_0_294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75" name="Google Shape;75;g15277dd3e22_0_2949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76" name="Google Shape;76;g15277dd3e22_0_2949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5277dd3e22_0_2952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5277dd3e22_0_295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80" name="Google Shape;80;g15277dd3e22_0_295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g15277dd3e22_0_2952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g15277dd3e22_0_295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83" name="Google Shape;83;g15277dd3e22_0_2952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84" name="Google Shape;84;g15277dd3e22_0_2952"/>
          <p:cNvCxnSpPr/>
          <p:nvPr/>
        </p:nvCxnSpPr>
        <p:spPr>
          <a:xfrm>
            <a:off x="5731500" y="6356350"/>
            <a:ext cx="5676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5277dd3e22_0_296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7" name="Google Shape;87;g15277dd3e22_0_296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88" name="Google Shape;88;g15277dd3e22_0_296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89" name="Google Shape;89;g15277dd3e22_0_2961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90" name="Google Shape;90;g15277dd3e22_0_2961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5277dd3e22_0_29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93" name="Google Shape;93;g15277dd3e22_0_2965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94" name="Google Shape;94;g15277dd3e22_0_2965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15277dd3e22_0_293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6" name="Google Shape;26;g15277dd3e22_0_293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7" name="Google Shape;27;g15277dd3e22_0_293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28" name="Google Shape;28;g15277dd3e22_0_2933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29" name="Google Shape;29;g15277dd3e22_0_2933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 imagen">
  <p:cSld name="Agenda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5277dd3e22_0_2971"/>
          <p:cNvSpPr/>
          <p:nvPr>
            <p:ph idx="2" type="pic"/>
          </p:nvPr>
        </p:nvSpPr>
        <p:spPr>
          <a:xfrm>
            <a:off x="-1" y="1"/>
            <a:ext cx="48768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g15277dd3e22_0_2971"/>
          <p:cNvSpPr txBox="1"/>
          <p:nvPr>
            <p:ph idx="1" type="body"/>
          </p:nvPr>
        </p:nvSpPr>
        <p:spPr>
          <a:xfrm>
            <a:off x="5566943" y="2133600"/>
            <a:ext cx="6006000" cy="37746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  <a:defRPr b="0" i="0" sz="1800" u="none" cap="none" strike="noStrike">
                <a:latin typeface="Lustria"/>
                <a:ea typeface="Lustria"/>
                <a:cs typeface="Lustria"/>
                <a:sym typeface="Lustria"/>
              </a:defRPr>
            </a:lvl1pPr>
            <a:lvl2pPr indent="-342900" lvl="1" marL="9144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b="0" i="0" sz="1800" u="none" cap="none" strike="noStrike">
                <a:latin typeface="Lustria"/>
                <a:ea typeface="Lustria"/>
                <a:cs typeface="Lustria"/>
                <a:sym typeface="Lustria"/>
              </a:defRPr>
            </a:lvl2pPr>
            <a:lvl3pPr indent="-330200" lvl="2" marL="13716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Font typeface="Arial"/>
              <a:buChar char="•"/>
              <a:defRPr b="0" i="0" sz="1600" u="none" cap="none" strike="noStrike">
                <a:latin typeface="Lustria"/>
                <a:ea typeface="Lustria"/>
                <a:cs typeface="Lustria"/>
                <a:sym typeface="Lustria"/>
              </a:defRPr>
            </a:lvl3pPr>
            <a:lvl4pPr indent="-317500" lvl="3" marL="18288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•"/>
              <a:defRPr b="0" i="0" sz="1400" u="none" cap="none" strike="noStrike">
                <a:latin typeface="Lustria"/>
                <a:ea typeface="Lustria"/>
                <a:cs typeface="Lustria"/>
                <a:sym typeface="Lustria"/>
              </a:defRPr>
            </a:lvl4pPr>
            <a:lvl5pPr indent="-317500" lvl="4" marL="2286000" marR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/>
              <a:buChar char="•"/>
              <a:defRPr b="0" i="0" sz="1400" u="none" cap="none" strike="noStrike">
                <a:latin typeface="Lustria"/>
                <a:ea typeface="Lustria"/>
                <a:cs typeface="Lustria"/>
                <a:sym typeface="Lustria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b="0" i="0" sz="1800" u="none" cap="none" strike="noStrike">
                <a:latin typeface="Lustria"/>
                <a:ea typeface="Lustria"/>
                <a:cs typeface="Lustria"/>
                <a:sym typeface="Lustria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b="0" i="0" sz="1800" u="none" cap="none" strike="noStrike">
                <a:latin typeface="Lustria"/>
                <a:ea typeface="Lustria"/>
                <a:cs typeface="Lustria"/>
                <a:sym typeface="Lustria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b="0" i="0" sz="1800" u="none" cap="none" strike="noStrike">
                <a:latin typeface="Lustria"/>
                <a:ea typeface="Lustria"/>
                <a:cs typeface="Lustria"/>
                <a:sym typeface="Lustria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/>
              <a:buChar char="•"/>
              <a:defRPr b="0" i="0" sz="1800" u="none" cap="none" strike="noStrike">
                <a:latin typeface="Lustria"/>
                <a:ea typeface="Lustria"/>
                <a:cs typeface="Lustria"/>
                <a:sym typeface="Lustria"/>
              </a:defRPr>
            </a:lvl9pPr>
          </a:lstStyle>
          <a:p/>
        </p:txBody>
      </p:sp>
      <p:cxnSp>
        <p:nvCxnSpPr>
          <p:cNvPr id="33" name="Google Shape;33;g15277dd3e22_0_2971"/>
          <p:cNvCxnSpPr/>
          <p:nvPr/>
        </p:nvCxnSpPr>
        <p:spPr>
          <a:xfrm>
            <a:off x="5731500" y="6356350"/>
            <a:ext cx="5676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" name="Google Shape;34;g15277dd3e22_0_2971"/>
          <p:cNvSpPr txBox="1"/>
          <p:nvPr>
            <p:ph idx="11" type="ftr"/>
          </p:nvPr>
        </p:nvSpPr>
        <p:spPr>
          <a:xfrm>
            <a:off x="715383" y="6356350"/>
            <a:ext cx="453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g15277dd3e22_0_2971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g15277dd3e22_0_2971"/>
          <p:cNvSpPr txBox="1"/>
          <p:nvPr>
            <p:ph idx="1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37" name="Google Shape;37;g15277dd3e22_0_2971"/>
          <p:cNvSpPr txBox="1"/>
          <p:nvPr>
            <p:ph type="title"/>
          </p:nvPr>
        </p:nvSpPr>
        <p:spPr>
          <a:xfrm>
            <a:off x="5566950" y="387025"/>
            <a:ext cx="6006000" cy="12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5277dd3e22_0_295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0" name="Google Shape;40;g15277dd3e22_0_29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41" name="Google Shape;41;g15277dd3e22_0_2958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42" name="Google Shape;42;g15277dd3e22_0_2958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15277dd3e22_0_292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45" name="Google Shape;45;g15277dd3e22_0_292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46" name="Google Shape;46;g15277dd3e22_0_292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47" name="Google Shape;47;g15277dd3e22_0_2926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48" name="Google Shape;48;g15277dd3e22_0_2926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5277dd3e22_0_293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1" name="Google Shape;51;g15277dd3e22_0_293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52" name="Google Shape;52;g15277dd3e22_0_2930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53" name="Google Shape;53;g15277dd3e22_0_2930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n dos columnas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5277dd3e22_0_293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6" name="Google Shape;56;g15277dd3e22_0_293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7" name="Google Shape;57;g15277dd3e22_0_293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8" name="Google Shape;58;g15277dd3e22_0_293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59" name="Google Shape;59;g15277dd3e22_0_2937"/>
          <p:cNvSpPr txBox="1"/>
          <p:nvPr>
            <p:ph idx="3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60" name="Google Shape;60;g15277dd3e22_0_2937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5277dd3e22_0_294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63" name="Google Shape;63;g15277dd3e22_0_294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64" name="Google Shape;64;g15277dd3e22_0_2942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65" name="Google Shape;65;g15277dd3e22_0_2942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5277dd3e22_0_294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8" name="Google Shape;68;g15277dd3e22_0_294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69" name="Google Shape;69;g15277dd3e22_0_294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70" name="Google Shape;70;g15277dd3e22_0_2945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71" name="Google Shape;71;g15277dd3e22_0_2945"/>
          <p:cNvSpPr txBox="1"/>
          <p:nvPr>
            <p:ph idx="10" type="dt"/>
          </p:nvPr>
        </p:nvSpPr>
        <p:spPr>
          <a:xfrm>
            <a:off x="8369448" y="63563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4.jp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277dd3e22_0_292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1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5277dd3e22_0_292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5277dd3e22_0_292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13" name="Google Shape;13;g15277dd3e22_0_2922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pic>
        <p:nvPicPr>
          <p:cNvPr id="14" name="Google Shape;14;g15277dd3e22_0_29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5591" y="6134391"/>
            <a:ext cx="564425" cy="67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g15277dd3e22_0_2922"/>
          <p:cNvSpPr txBox="1"/>
          <p:nvPr/>
        </p:nvSpPr>
        <p:spPr>
          <a:xfrm>
            <a:off x="980025" y="6271575"/>
            <a:ext cx="344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PE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Agrarian University La Molina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g15277dd3e22_0_2922"/>
          <p:cNvCxnSpPr/>
          <p:nvPr/>
        </p:nvCxnSpPr>
        <p:spPr>
          <a:xfrm>
            <a:off x="5731500" y="6356350"/>
            <a:ext cx="5676900" cy="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" name="Google Shape;17;g15277dd3e22_0_2922"/>
          <p:cNvSpPr txBox="1"/>
          <p:nvPr/>
        </p:nvSpPr>
        <p:spPr>
          <a:xfrm>
            <a:off x="8434136" y="6443850"/>
            <a:ext cx="2592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277dd3e22_0_0"/>
          <p:cNvSpPr txBox="1"/>
          <p:nvPr>
            <p:ph type="ctrTitle"/>
          </p:nvPr>
        </p:nvSpPr>
        <p:spPr>
          <a:xfrm>
            <a:off x="415600" y="248574"/>
            <a:ext cx="11360700" cy="4495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lang="es-PE" sz="6100"/>
              <a:t>CHARACTERIZATION OF </a:t>
            </a:r>
            <a:r>
              <a:rPr lang="es-PE" sz="6100"/>
              <a:t>ELECTRIC STORM BEHAVIOR</a:t>
            </a:r>
            <a:r>
              <a:rPr lang="es-PE" sz="6100"/>
              <a:t> IN PERU WITH THE GLM</a:t>
            </a:r>
            <a:endParaRPr sz="6100"/>
          </a:p>
        </p:txBody>
      </p:sp>
      <p:sp>
        <p:nvSpPr>
          <p:cNvPr id="100" name="Google Shape;100;g15277dd3e22_0_0"/>
          <p:cNvSpPr txBox="1"/>
          <p:nvPr>
            <p:ph idx="1" type="subTitle"/>
          </p:nvPr>
        </p:nvSpPr>
        <p:spPr>
          <a:xfrm>
            <a:off x="415600" y="4743922"/>
            <a:ext cx="11360700" cy="13944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s-PE" sz="3000"/>
              <a:t>Maribel Quispe, UNALM</a:t>
            </a:r>
            <a:endParaRPr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s-PE"/>
              <a:t>GLM Science Meeting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s-PE" sz="2324"/>
              <a:t>14 September 2022</a:t>
            </a:r>
            <a:endParaRPr sz="2324"/>
          </a:p>
        </p:txBody>
      </p:sp>
      <p:sp>
        <p:nvSpPr>
          <p:cNvPr id="101" name="Google Shape;101;g15277dd3e22_0_0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277dd3e22_0_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PE"/>
              <a:t>The geography of Peru</a:t>
            </a:r>
            <a:endParaRPr/>
          </a:p>
        </p:txBody>
      </p:sp>
      <p:sp>
        <p:nvSpPr>
          <p:cNvPr id="107" name="Google Shape;107;g15277dd3e22_0_11"/>
          <p:cNvSpPr txBox="1"/>
          <p:nvPr>
            <p:ph idx="1" type="body"/>
          </p:nvPr>
        </p:nvSpPr>
        <p:spPr>
          <a:xfrm>
            <a:off x="415600" y="1865250"/>
            <a:ext cx="5536500" cy="28317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PE"/>
              <a:t>The Andes Mountains cover almost 40% of Peru.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PE"/>
              <a:t>The coastal belt is a desert crossed by fertile valleys. 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PE"/>
              <a:t>Andean highlands slope down to the rivers and jungles of the Amazon.</a:t>
            </a:r>
            <a:endParaRPr/>
          </a:p>
        </p:txBody>
      </p:sp>
      <p:sp>
        <p:nvSpPr>
          <p:cNvPr id="108" name="Google Shape;108;g15277dd3e22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109" name="Google Shape;109;g15277dd3e22_0_11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pic>
        <p:nvPicPr>
          <p:cNvPr id="110" name="Google Shape;110;g15277dd3e22_0_11"/>
          <p:cNvPicPr preferRelativeResize="0"/>
          <p:nvPr/>
        </p:nvPicPr>
        <p:blipFill rotWithShape="1">
          <a:blip r:embed="rId3">
            <a:alphaModFix/>
          </a:blip>
          <a:srcRect b="4448" l="10217" r="7238" t="4202"/>
          <a:stretch/>
        </p:blipFill>
        <p:spPr>
          <a:xfrm>
            <a:off x="6267200" y="150450"/>
            <a:ext cx="5924800" cy="655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15277dd3e22_0_11"/>
          <p:cNvSpPr txBox="1"/>
          <p:nvPr/>
        </p:nvSpPr>
        <p:spPr>
          <a:xfrm>
            <a:off x="6814125" y="6369550"/>
            <a:ext cx="431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PE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https://www.worldatlas.com/r/w768-q80/upload/41/ff/c6/pe-01.png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152a4734ea7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010" y="0"/>
            <a:ext cx="5732978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52a4734ea7_0_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PE"/>
              <a:t>Flash density mean</a:t>
            </a:r>
            <a:endParaRPr/>
          </a:p>
        </p:txBody>
      </p:sp>
      <p:sp>
        <p:nvSpPr>
          <p:cNvPr id="119" name="Google Shape;119;g152a4734ea7_0_0"/>
          <p:cNvSpPr txBox="1"/>
          <p:nvPr>
            <p:ph idx="1" type="body"/>
          </p:nvPr>
        </p:nvSpPr>
        <p:spPr>
          <a:xfrm>
            <a:off x="415600" y="1763525"/>
            <a:ext cx="5916000" cy="42603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PE"/>
              <a:t>Is much higher in the Andes-Amazon transition, followed by the Andes and the Amazon plain.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PE"/>
              <a:t>Is very small in the arid coastal region and the higher parts of the eastern slopes of the Andes.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PE"/>
              <a:t>DATA:The GLM lightning flash density (number of flashes in an 8 km grid in 5 minutes for the period from November 2018 to August 2021)</a:t>
            </a:r>
            <a:endParaRPr/>
          </a:p>
        </p:txBody>
      </p:sp>
      <p:sp>
        <p:nvSpPr>
          <p:cNvPr id="120" name="Google Shape;120;g152a4734ea7_0_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121" name="Google Shape;121;g152a4734ea7_0_0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122" name="Google Shape;122;g152a4734ea7_0_0"/>
          <p:cNvSpPr/>
          <p:nvPr/>
        </p:nvSpPr>
        <p:spPr>
          <a:xfrm rot="-735662">
            <a:off x="8766670" y="2937379"/>
            <a:ext cx="389893" cy="98326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152a4734ea7_0_0"/>
          <p:cNvSpPr/>
          <p:nvPr/>
        </p:nvSpPr>
        <p:spPr>
          <a:xfrm rot="5939045">
            <a:off x="10461936" y="4293770"/>
            <a:ext cx="389984" cy="983469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152a4734ea7_0_0"/>
          <p:cNvSpPr/>
          <p:nvPr/>
        </p:nvSpPr>
        <p:spPr>
          <a:xfrm rot="-735662">
            <a:off x="9640326" y="4173988"/>
            <a:ext cx="389893" cy="41843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277dd3e22_0_34"/>
          <p:cNvSpPr txBox="1"/>
          <p:nvPr>
            <p:ph type="title"/>
          </p:nvPr>
        </p:nvSpPr>
        <p:spPr>
          <a:xfrm>
            <a:off x="415600" y="593375"/>
            <a:ext cx="6043500" cy="11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PE"/>
              <a:t>The 1st annual harmonic (amplitude)</a:t>
            </a:r>
            <a:endParaRPr/>
          </a:p>
        </p:txBody>
      </p:sp>
      <p:sp>
        <p:nvSpPr>
          <p:cNvPr id="130" name="Google Shape;130;g15277dd3e22_0_34"/>
          <p:cNvSpPr txBox="1"/>
          <p:nvPr>
            <p:ph idx="1" type="body"/>
          </p:nvPr>
        </p:nvSpPr>
        <p:spPr>
          <a:xfrm>
            <a:off x="515950" y="2606550"/>
            <a:ext cx="5842800" cy="16449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es-PE"/>
              <a:t>The amplitude presents a spatial pattern that approximately coincides with the mean.</a:t>
            </a:r>
            <a:endParaRPr/>
          </a:p>
        </p:txBody>
      </p:sp>
      <p:sp>
        <p:nvSpPr>
          <p:cNvPr id="131" name="Google Shape;131;g15277dd3e22_0_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132" name="Google Shape;132;g15277dd3e22_0_34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pic>
        <p:nvPicPr>
          <p:cNvPr id="133" name="Google Shape;133;g15277dd3e22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9010" y="0"/>
            <a:ext cx="5732978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5277dd3e22_0_109"/>
          <p:cNvSpPr txBox="1"/>
          <p:nvPr>
            <p:ph type="title"/>
          </p:nvPr>
        </p:nvSpPr>
        <p:spPr>
          <a:xfrm>
            <a:off x="6096000" y="387025"/>
            <a:ext cx="5477100" cy="12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PE"/>
              <a:t>The 1st annual harmonic (phase)</a:t>
            </a:r>
            <a:endParaRPr/>
          </a:p>
        </p:txBody>
      </p:sp>
      <p:sp>
        <p:nvSpPr>
          <p:cNvPr id="140" name="Google Shape;140;g15277dd3e22_0_109"/>
          <p:cNvSpPr txBox="1"/>
          <p:nvPr>
            <p:ph idx="1" type="body"/>
          </p:nvPr>
        </p:nvSpPr>
        <p:spPr>
          <a:xfrm>
            <a:off x="6172299" y="2133600"/>
            <a:ext cx="5400600" cy="37746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s-PE" sz="2400">
                <a:latin typeface="Arial"/>
                <a:ea typeface="Arial"/>
                <a:cs typeface="Arial"/>
                <a:sym typeface="Arial"/>
              </a:rPr>
              <a:t>The annual peak in the Amazonian plains occurs mainly in September in the south, and between September and January in the north.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PE" sz="2400">
                <a:latin typeface="Arial"/>
                <a:ea typeface="Arial"/>
                <a:cs typeface="Arial"/>
                <a:sym typeface="Arial"/>
              </a:rPr>
              <a:t>In the Andes, the annual peak varies between September in the east and February in the west.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5277dd3e22_0_109"/>
          <p:cNvSpPr txBox="1"/>
          <p:nvPr>
            <p:ph idx="1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pic>
        <p:nvPicPr>
          <p:cNvPr id="142" name="Google Shape;142;g15277dd3e22_0_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" y="0"/>
            <a:ext cx="5820309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5277dd3e22_0_27"/>
          <p:cNvSpPr txBox="1"/>
          <p:nvPr>
            <p:ph type="title"/>
          </p:nvPr>
        </p:nvSpPr>
        <p:spPr>
          <a:xfrm>
            <a:off x="5137925" y="307250"/>
            <a:ext cx="6846300" cy="11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PE"/>
              <a:t>Comparison between GLM and METAR</a:t>
            </a:r>
            <a:endParaRPr/>
          </a:p>
        </p:txBody>
      </p:sp>
      <p:pic>
        <p:nvPicPr>
          <p:cNvPr id="148" name="Google Shape;148;g15277dd3e22_0_27"/>
          <p:cNvPicPr preferRelativeResize="0"/>
          <p:nvPr/>
        </p:nvPicPr>
        <p:blipFill rotWithShape="1">
          <a:blip r:embed="rId3">
            <a:alphaModFix/>
          </a:blip>
          <a:srcRect b="18010" l="37497" r="15430" t="59679"/>
          <a:stretch/>
        </p:blipFill>
        <p:spPr>
          <a:xfrm>
            <a:off x="5712888" y="1720089"/>
            <a:ext cx="6479125" cy="1724949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9" name="Google Shape;149;g15277dd3e22_0_2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150" name="Google Shape;150;g15277dd3e22_0_27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pic>
        <p:nvPicPr>
          <p:cNvPr id="151" name="Google Shape;151;g15277dd3e22_0_27"/>
          <p:cNvPicPr preferRelativeResize="0"/>
          <p:nvPr/>
        </p:nvPicPr>
        <p:blipFill rotWithShape="1">
          <a:blip r:embed="rId4">
            <a:alphaModFix/>
          </a:blip>
          <a:srcRect b="4864" l="41022" r="12606" t="12387"/>
          <a:stretch/>
        </p:blipFill>
        <p:spPr>
          <a:xfrm>
            <a:off x="0" y="307238"/>
            <a:ext cx="4376200" cy="439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15277dd3e22_0_27"/>
          <p:cNvSpPr txBox="1"/>
          <p:nvPr/>
        </p:nvSpPr>
        <p:spPr>
          <a:xfrm>
            <a:off x="246000" y="4960750"/>
            <a:ext cx="5466900" cy="11484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PE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METAR: 2021-08-15 23:00</a:t>
            </a:r>
            <a:endParaRPr b="0" i="0" sz="1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PE" sz="1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SPQT 152300Z 24004KT 8000 VCTS BKN015 FEW017CB BKN080 29/24 Q1010 NOSIG RMK CB W N BIRD HAZARD RWY 06/24 PP000</a:t>
            </a:r>
            <a:endParaRPr b="0" i="0" sz="2300" u="none" cap="none" strike="noStrike">
              <a:solidFill>
                <a:srgbClr val="FFFF00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53" name="Google Shape;153;g15277dd3e22_0_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36794" y="1887294"/>
            <a:ext cx="902600" cy="1275100"/>
          </a:xfrm>
          <a:prstGeom prst="rect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4" name="Google Shape;154;g15277dd3e22_0_27"/>
          <p:cNvSpPr/>
          <p:nvPr/>
        </p:nvSpPr>
        <p:spPr>
          <a:xfrm>
            <a:off x="4562875" y="327338"/>
            <a:ext cx="461100" cy="43950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15277dd3e22_0_27"/>
          <p:cNvSpPr txBox="1"/>
          <p:nvPr/>
        </p:nvSpPr>
        <p:spPr>
          <a:xfrm>
            <a:off x="5023975" y="2309288"/>
            <a:ext cx="672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PE" sz="16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GLM</a:t>
            </a:r>
            <a:endParaRPr b="0" i="0" sz="1400" u="none" cap="none" strike="noStrike">
              <a:solidFill>
                <a:srgbClr val="00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15277dd3e22_0_27"/>
          <p:cNvSpPr/>
          <p:nvPr/>
        </p:nvSpPr>
        <p:spPr>
          <a:xfrm rot="1651078">
            <a:off x="1347741" y="2965801"/>
            <a:ext cx="266218" cy="212464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661b536f8_0_11"/>
          <p:cNvSpPr txBox="1"/>
          <p:nvPr>
            <p:ph idx="1" type="body"/>
          </p:nvPr>
        </p:nvSpPr>
        <p:spPr>
          <a:xfrm>
            <a:off x="158175" y="5232000"/>
            <a:ext cx="11875800" cy="5247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s-PE"/>
              <a:t>TP: True positive. FP: False positive. FN: False negative. TN: True negative</a:t>
            </a:r>
            <a:endParaRPr/>
          </a:p>
        </p:txBody>
      </p:sp>
      <p:sp>
        <p:nvSpPr>
          <p:cNvPr id="163" name="Google Shape;163;g15661b536f8_0_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164" name="Google Shape;164;g15661b536f8_0_11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graphicFrame>
        <p:nvGraphicFramePr>
          <p:cNvPr id="165" name="Google Shape;165;g15661b536f8_0_11"/>
          <p:cNvGraphicFramePr/>
          <p:nvPr/>
        </p:nvGraphicFramePr>
        <p:xfrm>
          <a:off x="158150" y="1102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{F273A1AC-8523-4BDE-9209-9F12E58D20FB}</a:tableStyleId>
              </a:tblPr>
              <a:tblGrid>
                <a:gridCol w="699975"/>
                <a:gridCol w="971775"/>
                <a:gridCol w="1068825"/>
                <a:gridCol w="913525"/>
                <a:gridCol w="913525"/>
                <a:gridCol w="816450"/>
                <a:gridCol w="1010600"/>
                <a:gridCol w="913525"/>
                <a:gridCol w="913525"/>
                <a:gridCol w="913525"/>
                <a:gridCol w="913525"/>
                <a:gridCol w="913525"/>
                <a:gridCol w="913525"/>
              </a:tblGrid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Stations of the Andean highlands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Stations of the jungle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t/>
                      </a:r>
                      <a:endParaRPr sz="1900" u="none" cap="none" strike="noStrike"/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ST1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ST2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ST3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ST4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ST5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ST6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ST7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ST8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ST9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ST10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ST11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ST12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TP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214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142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FP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319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97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251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668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167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504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563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391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391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378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205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286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FN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94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596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33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216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307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TN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22243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7220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11099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30444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18803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10684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23861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9978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14551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18147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7745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10312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POD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0.40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0.46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0.29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0.44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0.51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0.26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0.54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0.38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0.25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0.64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0.32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FAR</a:t>
                      </a:r>
                      <a:endParaRPr b="1"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0.93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0.75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0.93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783F0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0.72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0.91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0.98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0.84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0.93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PE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0.67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40811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</a:tbl>
          </a:graphicData>
        </a:graphic>
      </p:graphicFrame>
      <p:sp>
        <p:nvSpPr>
          <p:cNvPr id="166" name="Google Shape;166;g15661b536f8_0_11"/>
          <p:cNvSpPr txBox="1"/>
          <p:nvPr>
            <p:ph idx="4294967295" type="title"/>
          </p:nvPr>
        </p:nvSpPr>
        <p:spPr>
          <a:xfrm>
            <a:off x="2221575" y="273300"/>
            <a:ext cx="77490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PE"/>
              <a:t>Comparison between GLM and metar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659da5a97_1_18"/>
          <p:cNvSpPr txBox="1"/>
          <p:nvPr>
            <p:ph type="title"/>
          </p:nvPr>
        </p:nvSpPr>
        <p:spPr>
          <a:xfrm>
            <a:off x="415650" y="291092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s-PE"/>
              <a:t>Summary</a:t>
            </a:r>
            <a:endParaRPr/>
          </a:p>
        </p:txBody>
      </p:sp>
      <p:sp>
        <p:nvSpPr>
          <p:cNvPr id="173" name="Google Shape;173;g15659da5a97_1_18"/>
          <p:cNvSpPr txBox="1"/>
          <p:nvPr>
            <p:ph idx="1" type="body"/>
          </p:nvPr>
        </p:nvSpPr>
        <p:spPr>
          <a:xfrm>
            <a:off x="415650" y="1183954"/>
            <a:ext cx="11360700" cy="2409900"/>
          </a:xfrm>
          <a:prstGeom prst="rect">
            <a:avLst/>
          </a:prstGeom>
          <a:solidFill>
            <a:srgbClr val="ADADAD">
              <a:alpha val="76078"/>
            </a:srgbClr>
          </a:solidFill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PE"/>
              <a:t>Most of the lightning activity in Peru occurs over land, with a significantly smaller proportion over coastal areas.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PE"/>
              <a:t>The annual peak occurs mainly in September.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PE"/>
              <a:t>Preliminary results suggest that the GLM provides useful information but with moderate correspondence to surface observations.</a:t>
            </a:r>
            <a:endParaRPr/>
          </a:p>
        </p:txBody>
      </p:sp>
      <p:sp>
        <p:nvSpPr>
          <p:cNvPr id="174" name="Google Shape;174;g15659da5a97_1_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175" name="Google Shape;175;g15659da5a97_1_18"/>
          <p:cNvSpPr txBox="1"/>
          <p:nvPr>
            <p:ph idx="2" type="sldNum"/>
          </p:nvPr>
        </p:nvSpPr>
        <p:spPr>
          <a:xfrm>
            <a:off x="10919012" y="6356350"/>
            <a:ext cx="67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s-PE"/>
              <a:t>‹#›</a:t>
            </a:fld>
            <a:endParaRPr/>
          </a:p>
        </p:txBody>
      </p:sp>
      <p:sp>
        <p:nvSpPr>
          <p:cNvPr id="176" name="Google Shape;176;g15659da5a97_1_18"/>
          <p:cNvSpPr txBox="1"/>
          <p:nvPr>
            <p:ph type="title"/>
          </p:nvPr>
        </p:nvSpPr>
        <p:spPr>
          <a:xfrm>
            <a:off x="415650" y="4030640"/>
            <a:ext cx="11360700" cy="17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1111"/>
              <a:buNone/>
            </a:pPr>
            <a:r>
              <a:rPr lang="es-PE" sz="10000">
                <a:solidFill>
                  <a:srgbClr val="0000FF"/>
                </a:solidFill>
              </a:rPr>
              <a:t>THANK YOU!</a:t>
            </a:r>
            <a:endParaRPr sz="10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rr_mio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2021-10-24T18:50:25Z</dcterms:created>
  <dc:creator>Maribel Q 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