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6858000" cx="9144000"/>
  <p:notesSz cx="6858000" cy="9144000"/>
  <p:embeddedFontLst>
    <p:embeddedFont>
      <p:font typeface="Limelight"/>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7" roundtripDataSignature="AMtx7mhJI9FR7D9EAcFHtb2MzhLSzSRr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customschemas.google.com/relationships/presentationmetadata" Target="metadata"/><Relationship Id="rId16" Type="http://schemas.openxmlformats.org/officeDocument/2006/relationships/font" Target="fonts/Limeligh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11"/>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 name="Google Shape;18;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3"/>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4"/>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0" name="Shape 90"/>
        <p:cNvGrpSpPr/>
        <p:nvPr/>
      </p:nvGrpSpPr>
      <p:grpSpPr>
        <a:xfrm>
          <a:off x="0" y="0"/>
          <a:ext cx="0" cy="0"/>
          <a:chOff x="0" y="0"/>
          <a:chExt cx="0" cy="0"/>
        </a:xfrm>
      </p:grpSpPr>
      <p:sp>
        <p:nvSpPr>
          <p:cNvPr id="91" name="Google Shape;91;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3" name="Google Shape;93;p1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4" name="Google Shape;9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01" name="Shape 101"/>
        <p:cNvGrpSpPr/>
        <p:nvPr/>
      </p:nvGrpSpPr>
      <p:grpSpPr>
        <a:xfrm>
          <a:off x="0" y="0"/>
          <a:ext cx="0" cy="0"/>
          <a:chOff x="0" y="0"/>
          <a:chExt cx="0" cy="0"/>
        </a:xfrm>
      </p:grpSpPr>
      <p:sp>
        <p:nvSpPr>
          <p:cNvPr id="102" name="Google Shape;102;p25"/>
          <p:cNvSpPr/>
          <p:nvPr/>
        </p:nvSpPr>
        <p:spPr>
          <a:xfrm>
            <a:off x="0" y="0"/>
            <a:ext cx="9150350" cy="65405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descr="nasalogo" id="103" name="Google Shape;103;p25"/>
          <p:cNvPicPr preferRelativeResize="0"/>
          <p:nvPr/>
        </p:nvPicPr>
        <p:blipFill rotWithShape="1">
          <a:blip r:embed="rId2">
            <a:alphaModFix/>
          </a:blip>
          <a:srcRect b="0" l="0" r="0" t="0"/>
          <a:stretch/>
        </p:blipFill>
        <p:spPr>
          <a:xfrm>
            <a:off x="0" y="0"/>
            <a:ext cx="762000" cy="649288"/>
          </a:xfrm>
          <a:prstGeom prst="rect">
            <a:avLst/>
          </a:prstGeom>
          <a:noFill/>
          <a:ln>
            <a:noFill/>
          </a:ln>
        </p:spPr>
      </p:pic>
      <p:sp>
        <p:nvSpPr>
          <p:cNvPr id="104" name="Google Shape;104;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6" name="Google Shape;106;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pic>
        <p:nvPicPr>
          <p:cNvPr descr="world" id="109" name="Google Shape;109;p25"/>
          <p:cNvPicPr preferRelativeResize="0"/>
          <p:nvPr/>
        </p:nvPicPr>
        <p:blipFill rotWithShape="1">
          <a:blip r:embed="rId3">
            <a:alphaModFix/>
          </a:blip>
          <a:srcRect b="0" l="0" r="0" t="0"/>
          <a:stretch/>
        </p:blipFill>
        <p:spPr>
          <a:xfrm>
            <a:off x="0" y="649288"/>
            <a:ext cx="9150350" cy="6208712"/>
          </a:xfrm>
          <a:prstGeom prst="rect">
            <a:avLst/>
          </a:prstGeom>
          <a:noFill/>
          <a:ln>
            <a:noFill/>
          </a:ln>
        </p:spPr>
      </p:pic>
      <p:pic>
        <p:nvPicPr>
          <p:cNvPr descr="STO symbol.png" id="110" name="Google Shape;110;p25"/>
          <p:cNvPicPr preferRelativeResize="0"/>
          <p:nvPr/>
        </p:nvPicPr>
        <p:blipFill rotWithShape="1">
          <a:blip r:embed="rId4">
            <a:alphaModFix/>
          </a:blip>
          <a:srcRect b="0" l="0" r="0" t="0"/>
          <a:stretch/>
        </p:blipFill>
        <p:spPr>
          <a:xfrm>
            <a:off x="8157754" y="53976"/>
            <a:ext cx="935038" cy="6223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1" name="Shape 111"/>
        <p:cNvGrpSpPr/>
        <p:nvPr/>
      </p:nvGrpSpPr>
      <p:grpSpPr>
        <a:xfrm>
          <a:off x="0" y="0"/>
          <a:ext cx="0" cy="0"/>
          <a:chOff x="0" y="0"/>
          <a:chExt cx="0" cy="0"/>
        </a:xfrm>
      </p:grpSpPr>
      <p:pic>
        <p:nvPicPr>
          <p:cNvPr descr="world" id="112" name="Google Shape;112;p26"/>
          <p:cNvPicPr preferRelativeResize="0"/>
          <p:nvPr/>
        </p:nvPicPr>
        <p:blipFill rotWithShape="1">
          <a:blip r:embed="rId2">
            <a:alphaModFix/>
          </a:blip>
          <a:srcRect b="0" l="0" r="0" t="0"/>
          <a:stretch/>
        </p:blipFill>
        <p:spPr>
          <a:xfrm>
            <a:off x="0" y="928577"/>
            <a:ext cx="9150350" cy="5992628"/>
          </a:xfrm>
          <a:prstGeom prst="rect">
            <a:avLst/>
          </a:prstGeom>
          <a:noFill/>
          <a:ln>
            <a:noFill/>
          </a:ln>
        </p:spPr>
      </p:pic>
      <p:sp>
        <p:nvSpPr>
          <p:cNvPr id="113" name="Google Shape;113;p26"/>
          <p:cNvSpPr/>
          <p:nvPr/>
        </p:nvSpPr>
        <p:spPr>
          <a:xfrm>
            <a:off x="0" y="-1"/>
            <a:ext cx="9150350" cy="928578"/>
          </a:xfrm>
          <a:prstGeom prst="rect">
            <a:avLst/>
          </a:prstGeom>
          <a:solidFill>
            <a:srgbClr val="3366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descr="nasalogo" id="114" name="Google Shape;114;p26"/>
          <p:cNvPicPr preferRelativeResize="0"/>
          <p:nvPr/>
        </p:nvPicPr>
        <p:blipFill rotWithShape="1">
          <a:blip r:embed="rId3">
            <a:alphaModFix/>
          </a:blip>
          <a:srcRect b="0" l="0" r="0" t="0"/>
          <a:stretch/>
        </p:blipFill>
        <p:spPr>
          <a:xfrm>
            <a:off x="0" y="139644"/>
            <a:ext cx="762000" cy="649288"/>
          </a:xfrm>
          <a:prstGeom prst="rect">
            <a:avLst/>
          </a:prstGeom>
          <a:noFill/>
          <a:ln>
            <a:noFill/>
          </a:ln>
        </p:spPr>
      </p:pic>
      <p:sp>
        <p:nvSpPr>
          <p:cNvPr id="115" name="Google Shape;115;p26"/>
          <p:cNvSpPr txBox="1"/>
          <p:nvPr/>
        </p:nvSpPr>
        <p:spPr>
          <a:xfrm>
            <a:off x="8019738" y="175302"/>
            <a:ext cx="1124262" cy="641714"/>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None/>
            </a:pPr>
            <a:r>
              <a:rPr b="1" lang="en-US" sz="1400">
                <a:solidFill>
                  <a:srgbClr val="FFFFFF"/>
                </a:solidFill>
                <a:latin typeface="Limelight"/>
                <a:ea typeface="Limelight"/>
                <a:cs typeface="Limelight"/>
                <a:sym typeface="Limelight"/>
              </a:rPr>
              <a:t>Earth Science Office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6" name="Shape 116"/>
        <p:cNvGrpSpPr/>
        <p:nvPr/>
      </p:nvGrpSpPr>
      <p:grpSpPr>
        <a:xfrm>
          <a:off x="0" y="0"/>
          <a:ext cx="0" cy="0"/>
          <a:chOff x="0" y="0"/>
          <a:chExt cx="0" cy="0"/>
        </a:xfrm>
      </p:grpSpPr>
      <p:sp>
        <p:nvSpPr>
          <p:cNvPr id="117" name="Google Shape;117;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9" name="Google Shape;119;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2" name="Shape 122"/>
        <p:cNvGrpSpPr/>
        <p:nvPr/>
      </p:nvGrpSpPr>
      <p:grpSpPr>
        <a:xfrm>
          <a:off x="0" y="0"/>
          <a:ext cx="0" cy="0"/>
          <a:chOff x="0" y="0"/>
          <a:chExt cx="0" cy="0"/>
        </a:xfrm>
      </p:grpSpPr>
      <p:sp>
        <p:nvSpPr>
          <p:cNvPr id="123" name="Google Shape;123;p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2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25" name="Google Shape;12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8" name="Shape 128"/>
        <p:cNvGrpSpPr/>
        <p:nvPr/>
      </p:nvGrpSpPr>
      <p:grpSpPr>
        <a:xfrm>
          <a:off x="0" y="0"/>
          <a:ext cx="0" cy="0"/>
          <a:chOff x="0" y="0"/>
          <a:chExt cx="0" cy="0"/>
        </a:xfrm>
      </p:grpSpPr>
      <p:sp>
        <p:nvSpPr>
          <p:cNvPr id="129" name="Google Shape;129;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2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31" name="Google Shape;131;p2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32" name="Google Shape;132;p2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33" name="Google Shape;133;p2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34" name="Google Shape;134;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7" name="Shape 137"/>
        <p:cNvGrpSpPr/>
        <p:nvPr/>
      </p:nvGrpSpPr>
      <p:grpSpPr>
        <a:xfrm>
          <a:off x="0" y="0"/>
          <a:ext cx="0" cy="0"/>
          <a:chOff x="0" y="0"/>
          <a:chExt cx="0" cy="0"/>
        </a:xfrm>
      </p:grpSpPr>
      <p:sp>
        <p:nvSpPr>
          <p:cNvPr id="138" name="Google Shape;138;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2" name="Shape 142"/>
        <p:cNvGrpSpPr/>
        <p:nvPr/>
      </p:nvGrpSpPr>
      <p:grpSpPr>
        <a:xfrm>
          <a:off x="0" y="0"/>
          <a:ext cx="0" cy="0"/>
          <a:chOff x="0" y="0"/>
          <a:chExt cx="0" cy="0"/>
        </a:xfrm>
      </p:grpSpPr>
      <p:sp>
        <p:nvSpPr>
          <p:cNvPr id="143" name="Google Shape;143;p3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3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45" name="Google Shape;145;p3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6" name="Google Shape;146;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9" name="Shape 149"/>
        <p:cNvGrpSpPr/>
        <p:nvPr/>
      </p:nvGrpSpPr>
      <p:grpSpPr>
        <a:xfrm>
          <a:off x="0" y="0"/>
          <a:ext cx="0" cy="0"/>
          <a:chOff x="0" y="0"/>
          <a:chExt cx="0" cy="0"/>
        </a:xfrm>
      </p:grpSpPr>
      <p:sp>
        <p:nvSpPr>
          <p:cNvPr id="150" name="Google Shape;150;p3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32"/>
          <p:cNvSpPr/>
          <p:nvPr>
            <p:ph idx="2" type="pic"/>
          </p:nvPr>
        </p:nvSpPr>
        <p:spPr>
          <a:xfrm>
            <a:off x="1792288" y="612775"/>
            <a:ext cx="5486400" cy="4114800"/>
          </a:xfrm>
          <a:prstGeom prst="rect">
            <a:avLst/>
          </a:prstGeom>
          <a:noFill/>
          <a:ln>
            <a:noFill/>
          </a:ln>
        </p:spPr>
      </p:sp>
      <p:sp>
        <p:nvSpPr>
          <p:cNvPr id="152" name="Google Shape;152;p3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53" name="Google Shape;153;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6" name="Shape 156"/>
        <p:cNvGrpSpPr/>
        <p:nvPr/>
      </p:nvGrpSpPr>
      <p:grpSpPr>
        <a:xfrm>
          <a:off x="0" y="0"/>
          <a:ext cx="0" cy="0"/>
          <a:chOff x="0" y="0"/>
          <a:chExt cx="0" cy="0"/>
        </a:xfrm>
      </p:grpSpPr>
      <p:sp>
        <p:nvSpPr>
          <p:cNvPr id="157" name="Google Shape;157;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3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9" name="Google Shape;159;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2" name="Shape 162"/>
        <p:cNvGrpSpPr/>
        <p:nvPr/>
      </p:nvGrpSpPr>
      <p:grpSpPr>
        <a:xfrm>
          <a:off x="0" y="0"/>
          <a:ext cx="0" cy="0"/>
          <a:chOff x="0" y="0"/>
          <a:chExt cx="0" cy="0"/>
        </a:xfrm>
      </p:grpSpPr>
      <p:sp>
        <p:nvSpPr>
          <p:cNvPr id="163" name="Google Shape;163;p3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3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5" name="Google Shape;16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16"/>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8"/>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8"/>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1"/>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1"/>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2"/>
          <p:cNvSpPr/>
          <p:nvPr>
            <p:ph idx="2" type="pic"/>
          </p:nvPr>
        </p:nvSpPr>
        <p:spPr>
          <a:xfrm>
            <a:off x="3887391" y="987426"/>
            <a:ext cx="4629150" cy="4873625"/>
          </a:xfrm>
          <a:prstGeom prst="rect">
            <a:avLst/>
          </a:prstGeom>
          <a:noFill/>
          <a:ln>
            <a:noFill/>
          </a:ln>
        </p:spPr>
      </p:sp>
      <p:sp>
        <p:nvSpPr>
          <p:cNvPr id="68" name="Google Shape;68;p22"/>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eather.msfc.nasa.gov/sport/viewer/?dataset=goeseastabiconus&amp;product=10p35um"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gif"/><Relationship Id="rId4" Type="http://schemas.openxmlformats.org/officeDocument/2006/relationships/image" Target="../media/image17.gif"/><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8.gi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1"/>
          <p:cNvPicPr preferRelativeResize="0"/>
          <p:nvPr/>
        </p:nvPicPr>
        <p:blipFill rotWithShape="1">
          <a:blip r:embed="rId3">
            <a:alphaModFix/>
          </a:blip>
          <a:srcRect b="0" l="0" r="0" t="0"/>
          <a:stretch/>
        </p:blipFill>
        <p:spPr>
          <a:xfrm>
            <a:off x="209939" y="1905105"/>
            <a:ext cx="8747448" cy="4997892"/>
          </a:xfrm>
          <a:prstGeom prst="rect">
            <a:avLst/>
          </a:prstGeom>
          <a:noFill/>
          <a:ln>
            <a:noFill/>
          </a:ln>
        </p:spPr>
      </p:pic>
      <p:sp>
        <p:nvSpPr>
          <p:cNvPr id="173" name="Google Shape;173;p1"/>
          <p:cNvSpPr/>
          <p:nvPr/>
        </p:nvSpPr>
        <p:spPr>
          <a:xfrm>
            <a:off x="736351" y="140225"/>
            <a:ext cx="7581300" cy="1698300"/>
          </a:xfrm>
          <a:prstGeom prst="rect">
            <a:avLst/>
          </a:prstGeom>
          <a:solidFill>
            <a:schemeClr val="lt2"/>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4" name="Google Shape;174;p1"/>
          <p:cNvSpPr txBox="1"/>
          <p:nvPr>
            <p:ph type="title"/>
          </p:nvPr>
        </p:nvSpPr>
        <p:spPr>
          <a:xfrm>
            <a:off x="562575" y="82300"/>
            <a:ext cx="7812900" cy="16395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a:t>GLM </a:t>
            </a:r>
            <a:r>
              <a:rPr b="1" lang="en-US">
                <a:solidFill>
                  <a:srgbClr val="FF0000"/>
                </a:solidFill>
              </a:rPr>
              <a:t>Sto</a:t>
            </a:r>
            <a:r>
              <a:rPr b="1" lang="en-US">
                <a:solidFill>
                  <a:schemeClr val="accent4"/>
                </a:solidFill>
              </a:rPr>
              <a:t>pli</a:t>
            </a:r>
            <a:r>
              <a:rPr b="1" lang="en-US">
                <a:solidFill>
                  <a:srgbClr val="00B050"/>
                </a:solidFill>
              </a:rPr>
              <a:t>ght</a:t>
            </a:r>
            <a:r>
              <a:rPr b="1" lang="en-US"/>
              <a:t> Product: </a:t>
            </a:r>
            <a:r>
              <a:rPr b="1" lang="en-US" sz="4400"/>
              <a:t>Applications &amp; Testing for IDSS</a:t>
            </a:r>
            <a:endParaRPr b="1"/>
          </a:p>
        </p:txBody>
      </p:sp>
      <p:sp>
        <p:nvSpPr>
          <p:cNvPr id="175" name="Google Shape;175;p1"/>
          <p:cNvSpPr txBox="1"/>
          <p:nvPr>
            <p:ph idx="1" type="body"/>
          </p:nvPr>
        </p:nvSpPr>
        <p:spPr>
          <a:xfrm>
            <a:off x="382556" y="1905107"/>
            <a:ext cx="7671300" cy="434400"/>
          </a:xfrm>
          <a:prstGeom prst="rect">
            <a:avLst/>
          </a:prstGeom>
          <a:solidFill>
            <a:schemeClr val="lt1"/>
          </a:solid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en-US" sz="2000"/>
              <a:t>Kelley Murphy</a:t>
            </a:r>
            <a:r>
              <a:rPr b="1" baseline="30000" lang="en-US" sz="2000"/>
              <a:t>1</a:t>
            </a:r>
            <a:r>
              <a:rPr lang="en-US" sz="2000"/>
              <a:t>, Kristopher White</a:t>
            </a:r>
            <a:r>
              <a:rPr b="1" baseline="30000" lang="en-US" sz="2000"/>
              <a:t>2</a:t>
            </a:r>
            <a:r>
              <a:rPr lang="en-US" sz="2000"/>
              <a:t>, Christopher Schultz</a:t>
            </a:r>
            <a:r>
              <a:rPr b="1" baseline="30000" lang="en-US" sz="2000"/>
              <a:t>3</a:t>
            </a:r>
            <a:endParaRPr b="1" sz="2000"/>
          </a:p>
        </p:txBody>
      </p:sp>
      <p:sp>
        <p:nvSpPr>
          <p:cNvPr id="176" name="Google Shape;176;p1"/>
          <p:cNvSpPr txBox="1"/>
          <p:nvPr/>
        </p:nvSpPr>
        <p:spPr>
          <a:xfrm>
            <a:off x="0" y="6436559"/>
            <a:ext cx="6702490" cy="434387"/>
          </a:xfrm>
          <a:prstGeom prst="rect">
            <a:avLst/>
          </a:prstGeom>
          <a:solidFill>
            <a:schemeClr val="lt1"/>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GLM Science Team Meeting |September 14</a:t>
            </a:r>
            <a:r>
              <a:rPr b="0" baseline="30000" i="0" lang="en-US" sz="2400" u="none" cap="none" strike="noStrike">
                <a:solidFill>
                  <a:schemeClr val="dk1"/>
                </a:solidFill>
                <a:latin typeface="Calibri"/>
                <a:ea typeface="Calibri"/>
                <a:cs typeface="Calibri"/>
                <a:sym typeface="Calibri"/>
              </a:rPr>
              <a:t>th</a:t>
            </a:r>
            <a:r>
              <a:rPr b="0" i="0" lang="en-US" sz="2400" u="none" cap="none" strike="noStrike">
                <a:solidFill>
                  <a:schemeClr val="dk1"/>
                </a:solidFill>
                <a:latin typeface="Calibri"/>
                <a:ea typeface="Calibri"/>
                <a:cs typeface="Calibri"/>
                <a:sym typeface="Calibri"/>
              </a:rPr>
              <a:t>, 2022</a:t>
            </a:r>
            <a:endParaRPr/>
          </a:p>
        </p:txBody>
      </p:sp>
      <p:sp>
        <p:nvSpPr>
          <p:cNvPr id="177" name="Google Shape;177;p1"/>
          <p:cNvSpPr txBox="1"/>
          <p:nvPr/>
        </p:nvSpPr>
        <p:spPr>
          <a:xfrm>
            <a:off x="-443204" y="5667118"/>
            <a:ext cx="5010539" cy="769441"/>
          </a:xfrm>
          <a:prstGeom prst="rect">
            <a:avLst/>
          </a:prstGeom>
          <a:solidFill>
            <a:schemeClr val="lt1"/>
          </a:solidFill>
          <a:ln>
            <a:noFill/>
          </a:ln>
        </p:spPr>
        <p:txBody>
          <a:bodyPr anchorCtr="0" anchor="t" bIns="45700" lIns="91425" spcFirstLastPara="1" rIns="91425" wrap="square" tIns="45700">
            <a:spAutoFit/>
          </a:bodyPr>
          <a:lstStyle/>
          <a:p>
            <a:pPr indent="457200" lvl="0" marL="0" marR="0" rtl="0" algn="l">
              <a:spcBef>
                <a:spcPts val="0"/>
              </a:spcBef>
              <a:spcAft>
                <a:spcPts val="0"/>
              </a:spcAft>
              <a:buNone/>
            </a:pPr>
            <a:r>
              <a:rPr b="1" i="0" lang="en-US" sz="1400" u="none" cap="none" strike="noStrike">
                <a:solidFill>
                  <a:schemeClr val="dk1"/>
                </a:solidFill>
                <a:latin typeface="Calibri"/>
                <a:ea typeface="Calibri"/>
                <a:cs typeface="Calibri"/>
                <a:sym typeface="Calibri"/>
              </a:rPr>
              <a:t>1</a:t>
            </a:r>
            <a:r>
              <a:rPr b="0" i="0" lang="en-US" sz="1400" u="none" cap="none" strike="noStrike">
                <a:solidFill>
                  <a:schemeClr val="dk1"/>
                </a:solidFill>
                <a:latin typeface="Calibri"/>
                <a:ea typeface="Calibri"/>
                <a:cs typeface="Calibri"/>
                <a:sym typeface="Calibri"/>
              </a:rPr>
              <a:t> – UAH/NASA SPoRT, Huntsville, AL  </a:t>
            </a:r>
            <a:endParaRPr/>
          </a:p>
          <a:p>
            <a:pPr indent="457200" lvl="0" marL="0" marR="0" rtl="0" algn="l">
              <a:spcBef>
                <a:spcPts val="0"/>
              </a:spcBef>
              <a:spcAft>
                <a:spcPts val="0"/>
              </a:spcAft>
              <a:buNone/>
            </a:pPr>
            <a:r>
              <a:rPr b="1" i="0" lang="en-US" sz="1400" u="none" cap="none" strike="noStrike">
                <a:solidFill>
                  <a:schemeClr val="dk1"/>
                </a:solidFill>
                <a:latin typeface="Calibri"/>
                <a:ea typeface="Calibri"/>
                <a:cs typeface="Calibri"/>
                <a:sym typeface="Calibri"/>
              </a:rPr>
              <a:t>2</a:t>
            </a:r>
            <a:r>
              <a:rPr b="0" i="0" lang="en-US" sz="1400" u="none" cap="none" strike="noStrike">
                <a:solidFill>
                  <a:schemeClr val="dk1"/>
                </a:solidFill>
                <a:latin typeface="Calibri"/>
                <a:ea typeface="Calibri"/>
                <a:cs typeface="Calibri"/>
                <a:sym typeface="Calibri"/>
              </a:rPr>
              <a:t> – NWS Huntsville/NASA SPoRT, Huntsville, AL</a:t>
            </a:r>
            <a:r>
              <a:rPr b="0" i="0" lang="en-US" sz="1600" u="none" cap="none" strike="noStrike">
                <a:solidFill>
                  <a:schemeClr val="dk1"/>
                </a:solidFill>
                <a:latin typeface="Calibri"/>
                <a:ea typeface="Calibri"/>
                <a:cs typeface="Calibri"/>
                <a:sym typeface="Calibri"/>
              </a:rPr>
              <a:t>    </a:t>
            </a:r>
            <a:endParaRPr/>
          </a:p>
          <a:p>
            <a:pPr indent="457200" lvl="0" marL="0" marR="0" rtl="0" algn="l">
              <a:spcBef>
                <a:spcPts val="0"/>
              </a:spcBef>
              <a:spcAft>
                <a:spcPts val="0"/>
              </a:spcAft>
              <a:buNone/>
            </a:pPr>
            <a:r>
              <a:rPr b="1" i="0" lang="en-US" sz="1400" u="none" cap="none" strike="noStrike">
                <a:solidFill>
                  <a:schemeClr val="dk1"/>
                </a:solidFill>
                <a:latin typeface="Calibri"/>
                <a:ea typeface="Calibri"/>
                <a:cs typeface="Calibri"/>
                <a:sym typeface="Calibri"/>
              </a:rPr>
              <a:t>3</a:t>
            </a:r>
            <a:r>
              <a:rPr b="0" i="0" lang="en-US" sz="1400" u="none" cap="none" strike="noStrike">
                <a:solidFill>
                  <a:schemeClr val="dk1"/>
                </a:solidFill>
                <a:latin typeface="Calibri"/>
                <a:ea typeface="Calibri"/>
                <a:cs typeface="Calibri"/>
                <a:sym typeface="Calibri"/>
              </a:rPr>
              <a:t> – NASA SPoRT, Marshall Space Flight Center, Huntsville, AL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83" name="Google Shape;183;p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dk1"/>
              </a:buClr>
              <a:buSzPts val="2800"/>
              <a:buNone/>
            </a:pPr>
            <a:r>
              <a:t/>
            </a:r>
            <a:endParaRPr/>
          </a:p>
        </p:txBody>
      </p:sp>
      <p:sp>
        <p:nvSpPr>
          <p:cNvPr id="184" name="Google Shape;184;p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dk1"/>
              </a:buClr>
              <a:buSzPts val="2800"/>
              <a:buNone/>
            </a:pPr>
            <a:r>
              <a:t/>
            </a:r>
            <a:endParaRPr/>
          </a:p>
        </p:txBody>
      </p:sp>
      <p:pic>
        <p:nvPicPr>
          <p:cNvPr id="185" name="Google Shape;185;p2"/>
          <p:cNvPicPr preferRelativeResize="0"/>
          <p:nvPr/>
        </p:nvPicPr>
        <p:blipFill rotWithShape="1">
          <a:blip r:embed="rId3">
            <a:alphaModFix/>
          </a:blip>
          <a:srcRect b="0" l="0" r="0" t="0"/>
          <a:stretch/>
        </p:blipFill>
        <p:spPr>
          <a:xfrm>
            <a:off x="0" y="-57151"/>
            <a:ext cx="9144000" cy="6915151"/>
          </a:xfrm>
          <a:prstGeom prst="rect">
            <a:avLst/>
          </a:prstGeom>
          <a:noFill/>
          <a:ln>
            <a:noFill/>
          </a:ln>
        </p:spPr>
      </p:pic>
      <p:sp>
        <p:nvSpPr>
          <p:cNvPr id="186" name="Google Shape;186;p2"/>
          <p:cNvSpPr txBox="1"/>
          <p:nvPr/>
        </p:nvSpPr>
        <p:spPr>
          <a:xfrm>
            <a:off x="545610" y="2541091"/>
            <a:ext cx="2581275"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lt1"/>
                </a:solidFill>
                <a:latin typeface="Calibri"/>
                <a:ea typeface="Calibri"/>
                <a:cs typeface="Calibri"/>
                <a:sym typeface="Calibri"/>
              </a:rPr>
              <a:t>Fatality peak as the thunderstorm approaches a location</a:t>
            </a:r>
            <a:endParaRPr/>
          </a:p>
          <a:p>
            <a:pPr indent="0" lvl="0" marL="0" marR="0" rtl="0" algn="l">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ctr">
              <a:spcBef>
                <a:spcPts val="0"/>
              </a:spcBef>
              <a:spcAft>
                <a:spcPts val="0"/>
              </a:spcAft>
              <a:buNone/>
            </a:pPr>
            <a:r>
              <a:rPr b="1" lang="en-US" sz="1800">
                <a:solidFill>
                  <a:schemeClr val="lt1"/>
                </a:solidFill>
                <a:latin typeface="Calibri"/>
                <a:ea typeface="Calibri"/>
                <a:cs typeface="Calibri"/>
                <a:sym typeface="Calibri"/>
              </a:rPr>
              <a:t>Not Raining</a:t>
            </a:r>
            <a:endParaRPr/>
          </a:p>
        </p:txBody>
      </p:sp>
      <p:sp>
        <p:nvSpPr>
          <p:cNvPr id="187" name="Google Shape;187;p2"/>
          <p:cNvSpPr txBox="1"/>
          <p:nvPr/>
        </p:nvSpPr>
        <p:spPr>
          <a:xfrm>
            <a:off x="6169514" y="2541091"/>
            <a:ext cx="2517286"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Second peak in casualties as the storm exits the location.</a:t>
            </a:r>
            <a:endParaRPr/>
          </a:p>
          <a:p>
            <a:pPr indent="0" lvl="0" marL="0" marR="0" rtl="0" algn="l">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Not Raining</a:t>
            </a:r>
            <a:endParaRPr/>
          </a:p>
        </p:txBody>
      </p:sp>
      <p:sp>
        <p:nvSpPr>
          <p:cNvPr id="188" name="Google Shape;188;p2"/>
          <p:cNvSpPr txBox="1"/>
          <p:nvPr/>
        </p:nvSpPr>
        <p:spPr>
          <a:xfrm>
            <a:off x="3984744" y="3926085"/>
            <a:ext cx="132691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Raining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
          <p:cNvSpPr txBox="1"/>
          <p:nvPr/>
        </p:nvSpPr>
        <p:spPr>
          <a:xfrm>
            <a:off x="4430780" y="6488668"/>
            <a:ext cx="4747365"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Deaf &amp; hard of hearing slogan for lightning safety</a:t>
            </a:r>
            <a:endParaRPr/>
          </a:p>
        </p:txBody>
      </p:sp>
      <p:sp>
        <p:nvSpPr>
          <p:cNvPr id="194" name="Google Shape;194;p3"/>
          <p:cNvSpPr txBox="1"/>
          <p:nvPr>
            <p:ph idx="1" type="body"/>
          </p:nvPr>
        </p:nvSpPr>
        <p:spPr>
          <a:xfrm>
            <a:off x="0" y="1247774"/>
            <a:ext cx="5829300" cy="5324475"/>
          </a:xfrm>
          <a:prstGeom prst="rect">
            <a:avLst/>
          </a:prstGeom>
          <a:noFill/>
          <a:ln>
            <a:noFill/>
          </a:ln>
        </p:spPr>
        <p:txBody>
          <a:bodyPr anchorCtr="0" anchor="t" bIns="45700" lIns="91425" spcFirstLastPara="1" rIns="91425" wrap="square" tIns="45700">
            <a:normAutofit fontScale="62500" lnSpcReduction="20000"/>
          </a:bodyPr>
          <a:lstStyle/>
          <a:p>
            <a:pPr indent="-85725" lvl="0" marL="228600" rtl="0" algn="l">
              <a:lnSpc>
                <a:spcPct val="90000"/>
              </a:lnSpc>
              <a:spcBef>
                <a:spcPts val="0"/>
              </a:spcBef>
              <a:spcAft>
                <a:spcPts val="0"/>
              </a:spcAft>
              <a:buClr>
                <a:schemeClr val="dk1"/>
              </a:buClr>
              <a:buSzPct val="100000"/>
              <a:buNone/>
            </a:pPr>
            <a:r>
              <a:t/>
            </a:r>
            <a:endParaRPr sz="3600"/>
          </a:p>
          <a:p>
            <a:pPr indent="-228600" lvl="0" marL="228600" rtl="0" algn="l">
              <a:lnSpc>
                <a:spcPct val="90000"/>
              </a:lnSpc>
              <a:spcBef>
                <a:spcPts val="1000"/>
              </a:spcBef>
              <a:spcAft>
                <a:spcPts val="0"/>
              </a:spcAft>
              <a:buClr>
                <a:schemeClr val="dk1"/>
              </a:buClr>
              <a:buSzPct val="100000"/>
              <a:buChar char="•"/>
            </a:pPr>
            <a:r>
              <a:rPr lang="en-US" sz="3600"/>
              <a:t>If out in the open – find shelter.</a:t>
            </a:r>
            <a:endParaRPr/>
          </a:p>
          <a:p>
            <a:pPr indent="-228600" lvl="1" marL="685800" rtl="0" algn="l">
              <a:lnSpc>
                <a:spcPct val="90000"/>
              </a:lnSpc>
              <a:spcBef>
                <a:spcPts val="500"/>
              </a:spcBef>
              <a:spcAft>
                <a:spcPts val="0"/>
              </a:spcAft>
              <a:buClr>
                <a:srgbClr val="FF0000"/>
              </a:buClr>
              <a:buSzPct val="100000"/>
              <a:buChar char="•"/>
            </a:pPr>
            <a:r>
              <a:rPr lang="en-US" sz="3200">
                <a:solidFill>
                  <a:srgbClr val="FF0000"/>
                </a:solidFill>
              </a:rPr>
              <a:t>Shelter includes enclosed hard-topped vehicles. </a:t>
            </a:r>
            <a:endParaRPr/>
          </a:p>
          <a:p>
            <a:pPr indent="-228600" lvl="0" marL="228600" rtl="0" algn="l">
              <a:lnSpc>
                <a:spcPct val="90000"/>
              </a:lnSpc>
              <a:spcBef>
                <a:spcPts val="1000"/>
              </a:spcBef>
              <a:spcAft>
                <a:spcPts val="0"/>
              </a:spcAft>
              <a:buClr>
                <a:schemeClr val="dk1"/>
              </a:buClr>
              <a:buSzPct val="100000"/>
              <a:buChar char="•"/>
            </a:pPr>
            <a:r>
              <a:rPr lang="en-US" sz="3600"/>
              <a:t>Stay away from water.  </a:t>
            </a:r>
            <a:endParaRPr/>
          </a:p>
          <a:p>
            <a:pPr indent="-228600" lvl="0" marL="228600" rtl="0" algn="l">
              <a:lnSpc>
                <a:spcPct val="90000"/>
              </a:lnSpc>
              <a:spcBef>
                <a:spcPts val="1000"/>
              </a:spcBef>
              <a:spcAft>
                <a:spcPts val="0"/>
              </a:spcAft>
              <a:buClr>
                <a:schemeClr val="dk1"/>
              </a:buClr>
              <a:buSzPct val="100000"/>
              <a:buChar char="•"/>
            </a:pPr>
            <a:r>
              <a:rPr lang="en-US" sz="3600"/>
              <a:t>Wait at least </a:t>
            </a:r>
            <a:r>
              <a:rPr lang="en-US" sz="3600" u="sng"/>
              <a:t>30 minutes </a:t>
            </a:r>
            <a:r>
              <a:rPr lang="en-US" sz="3600"/>
              <a:t>after hearing thunder before resuming outdoor activities.</a:t>
            </a:r>
            <a:endParaRPr/>
          </a:p>
          <a:p>
            <a:pPr indent="0" lvl="0" marL="0" rtl="0" algn="l">
              <a:lnSpc>
                <a:spcPct val="90000"/>
              </a:lnSpc>
              <a:spcBef>
                <a:spcPts val="1000"/>
              </a:spcBef>
              <a:spcAft>
                <a:spcPts val="0"/>
              </a:spcAft>
              <a:buClr>
                <a:schemeClr val="dk1"/>
              </a:buClr>
              <a:buSzPct val="100000"/>
              <a:buNone/>
            </a:pPr>
            <a:r>
              <a:t/>
            </a:r>
            <a:endParaRPr sz="3600"/>
          </a:p>
          <a:p>
            <a:pPr indent="0" lvl="0" marL="0" rtl="0" algn="l">
              <a:lnSpc>
                <a:spcPct val="90000"/>
              </a:lnSpc>
              <a:spcBef>
                <a:spcPts val="1000"/>
              </a:spcBef>
              <a:spcAft>
                <a:spcPts val="0"/>
              </a:spcAft>
              <a:buClr>
                <a:schemeClr val="dk1"/>
              </a:buClr>
              <a:buSzPct val="100000"/>
              <a:buNone/>
            </a:pPr>
            <a:r>
              <a:t/>
            </a:r>
            <a:endParaRPr sz="3600"/>
          </a:p>
          <a:p>
            <a:pPr indent="-228600" lvl="0" marL="228600" rtl="0" algn="l">
              <a:lnSpc>
                <a:spcPct val="90000"/>
              </a:lnSpc>
              <a:spcBef>
                <a:spcPts val="1000"/>
              </a:spcBef>
              <a:spcAft>
                <a:spcPts val="0"/>
              </a:spcAft>
              <a:buClr>
                <a:srgbClr val="FF0000"/>
              </a:buClr>
              <a:buSzPct val="100000"/>
              <a:buChar char="•"/>
            </a:pPr>
            <a:r>
              <a:rPr lang="en-US" sz="3600" u="sng">
                <a:solidFill>
                  <a:srgbClr val="FF0000"/>
                </a:solidFill>
              </a:rPr>
              <a:t>20% </a:t>
            </a:r>
            <a:r>
              <a:rPr lang="en-US" sz="3600" u="sng"/>
              <a:t>of the time, the first lightning flash is a cloud-to-ground flash.</a:t>
            </a:r>
            <a:endParaRPr/>
          </a:p>
          <a:p>
            <a:pPr indent="-228600" lvl="1" marL="685800" rtl="0" algn="l">
              <a:lnSpc>
                <a:spcPct val="90000"/>
              </a:lnSpc>
              <a:spcBef>
                <a:spcPts val="500"/>
              </a:spcBef>
              <a:spcAft>
                <a:spcPts val="0"/>
              </a:spcAft>
              <a:buClr>
                <a:schemeClr val="dk1"/>
              </a:buClr>
              <a:buSzPct val="100000"/>
              <a:buChar char="•"/>
            </a:pPr>
            <a:r>
              <a:rPr lang="en-US" sz="3200"/>
              <a:t>Thus there won’t be any thunder prior to the first lightning flash.</a:t>
            </a:r>
            <a:endParaRPr/>
          </a:p>
          <a:p>
            <a:pPr indent="-228600" lvl="1" marL="685800" rtl="0" algn="l">
              <a:lnSpc>
                <a:spcPct val="90000"/>
              </a:lnSpc>
              <a:spcBef>
                <a:spcPts val="500"/>
              </a:spcBef>
              <a:spcAft>
                <a:spcPts val="0"/>
              </a:spcAft>
              <a:buClr>
                <a:schemeClr val="dk1"/>
              </a:buClr>
              <a:buSzPct val="100000"/>
              <a:buChar char="•"/>
            </a:pPr>
            <a:r>
              <a:rPr lang="en-US" sz="3200"/>
              <a:t>If skies begin to darken overhead or rain begins to fall nearby, move indoors.</a:t>
            </a:r>
            <a:endParaRPr/>
          </a:p>
          <a:p>
            <a:pPr indent="-228600" lvl="1" marL="685800" rtl="0" algn="l">
              <a:lnSpc>
                <a:spcPct val="90000"/>
              </a:lnSpc>
              <a:spcBef>
                <a:spcPts val="500"/>
              </a:spcBef>
              <a:spcAft>
                <a:spcPts val="0"/>
              </a:spcAft>
              <a:buClr>
                <a:schemeClr val="dk1"/>
              </a:buClr>
              <a:buSzPct val="100000"/>
              <a:buChar char="•"/>
            </a:pPr>
            <a:r>
              <a:rPr lang="en-US" sz="3200"/>
              <a:t>Most prevalent during the summer months.</a:t>
            </a:r>
            <a:endParaRPr/>
          </a:p>
          <a:p>
            <a:pPr indent="0" lvl="1" marL="457200" rtl="0" algn="l">
              <a:lnSpc>
                <a:spcPct val="90000"/>
              </a:lnSpc>
              <a:spcBef>
                <a:spcPts val="500"/>
              </a:spcBef>
              <a:spcAft>
                <a:spcPts val="0"/>
              </a:spcAft>
              <a:buClr>
                <a:schemeClr val="dk1"/>
              </a:buClr>
              <a:buSzPct val="100000"/>
              <a:buNone/>
            </a:pPr>
            <a:r>
              <a:t/>
            </a:r>
            <a:endParaRPr sz="3200"/>
          </a:p>
          <a:p>
            <a:pPr indent="-101600" lvl="1" marL="685800" rtl="0" algn="l">
              <a:lnSpc>
                <a:spcPct val="90000"/>
              </a:lnSpc>
              <a:spcBef>
                <a:spcPts val="500"/>
              </a:spcBef>
              <a:spcAft>
                <a:spcPts val="0"/>
              </a:spcAft>
              <a:buClr>
                <a:schemeClr val="dk1"/>
              </a:buClr>
              <a:buSzPct val="100000"/>
              <a:buNone/>
            </a:pPr>
            <a:r>
              <a:t/>
            </a:r>
            <a:endParaRPr sz="3200"/>
          </a:p>
          <a:p>
            <a:pPr indent="-85725" lvl="0" marL="228600" rtl="0" algn="l">
              <a:lnSpc>
                <a:spcPct val="90000"/>
              </a:lnSpc>
              <a:spcBef>
                <a:spcPts val="1000"/>
              </a:spcBef>
              <a:spcAft>
                <a:spcPts val="0"/>
              </a:spcAft>
              <a:buClr>
                <a:schemeClr val="dk1"/>
              </a:buClr>
              <a:buSzPct val="100000"/>
              <a:buNone/>
            </a:pPr>
            <a:r>
              <a:t/>
            </a:r>
            <a:endParaRPr sz="3600"/>
          </a:p>
          <a:p>
            <a:pPr indent="-85725" lvl="0" marL="228600" rtl="0" algn="l">
              <a:lnSpc>
                <a:spcPct val="90000"/>
              </a:lnSpc>
              <a:spcBef>
                <a:spcPts val="1000"/>
              </a:spcBef>
              <a:spcAft>
                <a:spcPts val="0"/>
              </a:spcAft>
              <a:buClr>
                <a:schemeClr val="dk1"/>
              </a:buClr>
              <a:buSzPct val="100000"/>
              <a:buNone/>
            </a:pPr>
            <a:r>
              <a:t/>
            </a:r>
            <a:endParaRPr sz="3600"/>
          </a:p>
        </p:txBody>
      </p:sp>
      <p:pic>
        <p:nvPicPr>
          <p:cNvPr descr="http://www.lightningsafety.noaa.gov/signs/thunder_roars.jpg" id="195" name="Google Shape;195;p3"/>
          <p:cNvPicPr preferRelativeResize="0"/>
          <p:nvPr/>
        </p:nvPicPr>
        <p:blipFill rotWithShape="1">
          <a:blip r:embed="rId3">
            <a:alphaModFix/>
          </a:blip>
          <a:srcRect b="0" l="0" r="0" t="0"/>
          <a:stretch/>
        </p:blipFill>
        <p:spPr>
          <a:xfrm>
            <a:off x="5901838" y="71012"/>
            <a:ext cx="3133724" cy="4223715"/>
          </a:xfrm>
          <a:prstGeom prst="rect">
            <a:avLst/>
          </a:prstGeom>
          <a:noFill/>
          <a:ln>
            <a:noFill/>
          </a:ln>
        </p:spPr>
      </p:pic>
      <p:pic>
        <p:nvPicPr>
          <p:cNvPr descr="Image result for when you see a flash dash" id="196" name="Google Shape;196;p3"/>
          <p:cNvPicPr preferRelativeResize="0"/>
          <p:nvPr/>
        </p:nvPicPr>
        <p:blipFill rotWithShape="1">
          <a:blip r:embed="rId4">
            <a:alphaModFix/>
          </a:blip>
          <a:srcRect b="0" l="0" r="0" t="0"/>
          <a:stretch/>
        </p:blipFill>
        <p:spPr>
          <a:xfrm>
            <a:off x="5714676" y="4081478"/>
            <a:ext cx="2574121" cy="2577912"/>
          </a:xfrm>
          <a:prstGeom prst="rect">
            <a:avLst/>
          </a:prstGeom>
          <a:noFill/>
          <a:ln>
            <a:noFill/>
          </a:ln>
        </p:spPr>
      </p:pic>
      <p:sp>
        <p:nvSpPr>
          <p:cNvPr id="197" name="Google Shape;197;p3"/>
          <p:cNvSpPr txBox="1"/>
          <p:nvPr/>
        </p:nvSpPr>
        <p:spPr>
          <a:xfrm>
            <a:off x="0" y="23861"/>
            <a:ext cx="6046237" cy="138506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500"/>
              <a:buFont typeface="Calibri"/>
              <a:buNone/>
            </a:pPr>
            <a:r>
              <a:rPr b="1" lang="en-US" sz="4500">
                <a:solidFill>
                  <a:schemeClr val="dk1"/>
                </a:solidFill>
                <a:latin typeface="Calibri"/>
                <a:ea typeface="Calibri"/>
                <a:cs typeface="Calibri"/>
                <a:sym typeface="Calibri"/>
              </a:rPr>
              <a:t>When Thunder Roars,</a:t>
            </a:r>
            <a:endParaRPr/>
          </a:p>
          <a:p>
            <a:pPr indent="0" lvl="0" marL="0" marR="0" rtl="0" algn="l">
              <a:lnSpc>
                <a:spcPct val="90000"/>
              </a:lnSpc>
              <a:spcBef>
                <a:spcPts val="0"/>
              </a:spcBef>
              <a:spcAft>
                <a:spcPts val="0"/>
              </a:spcAft>
              <a:buClr>
                <a:schemeClr val="dk1"/>
              </a:buClr>
              <a:buSzPts val="4500"/>
              <a:buFont typeface="Calibri"/>
              <a:buNone/>
            </a:pPr>
            <a:r>
              <a:rPr b="1" lang="en-US" sz="4500">
                <a:solidFill>
                  <a:schemeClr val="dk1"/>
                </a:solidFill>
                <a:latin typeface="Calibri"/>
                <a:ea typeface="Calibri"/>
                <a:cs typeface="Calibri"/>
                <a:sym typeface="Calibri"/>
              </a:rPr>
              <a:t>Go Indoors!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
          <p:cNvSpPr txBox="1"/>
          <p:nvPr>
            <p:ph idx="1" type="body"/>
          </p:nvPr>
        </p:nvSpPr>
        <p:spPr>
          <a:xfrm>
            <a:off x="0" y="1016655"/>
            <a:ext cx="4804466" cy="5654482"/>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US"/>
              <a:t>Most people don’t know when lightning last was in their area</a:t>
            </a:r>
            <a:endParaRPr/>
          </a:p>
          <a:p>
            <a:pPr indent="-228600" lvl="1" marL="685800" rtl="0" algn="l">
              <a:lnSpc>
                <a:spcPct val="90000"/>
              </a:lnSpc>
              <a:spcBef>
                <a:spcPts val="500"/>
              </a:spcBef>
              <a:spcAft>
                <a:spcPts val="0"/>
              </a:spcAft>
              <a:buClr>
                <a:schemeClr val="dk1"/>
              </a:buClr>
              <a:buSzPct val="100000"/>
              <a:buChar char="•"/>
            </a:pPr>
            <a:r>
              <a:rPr lang="en-US" sz="1900"/>
              <a:t>Can more easily notify first lightning flash (e.g., apps, airport weather warnings, etc.), but there is a gap in notifying “all-clear” for the majority of the public. </a:t>
            </a:r>
            <a:endParaRPr/>
          </a:p>
          <a:p>
            <a:pPr indent="-126047" lvl="0" marL="228600" rtl="0" algn="l">
              <a:lnSpc>
                <a:spcPct val="90000"/>
              </a:lnSpc>
              <a:spcBef>
                <a:spcPts val="1000"/>
              </a:spcBef>
              <a:spcAft>
                <a:spcPts val="0"/>
              </a:spcAft>
              <a:buClr>
                <a:schemeClr val="dk1"/>
              </a:buClr>
              <a:buSzPct val="100000"/>
              <a:buNone/>
            </a:pPr>
            <a:r>
              <a:t/>
            </a:r>
            <a:endParaRPr sz="1900"/>
          </a:p>
          <a:p>
            <a:pPr indent="-228600" lvl="0" marL="228600" rtl="0" algn="l">
              <a:lnSpc>
                <a:spcPct val="90000"/>
              </a:lnSpc>
              <a:spcBef>
                <a:spcPts val="1000"/>
              </a:spcBef>
              <a:spcAft>
                <a:spcPts val="0"/>
              </a:spcAft>
              <a:buClr>
                <a:schemeClr val="dk1"/>
              </a:buClr>
              <a:buSzPct val="175000"/>
              <a:buChar char="•"/>
            </a:pPr>
            <a:r>
              <a:rPr lang="en-US"/>
              <a:t>Much of the lightning safety protocols are rooted in technology from the 1980s.</a:t>
            </a:r>
            <a:endParaRPr sz="1600"/>
          </a:p>
          <a:p>
            <a:pPr indent="-228600" lvl="1" marL="685800" rtl="0" algn="l">
              <a:lnSpc>
                <a:spcPct val="90000"/>
              </a:lnSpc>
              <a:spcBef>
                <a:spcPts val="500"/>
              </a:spcBef>
              <a:spcAft>
                <a:spcPts val="0"/>
              </a:spcAft>
              <a:buClr>
                <a:schemeClr val="dk1"/>
              </a:buClr>
              <a:buSzPct val="100000"/>
              <a:buChar char="•"/>
            </a:pPr>
            <a:r>
              <a:rPr lang="en-US" sz="1900"/>
              <a:t>Image on the right using newer technology indicates lightning over KHSV, Redstone Army Airfield, and Panoply Arts Festival, while the NLDN indicates nothing within 40 km of any of these locations. </a:t>
            </a:r>
            <a:endParaRPr/>
          </a:p>
          <a:p>
            <a:pPr indent="-142240" lvl="1" marL="685800" rtl="0" algn="l">
              <a:lnSpc>
                <a:spcPct val="90000"/>
              </a:lnSpc>
              <a:spcBef>
                <a:spcPts val="500"/>
              </a:spcBef>
              <a:spcAft>
                <a:spcPts val="0"/>
              </a:spcAft>
              <a:buClr>
                <a:schemeClr val="dk1"/>
              </a:buClr>
              <a:buSzPct val="100000"/>
              <a:buNone/>
            </a:pPr>
            <a:r>
              <a:t/>
            </a:r>
            <a:endParaRPr sz="1600"/>
          </a:p>
          <a:p>
            <a:pPr indent="-228600" lvl="0" marL="228600" rtl="0" algn="l">
              <a:lnSpc>
                <a:spcPct val="90000"/>
              </a:lnSpc>
              <a:spcBef>
                <a:spcPts val="1000"/>
              </a:spcBef>
              <a:spcAft>
                <a:spcPts val="0"/>
              </a:spcAft>
              <a:buClr>
                <a:schemeClr val="dk1"/>
              </a:buClr>
              <a:buSzPct val="100000"/>
              <a:buChar char="•"/>
            </a:pPr>
            <a:r>
              <a:rPr lang="en-US"/>
              <a:t>Almost all solutions are </a:t>
            </a:r>
            <a:r>
              <a:rPr lang="en-US" u="sng"/>
              <a:t>REACTIVE</a:t>
            </a:r>
            <a:r>
              <a:rPr lang="en-US"/>
              <a:t> vs </a:t>
            </a:r>
            <a:r>
              <a:rPr lang="en-US" u="sng"/>
              <a:t>PROACTIVELY</a:t>
            </a:r>
            <a:r>
              <a:rPr lang="en-US"/>
              <a:t> empowering individuals with information to make the best decisions for themselves.</a:t>
            </a:r>
            <a:endParaRPr/>
          </a:p>
        </p:txBody>
      </p:sp>
      <p:pic>
        <p:nvPicPr>
          <p:cNvPr id="203" name="Google Shape;203;p4"/>
          <p:cNvPicPr preferRelativeResize="0"/>
          <p:nvPr/>
        </p:nvPicPr>
        <p:blipFill rotWithShape="1">
          <a:blip r:embed="rId3">
            <a:alphaModFix/>
          </a:blip>
          <a:srcRect b="0" l="0" r="0" t="0"/>
          <a:stretch/>
        </p:blipFill>
        <p:spPr>
          <a:xfrm>
            <a:off x="4734528" y="1184922"/>
            <a:ext cx="4085622" cy="3844278"/>
          </a:xfrm>
          <a:prstGeom prst="rect">
            <a:avLst/>
          </a:prstGeom>
          <a:noFill/>
          <a:ln>
            <a:noFill/>
          </a:ln>
        </p:spPr>
      </p:pic>
      <p:sp>
        <p:nvSpPr>
          <p:cNvPr id="204" name="Google Shape;204;p4"/>
          <p:cNvSpPr txBox="1"/>
          <p:nvPr/>
        </p:nvSpPr>
        <p:spPr>
          <a:xfrm>
            <a:off x="4919954" y="5337295"/>
            <a:ext cx="3900196" cy="11387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Lightning Mapping Array and National Lightning detection network data on April 27, 2013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Schultz et al. 2017 J. Operational Meteorology</a:t>
            </a:r>
            <a:endParaRPr/>
          </a:p>
        </p:txBody>
      </p:sp>
      <p:sp>
        <p:nvSpPr>
          <p:cNvPr id="205" name="Google Shape;205;p4"/>
          <p:cNvSpPr txBox="1"/>
          <p:nvPr/>
        </p:nvSpPr>
        <p:spPr>
          <a:xfrm>
            <a:off x="0" y="186863"/>
            <a:ext cx="5384124" cy="689964"/>
          </a:xfrm>
          <a:prstGeom prst="rect">
            <a:avLst/>
          </a:prstGeom>
          <a:noFill/>
          <a:ln>
            <a:noFill/>
          </a:ln>
        </p:spPr>
        <p:txBody>
          <a:bodyPr anchorCtr="0" anchor="b"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4500"/>
              <a:buFont typeface="Calibri"/>
              <a:buNone/>
            </a:pPr>
            <a:r>
              <a:rPr b="1" lang="en-US" sz="4500">
                <a:solidFill>
                  <a:schemeClr val="dk1"/>
                </a:solidFill>
                <a:latin typeface="Calibri"/>
                <a:ea typeface="Calibri"/>
                <a:cs typeface="Calibri"/>
                <a:sym typeface="Calibri"/>
              </a:rPr>
              <a:t>Challenges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5"/>
          <p:cNvSpPr txBox="1"/>
          <p:nvPr>
            <p:ph idx="1" type="body"/>
          </p:nvPr>
        </p:nvSpPr>
        <p:spPr>
          <a:xfrm>
            <a:off x="0" y="842873"/>
            <a:ext cx="4879910" cy="199166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Goal: provide people a tool that they can use to decide on when to return to outdoor activities</a:t>
            </a:r>
            <a:endParaRPr/>
          </a:p>
          <a:p>
            <a:pPr indent="-228600" lvl="0" marL="228600" rtl="0" algn="l">
              <a:lnSpc>
                <a:spcPct val="90000"/>
              </a:lnSpc>
              <a:spcBef>
                <a:spcPts val="1000"/>
              </a:spcBef>
              <a:spcAft>
                <a:spcPts val="0"/>
              </a:spcAft>
              <a:buClr>
                <a:schemeClr val="dk1"/>
              </a:buClr>
              <a:buSzPts val="2400"/>
              <a:buChar char="•"/>
            </a:pPr>
            <a:r>
              <a:rPr lang="en-US" sz="2400"/>
              <a:t>LMA heritage, </a:t>
            </a:r>
            <a:r>
              <a:rPr b="1" i="1" lang="en-US" sz="2400"/>
              <a:t>now used with GLM Flash Extent Density</a:t>
            </a:r>
            <a:endParaRPr/>
          </a:p>
          <a:p>
            <a:pPr indent="-76200" lvl="0" marL="228600" rtl="0" algn="l">
              <a:lnSpc>
                <a:spcPct val="90000"/>
              </a:lnSpc>
              <a:spcBef>
                <a:spcPts val="1000"/>
              </a:spcBef>
              <a:spcAft>
                <a:spcPts val="0"/>
              </a:spcAft>
              <a:buClr>
                <a:schemeClr val="dk1"/>
              </a:buClr>
              <a:buSzPts val="2400"/>
              <a:buNone/>
            </a:pPr>
            <a:r>
              <a:t/>
            </a:r>
            <a:endParaRPr sz="2400"/>
          </a:p>
        </p:txBody>
      </p:sp>
      <p:pic>
        <p:nvPicPr>
          <p:cNvPr id="211" name="Google Shape;211;p5"/>
          <p:cNvPicPr preferRelativeResize="0"/>
          <p:nvPr/>
        </p:nvPicPr>
        <p:blipFill rotWithShape="1">
          <a:blip r:embed="rId3">
            <a:alphaModFix/>
          </a:blip>
          <a:srcRect b="0" l="0" r="0" t="0"/>
          <a:stretch/>
        </p:blipFill>
        <p:spPr>
          <a:xfrm>
            <a:off x="5094514" y="166939"/>
            <a:ext cx="3276482" cy="3400048"/>
          </a:xfrm>
          <a:prstGeom prst="rect">
            <a:avLst/>
          </a:prstGeom>
          <a:noFill/>
          <a:ln>
            <a:noFill/>
          </a:ln>
        </p:spPr>
      </p:pic>
      <p:sp>
        <p:nvSpPr>
          <p:cNvPr id="212" name="Google Shape;212;p5"/>
          <p:cNvSpPr txBox="1"/>
          <p:nvPr/>
        </p:nvSpPr>
        <p:spPr>
          <a:xfrm>
            <a:off x="0" y="122489"/>
            <a:ext cx="5384124" cy="689964"/>
          </a:xfrm>
          <a:prstGeom prst="rect">
            <a:avLst/>
          </a:prstGeom>
          <a:noFill/>
          <a:ln>
            <a:noFill/>
          </a:ln>
        </p:spPr>
        <p:txBody>
          <a:bodyPr anchorCtr="0" anchor="b"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4500"/>
              <a:buFont typeface="Calibri"/>
              <a:buNone/>
            </a:pPr>
            <a:r>
              <a:rPr b="1" lang="en-US" sz="4500">
                <a:solidFill>
                  <a:schemeClr val="dk1"/>
                </a:solidFill>
                <a:latin typeface="Calibri"/>
                <a:ea typeface="Calibri"/>
                <a:cs typeface="Calibri"/>
                <a:sym typeface="Calibri"/>
              </a:rPr>
              <a:t>Stoplight</a:t>
            </a:r>
            <a:endParaRPr/>
          </a:p>
        </p:txBody>
      </p:sp>
      <p:sp>
        <p:nvSpPr>
          <p:cNvPr id="213" name="Google Shape;213;p5"/>
          <p:cNvSpPr txBox="1"/>
          <p:nvPr/>
        </p:nvSpPr>
        <p:spPr>
          <a:xfrm>
            <a:off x="1" y="2834533"/>
            <a:ext cx="3510456" cy="1924079"/>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Main strength is using the mapping capabilities of GLM/LMA to provide spatial context on lightning occurrence.</a:t>
            </a:r>
            <a:endParaRPr/>
          </a:p>
          <a:p>
            <a:pPr indent="-101600" lvl="0" marL="228600" marR="0" rtl="0" algn="l">
              <a:lnSpc>
                <a:spcPct val="90000"/>
              </a:lnSpc>
              <a:spcBef>
                <a:spcPts val="100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pic>
        <p:nvPicPr>
          <p:cNvPr descr="Map&#10;&#10;Description automatically generated with low confidence" id="214" name="Google Shape;214;p5"/>
          <p:cNvPicPr preferRelativeResize="0"/>
          <p:nvPr/>
        </p:nvPicPr>
        <p:blipFill rotWithShape="1">
          <a:blip r:embed="rId4">
            <a:alphaModFix/>
          </a:blip>
          <a:srcRect b="0" l="0" r="0" t="0"/>
          <a:stretch/>
        </p:blipFill>
        <p:spPr>
          <a:xfrm>
            <a:off x="3312367" y="3566987"/>
            <a:ext cx="5927882" cy="2867970"/>
          </a:xfrm>
          <a:prstGeom prst="rect">
            <a:avLst/>
          </a:prstGeom>
          <a:noFill/>
          <a:ln>
            <a:noFill/>
          </a:ln>
        </p:spPr>
      </p:pic>
      <p:sp>
        <p:nvSpPr>
          <p:cNvPr id="215" name="Google Shape;215;p5"/>
          <p:cNvSpPr txBox="1"/>
          <p:nvPr/>
        </p:nvSpPr>
        <p:spPr>
          <a:xfrm>
            <a:off x="0" y="4656006"/>
            <a:ext cx="3510456" cy="215666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Currently used by NWS Offices in the Southeast</a:t>
            </a:r>
            <a:endParaRPr/>
          </a:p>
          <a:p>
            <a:pPr indent="-228600" lvl="1" marL="685800" marR="0" rtl="0" algn="l">
              <a:lnSpc>
                <a:spcPct val="90000"/>
              </a:lnSpc>
              <a:spcBef>
                <a:spcPts val="5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NWS Huntsville at Hydrofest</a:t>
            </a:r>
            <a:endParaRPr b="0" i="0" sz="1600" u="none" cap="none" strike="noStrike">
              <a:solidFill>
                <a:schemeClr val="dk1"/>
              </a:solidFill>
              <a:latin typeface="Calibri"/>
              <a:ea typeface="Calibri"/>
              <a:cs typeface="Calibri"/>
              <a:sym typeface="Calibri"/>
            </a:endParaRPr>
          </a:p>
          <a:p>
            <a:pPr indent="-228600" lvl="1" marL="685800" marR="0" rtl="0" algn="l">
              <a:lnSpc>
                <a:spcPct val="90000"/>
              </a:lnSpc>
              <a:spcBef>
                <a:spcPts val="5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NWS Atlanta at Quaker State 400 at Atlanta Motor Speedway</a:t>
            </a:r>
            <a:endParaRPr/>
          </a:p>
          <a:p>
            <a:pPr indent="-228600" lvl="1" marL="685800" marR="0" rtl="0" algn="l">
              <a:lnSpc>
                <a:spcPct val="90000"/>
              </a:lnSpc>
              <a:spcBef>
                <a:spcPts val="5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NWS Birmingham at the World Games </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216" name="Google Shape;216;p5"/>
          <p:cNvSpPr txBox="1"/>
          <p:nvPr/>
        </p:nvSpPr>
        <p:spPr>
          <a:xfrm>
            <a:off x="3354276" y="6434957"/>
            <a:ext cx="578972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Stano, G. T., M. R. Smith, and C. J. Schultz, 2019: Development and evaluation of the GLM stoplight product for lightning safety. J. Operational Meteor., 7 (7), 92-104, doi: https://doi.org/10.15191/nwajom.2019.0707</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6"/>
          <p:cNvSpPr txBox="1"/>
          <p:nvPr/>
        </p:nvSpPr>
        <p:spPr>
          <a:xfrm>
            <a:off x="0" y="122500"/>
            <a:ext cx="5815500" cy="690000"/>
          </a:xfrm>
          <a:prstGeom prst="rect">
            <a:avLst/>
          </a:prstGeom>
          <a:noFill/>
          <a:ln>
            <a:noFill/>
          </a:ln>
        </p:spPr>
        <p:txBody>
          <a:bodyPr anchorCtr="0" anchor="b"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4500"/>
              <a:buFont typeface="Calibri"/>
              <a:buNone/>
            </a:pPr>
            <a:r>
              <a:rPr b="1" lang="en-US" sz="4500">
                <a:solidFill>
                  <a:schemeClr val="dk1"/>
                </a:solidFill>
                <a:latin typeface="Calibri"/>
                <a:ea typeface="Calibri"/>
                <a:cs typeface="Calibri"/>
                <a:sym typeface="Calibri"/>
              </a:rPr>
              <a:t>Applications &amp; Testing</a:t>
            </a:r>
            <a:endParaRPr/>
          </a:p>
        </p:txBody>
      </p:sp>
      <p:sp>
        <p:nvSpPr>
          <p:cNvPr id="222" name="Google Shape;222;p6"/>
          <p:cNvSpPr txBox="1"/>
          <p:nvPr>
            <p:ph idx="1" type="body"/>
          </p:nvPr>
        </p:nvSpPr>
        <p:spPr>
          <a:xfrm>
            <a:off x="0" y="925705"/>
            <a:ext cx="8988357" cy="153545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Goal to tailor toward needed application &amp; gather forecaster or end-user feedback</a:t>
            </a:r>
            <a:endParaRPr/>
          </a:p>
          <a:p>
            <a:pPr indent="-228600" lvl="0" marL="228600" rtl="0" algn="l">
              <a:lnSpc>
                <a:spcPct val="90000"/>
              </a:lnSpc>
              <a:spcBef>
                <a:spcPts val="1000"/>
              </a:spcBef>
              <a:spcAft>
                <a:spcPts val="0"/>
              </a:spcAft>
              <a:buClr>
                <a:schemeClr val="dk1"/>
              </a:buClr>
              <a:buSzPts val="2400"/>
              <a:buChar char="•"/>
            </a:pPr>
            <a:r>
              <a:rPr lang="en-US" sz="2400"/>
              <a:t>NWS Huntsville has access via new/updated SPoRT Viewer: </a:t>
            </a:r>
            <a:r>
              <a:rPr lang="en-US" sz="1400" u="sng">
                <a:solidFill>
                  <a:schemeClr val="hlink"/>
                </a:solidFill>
                <a:hlinkClick r:id="rId3"/>
              </a:rPr>
              <a:t>https://weather.msfc.nasa.gov/sport/viewer/?dataset=goeseastabiconus&amp;product=10p35um</a:t>
            </a:r>
            <a:endParaRPr sz="1400"/>
          </a:p>
          <a:p>
            <a:pPr indent="-139700" lvl="0" marL="228600" rtl="0" algn="l">
              <a:lnSpc>
                <a:spcPct val="90000"/>
              </a:lnSpc>
              <a:spcBef>
                <a:spcPts val="1000"/>
              </a:spcBef>
              <a:spcAft>
                <a:spcPts val="0"/>
              </a:spcAft>
              <a:buClr>
                <a:schemeClr val="dk1"/>
              </a:buClr>
              <a:buSzPts val="1400"/>
              <a:buNone/>
            </a:pPr>
            <a:r>
              <a:t/>
            </a:r>
            <a:endParaRPr sz="1400"/>
          </a:p>
          <a:p>
            <a:pPr indent="-139700" lvl="0" marL="228600" rtl="0" algn="l">
              <a:lnSpc>
                <a:spcPct val="90000"/>
              </a:lnSpc>
              <a:spcBef>
                <a:spcPts val="1000"/>
              </a:spcBef>
              <a:spcAft>
                <a:spcPts val="0"/>
              </a:spcAft>
              <a:buClr>
                <a:schemeClr val="dk1"/>
              </a:buClr>
              <a:buSzPts val="1400"/>
              <a:buNone/>
            </a:pPr>
            <a:r>
              <a:t/>
            </a:r>
            <a:endParaRPr sz="1400"/>
          </a:p>
          <a:p>
            <a:pPr indent="-76200" lvl="0" marL="228600" rtl="0" algn="l">
              <a:lnSpc>
                <a:spcPct val="90000"/>
              </a:lnSpc>
              <a:spcBef>
                <a:spcPts val="1000"/>
              </a:spcBef>
              <a:spcAft>
                <a:spcPts val="0"/>
              </a:spcAft>
              <a:buClr>
                <a:schemeClr val="dk1"/>
              </a:buClr>
              <a:buSzPts val="2400"/>
              <a:buNone/>
            </a:pPr>
            <a:r>
              <a:t/>
            </a:r>
            <a:endParaRPr sz="2400"/>
          </a:p>
        </p:txBody>
      </p:sp>
      <p:pic>
        <p:nvPicPr>
          <p:cNvPr descr="Website, map&#10;&#10;Description automatically generated" id="223" name="Google Shape;223;p6"/>
          <p:cNvPicPr preferRelativeResize="0"/>
          <p:nvPr/>
        </p:nvPicPr>
        <p:blipFill rotWithShape="1">
          <a:blip r:embed="rId4">
            <a:alphaModFix/>
          </a:blip>
          <a:srcRect b="0" l="0" r="0" t="0"/>
          <a:stretch/>
        </p:blipFill>
        <p:spPr>
          <a:xfrm>
            <a:off x="472858" y="2630902"/>
            <a:ext cx="8198284" cy="4227098"/>
          </a:xfrm>
          <a:prstGeom prst="rect">
            <a:avLst/>
          </a:prstGeom>
          <a:noFill/>
          <a:ln>
            <a:noFill/>
          </a:ln>
        </p:spPr>
      </p:pic>
      <p:sp>
        <p:nvSpPr>
          <p:cNvPr id="224" name="Google Shape;224;p6"/>
          <p:cNvSpPr/>
          <p:nvPr/>
        </p:nvSpPr>
        <p:spPr>
          <a:xfrm>
            <a:off x="6280238" y="3086314"/>
            <a:ext cx="1688841" cy="681135"/>
          </a:xfrm>
          <a:prstGeom prst="ellipse">
            <a:avLst/>
          </a:prstGeom>
          <a:noFill/>
          <a:ln cap="flat" cmpd="sng" w="5715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7"/>
          <p:cNvSpPr txBox="1"/>
          <p:nvPr>
            <p:ph idx="1" type="body"/>
          </p:nvPr>
        </p:nvSpPr>
        <p:spPr>
          <a:xfrm>
            <a:off x="27702" y="941248"/>
            <a:ext cx="8592894" cy="76342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en-US" sz="2400"/>
              <a:t>Improved functionality, ease of use, ability to share imagery</a:t>
            </a:r>
            <a:endParaRPr/>
          </a:p>
          <a:p>
            <a:pPr indent="-76200" lvl="0" marL="228600" rtl="0" algn="l">
              <a:lnSpc>
                <a:spcPct val="90000"/>
              </a:lnSpc>
              <a:spcBef>
                <a:spcPts val="1000"/>
              </a:spcBef>
              <a:spcAft>
                <a:spcPts val="0"/>
              </a:spcAft>
              <a:buClr>
                <a:schemeClr val="dk1"/>
              </a:buClr>
              <a:buSzPts val="2400"/>
              <a:buNone/>
            </a:pPr>
            <a:r>
              <a:t/>
            </a:r>
            <a:endParaRPr sz="2400"/>
          </a:p>
          <a:p>
            <a:pPr indent="-76200" lvl="0" marL="228600" rtl="0" algn="l">
              <a:lnSpc>
                <a:spcPct val="90000"/>
              </a:lnSpc>
              <a:spcBef>
                <a:spcPts val="1000"/>
              </a:spcBef>
              <a:spcAft>
                <a:spcPts val="0"/>
              </a:spcAft>
              <a:buClr>
                <a:schemeClr val="dk1"/>
              </a:buClr>
              <a:buSzPts val="2400"/>
              <a:buNone/>
            </a:pPr>
            <a:r>
              <a:t/>
            </a:r>
            <a:endParaRPr sz="2400"/>
          </a:p>
        </p:txBody>
      </p:sp>
      <p:pic>
        <p:nvPicPr>
          <p:cNvPr descr="A screenshot of a computer&#10;&#10;Description automatically generated with low confidence" id="230" name="Google Shape;230;p7"/>
          <p:cNvPicPr preferRelativeResize="0"/>
          <p:nvPr/>
        </p:nvPicPr>
        <p:blipFill rotWithShape="1">
          <a:blip r:embed="rId3">
            <a:alphaModFix/>
          </a:blip>
          <a:srcRect b="0" l="0" r="0" t="0"/>
          <a:stretch/>
        </p:blipFill>
        <p:spPr>
          <a:xfrm>
            <a:off x="220366" y="1502417"/>
            <a:ext cx="8895932" cy="4032621"/>
          </a:xfrm>
          <a:prstGeom prst="rect">
            <a:avLst/>
          </a:prstGeom>
          <a:noFill/>
          <a:ln>
            <a:noFill/>
          </a:ln>
        </p:spPr>
      </p:pic>
      <p:sp>
        <p:nvSpPr>
          <p:cNvPr id="231" name="Google Shape;231;p7"/>
          <p:cNvSpPr txBox="1"/>
          <p:nvPr/>
        </p:nvSpPr>
        <p:spPr>
          <a:xfrm>
            <a:off x="0" y="122500"/>
            <a:ext cx="6209400" cy="690000"/>
          </a:xfrm>
          <a:prstGeom prst="rect">
            <a:avLst/>
          </a:prstGeom>
          <a:noFill/>
          <a:ln>
            <a:noFill/>
          </a:ln>
        </p:spPr>
        <p:txBody>
          <a:bodyPr anchorCtr="0" anchor="b"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4500"/>
              <a:buFont typeface="Calibri"/>
              <a:buNone/>
            </a:pPr>
            <a:r>
              <a:rPr b="1" lang="en-US" sz="4500">
                <a:solidFill>
                  <a:schemeClr val="dk1"/>
                </a:solidFill>
                <a:latin typeface="Calibri"/>
                <a:ea typeface="Calibri"/>
                <a:cs typeface="Calibri"/>
                <a:sym typeface="Calibri"/>
              </a:rPr>
              <a:t>Applications &amp; Testing</a:t>
            </a:r>
            <a:endParaRPr/>
          </a:p>
        </p:txBody>
      </p:sp>
      <p:grpSp>
        <p:nvGrpSpPr>
          <p:cNvPr id="232" name="Google Shape;232;p7"/>
          <p:cNvGrpSpPr/>
          <p:nvPr/>
        </p:nvGrpSpPr>
        <p:grpSpPr>
          <a:xfrm>
            <a:off x="231712" y="1502417"/>
            <a:ext cx="8824606" cy="4039265"/>
            <a:chOff x="231712" y="1502417"/>
            <a:chExt cx="8824606" cy="4039265"/>
          </a:xfrm>
        </p:grpSpPr>
        <p:pic>
          <p:nvPicPr>
            <p:cNvPr descr="A screenshot of a map&#10;&#10;Description automatically generated with low confidence" id="233" name="Google Shape;233;p7"/>
            <p:cNvPicPr preferRelativeResize="0"/>
            <p:nvPr/>
          </p:nvPicPr>
          <p:blipFill rotWithShape="1">
            <a:blip r:embed="rId4">
              <a:alphaModFix/>
            </a:blip>
            <a:srcRect b="0" l="0" r="0" t="0"/>
            <a:stretch/>
          </p:blipFill>
          <p:spPr>
            <a:xfrm>
              <a:off x="231712" y="1502417"/>
              <a:ext cx="8592894" cy="4039265"/>
            </a:xfrm>
            <a:prstGeom prst="rect">
              <a:avLst/>
            </a:prstGeom>
            <a:noFill/>
            <a:ln>
              <a:noFill/>
            </a:ln>
          </p:spPr>
        </p:pic>
        <p:sp>
          <p:nvSpPr>
            <p:cNvPr id="234" name="Google Shape;234;p7"/>
            <p:cNvSpPr/>
            <p:nvPr/>
          </p:nvSpPr>
          <p:spPr>
            <a:xfrm>
              <a:off x="8764621" y="3218900"/>
              <a:ext cx="291697" cy="895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screenshot of a computer&#10;&#10;Description automatically generated with medium confidence" id="235" name="Google Shape;235;p7"/>
          <p:cNvPicPr preferRelativeResize="0"/>
          <p:nvPr/>
        </p:nvPicPr>
        <p:blipFill rotWithShape="1">
          <a:blip r:embed="rId5">
            <a:alphaModFix/>
          </a:blip>
          <a:srcRect b="0" l="4998" r="5339" t="0"/>
          <a:stretch/>
        </p:blipFill>
        <p:spPr>
          <a:xfrm>
            <a:off x="517948" y="4701016"/>
            <a:ext cx="7343193" cy="20344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8"/>
          <p:cNvPicPr preferRelativeResize="0"/>
          <p:nvPr/>
        </p:nvPicPr>
        <p:blipFill rotWithShape="1">
          <a:blip r:embed="rId3">
            <a:alphaModFix/>
          </a:blip>
          <a:srcRect b="0" l="0" r="0" t="0"/>
          <a:stretch/>
        </p:blipFill>
        <p:spPr>
          <a:xfrm>
            <a:off x="1287624" y="1613695"/>
            <a:ext cx="7100596" cy="5121816"/>
          </a:xfrm>
          <a:prstGeom prst="rect">
            <a:avLst/>
          </a:prstGeom>
          <a:noFill/>
          <a:ln>
            <a:noFill/>
          </a:ln>
        </p:spPr>
      </p:pic>
      <p:sp>
        <p:nvSpPr>
          <p:cNvPr id="241" name="Google Shape;241;p8"/>
          <p:cNvSpPr txBox="1"/>
          <p:nvPr/>
        </p:nvSpPr>
        <p:spPr>
          <a:xfrm>
            <a:off x="0" y="122500"/>
            <a:ext cx="5954400" cy="690000"/>
          </a:xfrm>
          <a:prstGeom prst="rect">
            <a:avLst/>
          </a:prstGeom>
          <a:noFill/>
          <a:ln>
            <a:noFill/>
          </a:ln>
        </p:spPr>
        <p:txBody>
          <a:bodyPr anchorCtr="0" anchor="b"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4500"/>
              <a:buFont typeface="Calibri"/>
              <a:buNone/>
            </a:pPr>
            <a:r>
              <a:rPr b="1" lang="en-US" sz="4500">
                <a:solidFill>
                  <a:schemeClr val="dk1"/>
                </a:solidFill>
                <a:latin typeface="Calibri"/>
                <a:ea typeface="Calibri"/>
                <a:cs typeface="Calibri"/>
                <a:sym typeface="Calibri"/>
              </a:rPr>
              <a:t>Applications &amp; Testing</a:t>
            </a:r>
            <a:endParaRPr/>
          </a:p>
        </p:txBody>
      </p:sp>
      <p:sp>
        <p:nvSpPr>
          <p:cNvPr id="242" name="Google Shape;242;p8"/>
          <p:cNvSpPr txBox="1"/>
          <p:nvPr/>
        </p:nvSpPr>
        <p:spPr>
          <a:xfrm>
            <a:off x="0" y="812453"/>
            <a:ext cx="9056318" cy="801242"/>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marR="0" rtl="0" algn="l">
              <a:spcBef>
                <a:spcPts val="0"/>
              </a:spcBef>
              <a:spcAft>
                <a:spcPts val="0"/>
              </a:spcAft>
              <a:buClr>
                <a:schemeClr val="dk1"/>
              </a:buClr>
              <a:buSzPct val="100000"/>
              <a:buFont typeface="Arial"/>
              <a:buChar char="•"/>
            </a:pPr>
            <a:r>
              <a:rPr lang="en-US" sz="2600">
                <a:solidFill>
                  <a:schemeClr val="dk1"/>
                </a:solidFill>
                <a:latin typeface="Calibri"/>
                <a:ea typeface="Calibri"/>
                <a:cs typeface="Calibri"/>
                <a:sym typeface="Calibri"/>
              </a:rPr>
              <a:t>User feedback is important</a:t>
            </a:r>
            <a:endParaRPr/>
          </a:p>
          <a:p>
            <a:pPr indent="-342900" lvl="0" marL="342900" marR="0" rtl="0" algn="l">
              <a:spcBef>
                <a:spcPts val="481"/>
              </a:spcBef>
              <a:spcAft>
                <a:spcPts val="0"/>
              </a:spcAft>
              <a:buClr>
                <a:schemeClr val="dk1"/>
              </a:buClr>
              <a:buSzPct val="100000"/>
              <a:buFont typeface="Arial"/>
              <a:buChar char="•"/>
            </a:pPr>
            <a:r>
              <a:rPr lang="en-US" sz="2600">
                <a:solidFill>
                  <a:schemeClr val="dk1"/>
                </a:solidFill>
                <a:latin typeface="Calibri"/>
                <a:ea typeface="Calibri"/>
                <a:cs typeface="Calibri"/>
                <a:sym typeface="Calibri"/>
              </a:rPr>
              <a:t>“Rock the South” concert domain:</a:t>
            </a:r>
            <a:endParaRPr/>
          </a:p>
          <a:p>
            <a:pPr indent="-190182" lvl="0" marL="342900" marR="0" rtl="0" algn="l">
              <a:spcBef>
                <a:spcPts val="481"/>
              </a:spcBef>
              <a:spcAft>
                <a:spcPts val="0"/>
              </a:spcAft>
              <a:buClr>
                <a:schemeClr val="dk1"/>
              </a:buClr>
              <a:buSzPct val="100000"/>
              <a:buFont typeface="Arial"/>
              <a:buNone/>
            </a:pPr>
            <a:r>
              <a:t/>
            </a:r>
            <a:endParaRPr sz="2600">
              <a:solidFill>
                <a:schemeClr val="dk1"/>
              </a:solidFill>
              <a:latin typeface="Calibri"/>
              <a:ea typeface="Calibri"/>
              <a:cs typeface="Calibri"/>
              <a:sym typeface="Calibri"/>
            </a:endParaRPr>
          </a:p>
          <a:p>
            <a:pPr indent="-107950" lvl="0" marL="342900" marR="0" rtl="0" algn="l">
              <a:spcBef>
                <a:spcPts val="740"/>
              </a:spcBef>
              <a:spcAft>
                <a:spcPts val="0"/>
              </a:spcAft>
              <a:buClr>
                <a:schemeClr val="dk1"/>
              </a:buClr>
              <a:buSzPct val="100000"/>
              <a:buFont typeface="Arial"/>
              <a:buNone/>
            </a:pPr>
            <a:r>
              <a:t/>
            </a:r>
            <a:endParaRPr sz="4000">
              <a:solidFill>
                <a:schemeClr val="dk1"/>
              </a:solidFill>
              <a:latin typeface="Calibri"/>
              <a:ea typeface="Calibri"/>
              <a:cs typeface="Calibri"/>
              <a:sym typeface="Calibri"/>
            </a:endParaRPr>
          </a:p>
        </p:txBody>
      </p:sp>
      <p:pic>
        <p:nvPicPr>
          <p:cNvPr descr="Diagram&#10;&#10;Description automatically generated" id="243" name="Google Shape;243;p8"/>
          <p:cNvPicPr preferRelativeResize="0"/>
          <p:nvPr/>
        </p:nvPicPr>
        <p:blipFill rotWithShape="1">
          <a:blip r:embed="rId4">
            <a:alphaModFix/>
          </a:blip>
          <a:srcRect b="0" l="0" r="0" t="0"/>
          <a:stretch/>
        </p:blipFill>
        <p:spPr>
          <a:xfrm>
            <a:off x="0" y="4805864"/>
            <a:ext cx="2944252" cy="20521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9"/>
          <p:cNvSpPr txBox="1"/>
          <p:nvPr/>
        </p:nvSpPr>
        <p:spPr>
          <a:xfrm>
            <a:off x="0" y="122489"/>
            <a:ext cx="5384124" cy="689964"/>
          </a:xfrm>
          <a:prstGeom prst="rect">
            <a:avLst/>
          </a:prstGeom>
          <a:noFill/>
          <a:ln>
            <a:noFill/>
          </a:ln>
        </p:spPr>
        <p:txBody>
          <a:bodyPr anchorCtr="0" anchor="b"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4500"/>
              <a:buFont typeface="Calibri"/>
              <a:buNone/>
            </a:pPr>
            <a:r>
              <a:rPr b="1" lang="en-US" sz="4500">
                <a:solidFill>
                  <a:schemeClr val="dk1"/>
                </a:solidFill>
                <a:latin typeface="Calibri"/>
                <a:ea typeface="Calibri"/>
                <a:cs typeface="Calibri"/>
                <a:sym typeface="Calibri"/>
              </a:rPr>
              <a:t>Conclusions</a:t>
            </a:r>
            <a:endParaRPr/>
          </a:p>
        </p:txBody>
      </p:sp>
      <p:pic>
        <p:nvPicPr>
          <p:cNvPr id="249" name="Google Shape;249;p9"/>
          <p:cNvPicPr preferRelativeResize="0"/>
          <p:nvPr/>
        </p:nvPicPr>
        <p:blipFill rotWithShape="1">
          <a:blip r:embed="rId3">
            <a:alphaModFix/>
          </a:blip>
          <a:srcRect b="0" l="0" r="0" t="0"/>
          <a:stretch/>
        </p:blipFill>
        <p:spPr>
          <a:xfrm>
            <a:off x="1686399" y="2612574"/>
            <a:ext cx="6326234" cy="3963781"/>
          </a:xfrm>
          <a:prstGeom prst="rect">
            <a:avLst/>
          </a:prstGeom>
          <a:noFill/>
          <a:ln>
            <a:noFill/>
          </a:ln>
        </p:spPr>
      </p:pic>
      <p:sp>
        <p:nvSpPr>
          <p:cNvPr id="250" name="Google Shape;250;p9"/>
          <p:cNvSpPr txBox="1"/>
          <p:nvPr/>
        </p:nvSpPr>
        <p:spPr>
          <a:xfrm>
            <a:off x="0" y="812453"/>
            <a:ext cx="9507894" cy="140823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300"/>
              <a:buFont typeface="Arial"/>
              <a:buChar char="•"/>
            </a:pPr>
            <a:r>
              <a:rPr lang="en-US" sz="2300">
                <a:solidFill>
                  <a:schemeClr val="dk1"/>
                </a:solidFill>
                <a:latin typeface="Calibri"/>
                <a:ea typeface="Calibri"/>
                <a:cs typeface="Calibri"/>
                <a:sym typeface="Calibri"/>
              </a:rPr>
              <a:t>Continue to test and get survey info from end users</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Assess usability within workflow, ease of relaying info internally &amp; to partners</a:t>
            </a:r>
            <a:endParaRPr/>
          </a:p>
          <a:p>
            <a:pPr indent="-342900" lvl="0" marL="342900" marR="0" rtl="0" algn="l">
              <a:spcBef>
                <a:spcPts val="460"/>
              </a:spcBef>
              <a:spcAft>
                <a:spcPts val="0"/>
              </a:spcAft>
              <a:buClr>
                <a:schemeClr val="dk1"/>
              </a:buClr>
              <a:buSzPts val="2300"/>
              <a:buFont typeface="Arial"/>
              <a:buChar char="•"/>
            </a:pPr>
            <a:r>
              <a:rPr lang="en-US" sz="2300">
                <a:solidFill>
                  <a:schemeClr val="dk1"/>
                </a:solidFill>
                <a:latin typeface="Calibri"/>
                <a:ea typeface="Calibri"/>
                <a:cs typeface="Calibri"/>
                <a:sym typeface="Calibri"/>
              </a:rPr>
              <a:t>Apply to other upcoming IDSS opportunities &amp; airport weather warnings</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Will the addition of the stoplight help decide when a warning period could be ended early? Eliminate unnecessary down time?</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251" name="Google Shape;251;p9"/>
          <p:cNvSpPr txBox="1"/>
          <p:nvPr/>
        </p:nvSpPr>
        <p:spPr>
          <a:xfrm>
            <a:off x="2169367" y="6576355"/>
            <a:ext cx="457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GLM Stoplight and Airport range rings/ KHTX SLEP upgrade safety rings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2016-07-13T13:16:21Z</dcterms:created>
  <dc:creator>Bell, Jordan R. (MSFC-ZP11)[UAH]</dc:creator>
</cp:coreProperties>
</file>