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72" r:id="rId5"/>
    <p:sldId id="293" r:id="rId6"/>
    <p:sldId id="294" r:id="rId7"/>
    <p:sldId id="297" r:id="rId8"/>
    <p:sldId id="296" r:id="rId9"/>
    <p:sldId id="298" r:id="rId10"/>
    <p:sldId id="295" r:id="rId11"/>
    <p:sldId id="262" r:id="rId12"/>
    <p:sldId id="265" r:id="rId13"/>
    <p:sldId id="271" r:id="rId14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B93EFF"/>
    <a:srgbClr val="ECA1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20A679-36D4-4F96-888B-6DD667161550}">
  <a:tblStyle styleId="{C020A679-36D4-4F96-888B-6DD66716155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BF5"/>
          </a:solidFill>
        </a:fill>
      </a:tcStyle>
    </a:wholeTbl>
    <a:band1H>
      <a:tcTxStyle b="off" i="off"/>
      <a:tcStyle>
        <a:tcBdr/>
        <a:fill>
          <a:solidFill>
            <a:srgbClr val="CA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CA6CC3C8-28B0-41A9-B49A-F7415BBAAC5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53"/>
    <p:restoredTop sz="82924" autoAdjust="0"/>
  </p:normalViewPr>
  <p:slideViewPr>
    <p:cSldViewPr snapToGrid="0">
      <p:cViewPr varScale="1">
        <p:scale>
          <a:sx n="137" d="100"/>
          <a:sy n="137" d="100"/>
        </p:scale>
        <p:origin x="73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2"/>
            <a:ext cx="3038162" cy="463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800" tIns="46900" rIns="93800" bIns="469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634" y="2"/>
            <a:ext cx="3038162" cy="463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800" tIns="46900" rIns="93800" bIns="469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8500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364" y="4416430"/>
            <a:ext cx="5607678" cy="418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800" tIns="46900" rIns="93800" bIns="469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31263"/>
            <a:ext cx="3038162" cy="463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800" tIns="46900" rIns="93800" bIns="469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D130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634" y="8831263"/>
            <a:ext cx="3038162" cy="463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800" tIns="46900" rIns="93800" bIns="469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ea0194d453_0_0:notes"/>
          <p:cNvSpPr txBox="1">
            <a:spLocks noGrp="1"/>
          </p:cNvSpPr>
          <p:nvPr>
            <p:ph type="body" idx="1"/>
          </p:nvPr>
        </p:nvSpPr>
        <p:spPr>
          <a:xfrm>
            <a:off x="701364" y="4416430"/>
            <a:ext cx="5607600" cy="4181400"/>
          </a:xfrm>
          <a:prstGeom prst="rect">
            <a:avLst/>
          </a:prstGeom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" name="Google Shape;62;gea0194d4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baa950579_0_1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6" name="Google Shape;116;gcbaa950579_0_1349:notes"/>
          <p:cNvSpPr txBox="1">
            <a:spLocks noGrp="1"/>
          </p:cNvSpPr>
          <p:nvPr>
            <p:ph type="body" idx="1"/>
          </p:nvPr>
        </p:nvSpPr>
        <p:spPr>
          <a:xfrm>
            <a:off x="701364" y="4416430"/>
            <a:ext cx="5607600" cy="41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gcbaa950579_0_1349:notes"/>
          <p:cNvSpPr txBox="1">
            <a:spLocks noGrp="1"/>
          </p:cNvSpPr>
          <p:nvPr>
            <p:ph type="sldNum" idx="12"/>
          </p:nvPr>
        </p:nvSpPr>
        <p:spPr>
          <a:xfrm>
            <a:off x="3970634" y="8831263"/>
            <a:ext cx="3038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800" tIns="46900" rIns="93800" bIns="469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cbaa950579_0_1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3" name="Google Shape;143;gcbaa950579_0_1124:notes"/>
          <p:cNvSpPr txBox="1">
            <a:spLocks noGrp="1"/>
          </p:cNvSpPr>
          <p:nvPr>
            <p:ph type="body" idx="1"/>
          </p:nvPr>
        </p:nvSpPr>
        <p:spPr>
          <a:xfrm>
            <a:off x="701364" y="4416430"/>
            <a:ext cx="5607600" cy="41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4" name="Google Shape;144;gcbaa950579_0_1124:notes"/>
          <p:cNvSpPr txBox="1">
            <a:spLocks noGrp="1"/>
          </p:cNvSpPr>
          <p:nvPr>
            <p:ph type="sldNum" idx="12"/>
          </p:nvPr>
        </p:nvSpPr>
        <p:spPr>
          <a:xfrm>
            <a:off x="3970634" y="8831263"/>
            <a:ext cx="3038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800" tIns="46900" rIns="93800" bIns="469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baa950579_0_900:notes"/>
          <p:cNvSpPr txBox="1">
            <a:spLocks noGrp="1"/>
          </p:cNvSpPr>
          <p:nvPr>
            <p:ph type="body" idx="1"/>
          </p:nvPr>
        </p:nvSpPr>
        <p:spPr>
          <a:xfrm>
            <a:off x="701364" y="4416430"/>
            <a:ext cx="5607600" cy="41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1" name="Google Shape;71;gcbaa950579_0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baa950579_0_226:notes"/>
          <p:cNvSpPr txBox="1">
            <a:spLocks noGrp="1"/>
          </p:cNvSpPr>
          <p:nvPr>
            <p:ph type="body" idx="1"/>
          </p:nvPr>
        </p:nvSpPr>
        <p:spPr>
          <a:xfrm>
            <a:off x="701364" y="4416430"/>
            <a:ext cx="5607600" cy="41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800" tIns="46900" rIns="93800" bIns="46900" anchor="t" anchorCtr="0">
            <a:no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9" name="Google Shape;79;gcbaa950579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765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0783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94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3337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6929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050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2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457200" y="208360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 rtl="0">
              <a:spcBef>
                <a:spcPts val="640"/>
              </a:spcBef>
              <a:spcAft>
                <a:spcPts val="0"/>
              </a:spcAft>
              <a:buSzPts val="2560"/>
              <a:buChar char="●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■"/>
              <a:defRPr/>
            </a:lvl3pPr>
            <a:lvl4pPr marL="1828800" lvl="3" indent="-292100" algn="l" rtl="0">
              <a:spcBef>
                <a:spcPts val="4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368391" y="3111591"/>
            <a:ext cx="8558521" cy="165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US" sz="3100" b="1" dirty="0">
                <a:solidFill>
                  <a:schemeClr val="tx1"/>
                </a:solidFill>
              </a:rPr>
              <a:t>Rong Kong</a:t>
            </a:r>
            <a:r>
              <a:rPr lang="en-US" sz="3100" b="1" baseline="30000" dirty="0">
                <a:solidFill>
                  <a:schemeClr val="tx1"/>
                </a:solidFill>
              </a:rPr>
              <a:t>1</a:t>
            </a:r>
            <a:r>
              <a:rPr lang="en-US" sz="3100" b="1" dirty="0">
                <a:solidFill>
                  <a:schemeClr val="tx1"/>
                </a:solidFill>
              </a:rPr>
              <a:t>, Ming Xue</a:t>
            </a:r>
            <a:r>
              <a:rPr lang="en-US" sz="3100" b="1" baseline="30000" dirty="0">
                <a:solidFill>
                  <a:schemeClr val="tx1"/>
                </a:solidFill>
              </a:rPr>
              <a:t>1</a:t>
            </a:r>
            <a:r>
              <a:rPr lang="en-US" sz="3100" b="1" dirty="0">
                <a:solidFill>
                  <a:schemeClr val="tx1"/>
                </a:solidFill>
              </a:rPr>
              <a:t>, Amanda Back</a:t>
            </a:r>
            <a:r>
              <a:rPr lang="en-US" sz="3100" b="1" baseline="30000" dirty="0">
                <a:solidFill>
                  <a:schemeClr val="tx1"/>
                </a:solidFill>
              </a:rPr>
              <a:t>2</a:t>
            </a:r>
            <a:r>
              <a:rPr lang="en-US" sz="3100" b="1" dirty="0">
                <a:solidFill>
                  <a:schemeClr val="tx1"/>
                </a:solidFill>
              </a:rPr>
              <a:t>, Edward Mansell</a:t>
            </a:r>
            <a:r>
              <a:rPr lang="en-US" sz="3100" b="1" baseline="30000" dirty="0">
                <a:solidFill>
                  <a:schemeClr val="tx1"/>
                </a:solidFill>
              </a:rPr>
              <a:t>3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US" sz="3100" b="1" dirty="0">
                <a:solidFill>
                  <a:schemeClr val="tx1"/>
                </a:solidFill>
              </a:rPr>
              <a:t>Collaborators: Stephen Weygandt</a:t>
            </a:r>
            <a:r>
              <a:rPr lang="en-US" sz="3100" b="1" baseline="30000" dirty="0">
                <a:solidFill>
                  <a:schemeClr val="tx1"/>
                </a:solidFill>
              </a:rPr>
              <a:t>5</a:t>
            </a:r>
            <a:r>
              <a:rPr lang="en-US" sz="3100" b="1" dirty="0">
                <a:solidFill>
                  <a:schemeClr val="tx1"/>
                </a:solidFill>
              </a:rPr>
              <a:t>, Curtis Alexander</a:t>
            </a:r>
            <a:r>
              <a:rPr lang="en-US" sz="3100" b="1" baseline="30000" dirty="0">
                <a:solidFill>
                  <a:schemeClr val="tx1"/>
                </a:solidFill>
              </a:rPr>
              <a:t>5</a:t>
            </a:r>
            <a:r>
              <a:rPr lang="en-US" sz="3100" b="1" dirty="0">
                <a:solidFill>
                  <a:schemeClr val="tx1"/>
                </a:solidFill>
              </a:rPr>
              <a:t>, Jacob Carley</a:t>
            </a:r>
            <a:r>
              <a:rPr lang="en-US" sz="3100" b="1" baseline="30000" dirty="0">
                <a:solidFill>
                  <a:schemeClr val="tx1"/>
                </a:solidFill>
              </a:rPr>
              <a:t>6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en-US" baseline="30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Center for Analysis and Prediction of Storms, University of Oklahoma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Cooperative Institute for Research in the Atmosphere (CIRA), Colorado </a:t>
            </a:r>
            <a:r>
              <a:rPr lang="en-US" altLang="zh-CN" dirty="0">
                <a:solidFill>
                  <a:schemeClr val="tx1"/>
                </a:solidFill>
              </a:rPr>
              <a:t>State University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NOAA/Earth System Research Laboratory/Global Systems Laboratory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en-US" baseline="30000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NOAA/National Severe Storms Laboratory, Norman, Oklahoma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en-US" baseline="30000" dirty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Global Systems Laboratory (GSL), NOAA</a:t>
            </a:r>
          </a:p>
          <a:p>
            <a:r>
              <a:rPr lang="en-US" baseline="30000" dirty="0">
                <a:solidFill>
                  <a:schemeClr val="tx1"/>
                </a:solidFill>
              </a:rPr>
              <a:t>6</a:t>
            </a:r>
            <a:r>
              <a:rPr lang="en-US" dirty="0">
                <a:solidFill>
                  <a:schemeClr val="tx1"/>
                </a:solidFill>
              </a:rPr>
              <a:t>Environmental Modeling Center (EMC), National Centers for Environmental Predictions (NCEP), NOAA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US" sz="3100" b="1" dirty="0">
                <a:solidFill>
                  <a:schemeClr val="tx1"/>
                </a:solidFill>
              </a:rPr>
              <a:t>Presented on 09/14/2022</a:t>
            </a:r>
            <a:endParaRPr sz="3100" b="1" dirty="0">
              <a:solidFill>
                <a:schemeClr val="tx1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92151" y="865715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Direct Assimilation of GOES-R Geostationary</a:t>
            </a:r>
            <a:b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Lightning Mapper (GLM) Data within JEDI Hybrid System for Operational UFS Convection-Allowing Predictions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latin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latin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latin typeface="Calibri" panose="020F0502020204030204" pitchFamily="34" charset="0"/>
              </a:rPr>
              <a:t>Supported by NOAA JTTI project: NA21OAR4590165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1D2199-F1EA-D645-DD01-12723019C3E9}"/>
              </a:ext>
            </a:extLst>
          </p:cNvPr>
          <p:cNvGrpSpPr/>
          <p:nvPr/>
        </p:nvGrpSpPr>
        <p:grpSpPr>
          <a:xfrm>
            <a:off x="-387" y="4748157"/>
            <a:ext cx="9151366" cy="396442"/>
            <a:chOff x="-28739" y="4748157"/>
            <a:chExt cx="9201089" cy="396442"/>
          </a:xfrm>
        </p:grpSpPr>
        <p:sp>
          <p:nvSpPr>
            <p:cNvPr id="67" name="Google Shape;67;p14"/>
            <p:cNvSpPr/>
            <p:nvPr/>
          </p:nvSpPr>
          <p:spPr>
            <a:xfrm>
              <a:off x="-28350" y="4762125"/>
              <a:ext cx="9200700" cy="3813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Picture 3" descr="caps">
              <a:extLst>
                <a:ext uri="{FF2B5EF4-FFF2-40B4-BE49-F238E27FC236}">
                  <a16:creationId xmlns:a16="http://schemas.microsoft.com/office/drawing/2014/main" id="{5D0BFA4A-48B4-BF66-3F1D-75834E22F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2" t="7123" r="3473" b="11096"/>
            <a:stretch>
              <a:fillRect/>
            </a:stretch>
          </p:blipFill>
          <p:spPr bwMode="auto">
            <a:xfrm>
              <a:off x="-28739" y="4748157"/>
              <a:ext cx="685800" cy="396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F969620-4BBA-7F8A-68C3-6AEBDBA62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798" y="4802432"/>
            <a:ext cx="771339" cy="31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381946-C0A6-D494-499F-F45A502CE83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389" y="4734196"/>
            <a:ext cx="429630" cy="42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67CD62-787E-0845-E65F-9F6AC17DC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504" y="1099364"/>
            <a:ext cx="3977228" cy="3439750"/>
          </a:xfrm>
        </p:spPr>
        <p:txBody>
          <a:bodyPr>
            <a:normAutofit fontScale="92500"/>
          </a:bodyPr>
          <a:lstStyle/>
          <a:p>
            <a:pPr indent="-274320">
              <a:spcBef>
                <a:spcPts val="600"/>
              </a:spcBef>
            </a:pPr>
            <a:r>
              <a:rPr lang="en-US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2022 prototype RRFS ensemble forecasts for Hazardous Weather Testbed (HWT). </a:t>
            </a:r>
          </a:p>
          <a:p>
            <a:pPr indent="-274320">
              <a:spcBef>
                <a:spcPts val="600"/>
              </a:spcBef>
            </a:pPr>
            <a:r>
              <a:rPr lang="en-US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Operator was fitted based on FV3 control run (with the Thompson microphysics scheme) launched from 00Z for workdays between </a:t>
            </a:r>
            <a:r>
              <a:rPr lang="en-US" altLang="zh-CN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April</a:t>
            </a:r>
            <a:r>
              <a:rPr lang="en-US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 29</a:t>
            </a:r>
            <a:r>
              <a:rPr lang="en-US" sz="1400" baseline="300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 and June 3</a:t>
            </a:r>
            <a:r>
              <a:rPr lang="en-US" sz="1400" baseline="300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rd</a:t>
            </a:r>
            <a:r>
              <a:rPr lang="en-US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 (~ 25 days).</a:t>
            </a:r>
          </a:p>
          <a:p>
            <a:pPr indent="-274320">
              <a:spcBef>
                <a:spcPts val="600"/>
              </a:spcBef>
            </a:pPr>
            <a:endParaRPr lang="en-US" sz="1400" dirty="0">
              <a:solidFill>
                <a:schemeClr val="dk1"/>
              </a:solidFill>
              <a:latin typeface="+mn-lt"/>
              <a:cs typeface="Times New Roman" panose="02020603050405020304" pitchFamily="18" charset="0"/>
            </a:endParaRPr>
          </a:p>
          <a:p>
            <a:pPr indent="-274320">
              <a:spcBef>
                <a:spcPts val="600"/>
              </a:spcBef>
            </a:pPr>
            <a:endParaRPr lang="en-US" sz="1400" dirty="0">
              <a:solidFill>
                <a:schemeClr val="dk1"/>
              </a:solidFill>
              <a:latin typeface="+mn-lt"/>
              <a:cs typeface="Times New Roman" panose="02020603050405020304" pitchFamily="18" charset="0"/>
            </a:endParaRPr>
          </a:p>
          <a:p>
            <a:pPr indent="-274320">
              <a:spcBef>
                <a:spcPts val="600"/>
              </a:spcBef>
            </a:pPr>
            <a:endParaRPr lang="en-US" sz="1400" dirty="0">
              <a:solidFill>
                <a:schemeClr val="dk1"/>
              </a:solidFill>
              <a:latin typeface="+mn-lt"/>
              <a:cs typeface="Times New Roman" panose="02020603050405020304" pitchFamily="18" charset="0"/>
            </a:endParaRPr>
          </a:p>
          <a:p>
            <a:pPr indent="-274320">
              <a:spcBef>
                <a:spcPts val="600"/>
              </a:spcBef>
            </a:pPr>
            <a:r>
              <a:rPr lang="en-US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New operator (</a:t>
            </a:r>
            <a:r>
              <a:rPr lang="en-US" sz="1400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CAPSNewFit</a:t>
            </a:r>
            <a:r>
              <a:rPr lang="en-US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) prevents excessive adjustment of graupel mass by high FED observations compared to </a:t>
            </a:r>
            <a:r>
              <a:rPr lang="en-US" sz="1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K2022</a:t>
            </a:r>
            <a:r>
              <a:rPr lang="en-US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en-US" sz="14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564005A7-26B9-8061-EA54-440323DE0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988" y="885743"/>
            <a:ext cx="2966983" cy="3045699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F2E24CD3-AD81-41C1-2E92-10C82A2BD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543810"/>
              </p:ext>
            </p:extLst>
          </p:nvPr>
        </p:nvGraphicFramePr>
        <p:xfrm>
          <a:off x="948005" y="2786483"/>
          <a:ext cx="3356921" cy="671852"/>
        </p:xfrm>
        <a:graphic>
          <a:graphicData uri="http://schemas.openxmlformats.org/drawingml/2006/table">
            <a:tbl>
              <a:tblPr firstRow="1" bandRow="1">
                <a:tableStyleId>{C020A679-36D4-4F96-888B-6DD667161550}</a:tableStyleId>
              </a:tblPr>
              <a:tblGrid>
                <a:gridCol w="514867">
                  <a:extLst>
                    <a:ext uri="{9D8B030D-6E8A-4147-A177-3AD203B41FA5}">
                      <a16:colId xmlns:a16="http://schemas.microsoft.com/office/drawing/2014/main" val="265441480"/>
                    </a:ext>
                  </a:extLst>
                </a:gridCol>
                <a:gridCol w="996779">
                  <a:extLst>
                    <a:ext uri="{9D8B030D-6E8A-4147-A177-3AD203B41FA5}">
                      <a16:colId xmlns:a16="http://schemas.microsoft.com/office/drawing/2014/main" val="5176578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25169520"/>
                    </a:ext>
                  </a:extLst>
                </a:gridCol>
                <a:gridCol w="667265">
                  <a:extLst>
                    <a:ext uri="{9D8B030D-6E8A-4147-A177-3AD203B41FA5}">
                      <a16:colId xmlns:a16="http://schemas.microsoft.com/office/drawing/2014/main" val="81630869"/>
                    </a:ext>
                  </a:extLst>
                </a:gridCol>
                <a:gridCol w="568410">
                  <a:extLst>
                    <a:ext uri="{9D8B030D-6E8A-4147-A177-3AD203B41FA5}">
                      <a16:colId xmlns:a16="http://schemas.microsoft.com/office/drawing/2014/main" val="1430727335"/>
                    </a:ext>
                  </a:extLst>
                </a:gridCol>
              </a:tblGrid>
              <a:tr h="362465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ysClr val="windowText" lastClr="000000"/>
                          </a:solidFill>
                        </a:rPr>
                        <a:t>Exp.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ysClr val="windowText" lastClr="000000"/>
                          </a:solidFill>
                        </a:rPr>
                        <a:t>Microphysics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ysClr val="windowText" lastClr="000000"/>
                          </a:solidFill>
                        </a:rPr>
                        <a:t>PBL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solidFill>
                            <a:sysClr val="windowText" lastClr="000000"/>
                          </a:solidFill>
                        </a:rPr>
                        <a:t>Surface</a:t>
                      </a:r>
                      <a:endParaRPr lang="en-US" sz="1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solidFill>
                            <a:sysClr val="windowText" lastClr="000000"/>
                          </a:solidFill>
                        </a:rPr>
                        <a:t>LSM</a:t>
                      </a:r>
                      <a:endParaRPr lang="en-US" sz="1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5476273"/>
                  </a:ext>
                </a:extLst>
              </a:tr>
              <a:tr h="309387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ysClr val="windowText" lastClr="000000"/>
                          </a:solidFill>
                        </a:rPr>
                        <a:t>CTRL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solidFill>
                            <a:sysClr val="windowText" lastClr="000000"/>
                          </a:solidFill>
                        </a:rPr>
                        <a:t>Thompson</a:t>
                      </a:r>
                      <a:endParaRPr lang="en-US" sz="1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solidFill>
                            <a:sysClr val="windowText" lastClr="000000"/>
                          </a:solidFill>
                        </a:rPr>
                        <a:t>MYNN</a:t>
                      </a:r>
                      <a:endParaRPr lang="en-US" sz="1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solidFill>
                            <a:sysClr val="windowText" lastClr="000000"/>
                          </a:solidFill>
                        </a:rPr>
                        <a:t>MYNN</a:t>
                      </a:r>
                      <a:endParaRPr lang="en-US" sz="1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solidFill>
                            <a:sysClr val="windowText" lastClr="000000"/>
                          </a:solidFill>
                        </a:rPr>
                        <a:t>NOAH</a:t>
                      </a:r>
                      <a:endParaRPr lang="en-US" sz="1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862236"/>
                  </a:ext>
                </a:extLst>
              </a:tr>
            </a:tbl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14A4040D-9DA9-802D-B641-185392FF7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5565"/>
            <a:ext cx="8520600" cy="824405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Fitted new nonlinear FED observation operator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9695CD-F57A-85C5-37F0-38F09FAC6D75}"/>
              </a:ext>
            </a:extLst>
          </p:cNvPr>
          <p:cNvSpPr txBox="1"/>
          <p:nvPr/>
        </p:nvSpPr>
        <p:spPr>
          <a:xfrm>
            <a:off x="4621813" y="3890192"/>
            <a:ext cx="433198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 flash extent density (flashes min</a:t>
            </a:r>
            <a:r>
              <a:rPr lang="en-US" sz="1100" baseline="30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pixel</a:t>
            </a:r>
            <a:r>
              <a:rPr lang="en-US" sz="1100" baseline="30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 observations (blue dots), tuned linear observation operator from Kong et al. (2020; K2020), nonlinear observation operator fitted from two storm cases (Kong et al. 2022; K2022), and nonlinear observation operator fitted based on CAPS 2022 spring experiments (</a:t>
            </a:r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CAPSNewFit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38634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457200" y="208360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Publications</a:t>
            </a:r>
            <a:endParaRPr dirty="0"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165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040" indent="0" algn="just">
              <a:buNone/>
            </a:pPr>
            <a:r>
              <a:rPr lang="en-US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Kong, R., M. Xue, C. Liu, A. O. Fierro, and E. R. Mansell, 2022: Development of new observation operators for assimilating GOES-R geostationary lightning mapper flash extent density data using GSI EnKF: Tests with two convective events over the US. Mon. Wea. Rev., vol 150, 2091-2110.</a:t>
            </a:r>
          </a:p>
          <a:p>
            <a:pPr marL="66040" indent="0" algn="just">
              <a:buNone/>
            </a:pPr>
            <a:endParaRPr lang="en-US" sz="1400" dirty="0">
              <a:solidFill>
                <a:schemeClr val="dk1"/>
              </a:solidFill>
              <a:latin typeface="+mn-lt"/>
              <a:cs typeface="Times New Roman" panose="02020603050405020304" pitchFamily="18" charset="0"/>
            </a:endParaRPr>
          </a:p>
          <a:p>
            <a:pPr marL="66040" indent="0" algn="just"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>
            <a:spLocks noGrp="1"/>
          </p:cNvSpPr>
          <p:nvPr>
            <p:ph type="title"/>
          </p:nvPr>
        </p:nvSpPr>
        <p:spPr>
          <a:xfrm>
            <a:off x="546027" y="54490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Future Work </a:t>
            </a:r>
            <a:endParaRPr dirty="0"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1"/>
          </p:nvPr>
        </p:nvSpPr>
        <p:spPr>
          <a:xfrm>
            <a:off x="282158" y="783798"/>
            <a:ext cx="8404642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274320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Perform FED DA experiments using JEDI LETKF and </a:t>
            </a:r>
            <a:r>
              <a:rPr lang="en-US" dirty="0" err="1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EnVar</a:t>
            </a:r>
            <a:r>
              <a:rPr lang="en-US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 with more storm cases.</a:t>
            </a:r>
          </a:p>
          <a:p>
            <a:pPr indent="-274320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Implement the newly fitted operator within JEDI EnVar and LETKF, and assess its impact using ~ 5 cases.</a:t>
            </a:r>
          </a:p>
          <a:p>
            <a:pPr indent="-274320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Write up/report on results with JEDI FED DA experiments.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4C1CCD-C4AD-4A37-8F83-C265D6DA6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3067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457199" y="80014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Motivations</a:t>
            </a:r>
            <a:endParaRPr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36646" y="1091591"/>
            <a:ext cx="8229600" cy="317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274320" algn="just">
              <a:lnSpc>
                <a:spcPct val="100000"/>
              </a:lnSpc>
              <a:buSzPct val="100000"/>
              <a:buFont typeface="Wingdings" pitchFamily="2" charset="2"/>
              <a:buChar char="§"/>
            </a:pPr>
            <a:r>
              <a:rPr lang="en-US" sz="1400" b="1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Backgrounds</a:t>
            </a:r>
            <a:r>
              <a:rPr lang="en-US" sz="14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: In past studies, we developed direct </a:t>
            </a:r>
            <a:r>
              <a:rPr lang="en-US" sz="14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GOES-R</a:t>
            </a:r>
            <a:r>
              <a:rPr lang="en-US" sz="14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Geostationary Lightning Mapper (</a:t>
            </a:r>
            <a:r>
              <a:rPr lang="en-US" sz="14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GLM</a:t>
            </a:r>
            <a:r>
              <a:rPr lang="en-US" sz="14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) Flash Extent Density (</a:t>
            </a:r>
            <a:r>
              <a:rPr lang="en-US" sz="14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FED</a:t>
            </a:r>
            <a:r>
              <a:rPr lang="en-US" sz="14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) assimilation capabilities within the operational </a:t>
            </a:r>
            <a:r>
              <a:rPr lang="en-US" sz="1400" i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Gridpoint</a:t>
            </a:r>
            <a:r>
              <a:rPr lang="en-US" sz="14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Statistical Interpolation (</a:t>
            </a:r>
            <a:r>
              <a:rPr lang="en-US" sz="14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GSI</a:t>
            </a:r>
            <a:r>
              <a:rPr lang="en-US" sz="14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) data assimilation (</a:t>
            </a:r>
            <a:r>
              <a:rPr lang="en-US" sz="14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DA</a:t>
            </a:r>
            <a:r>
              <a:rPr lang="en-US" sz="14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) framework, which, in case studies, noticeably </a:t>
            </a:r>
            <a:r>
              <a:rPr lang="en-US" sz="14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improved the initial representation and prediction of convective storms </a:t>
            </a:r>
            <a:r>
              <a:rPr lang="en-US" sz="14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in numerical weather prediction models for up to several hours. It was found that even for continental storms, the FED DA produces positive impacts comparable to those of radar data.</a:t>
            </a:r>
          </a:p>
          <a:p>
            <a:pPr indent="-274320" algn="just">
              <a:lnSpc>
                <a:spcPct val="100000"/>
              </a:lnSpc>
              <a:buSzPct val="100000"/>
              <a:buFont typeface="Wingdings" pitchFamily="2" charset="2"/>
              <a:buChar char="§"/>
            </a:pPr>
            <a:endParaRPr lang="en-US" sz="1400" i="1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  <a:p>
            <a:pPr indent="-274320" algn="just">
              <a:lnSpc>
                <a:spcPct val="100000"/>
              </a:lnSpc>
              <a:buSzPct val="100000"/>
              <a:buFont typeface="Wingdings" pitchFamily="2" charset="2"/>
              <a:buChar char="§"/>
            </a:pPr>
            <a:r>
              <a:rPr lang="en-US" sz="1400" b="1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Target</a:t>
            </a:r>
            <a:r>
              <a:rPr lang="en-US" sz="14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: Develop and test GOES-R lighting DA capabilities within new Joint Effort for DA Integration (</a:t>
            </a:r>
            <a:r>
              <a:rPr lang="en-US" sz="14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JEDI</a:t>
            </a:r>
            <a:r>
              <a:rPr lang="en-US" sz="14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) that can be used by operational Rapid Refresh Forecast System (</a:t>
            </a:r>
            <a:r>
              <a:rPr lang="en-US" sz="14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RRFS</a:t>
            </a:r>
            <a:r>
              <a:rPr lang="en-US" sz="14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).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457200" y="25480"/>
            <a:ext cx="82296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Accomplishments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457200" y="646910"/>
            <a:ext cx="8229600" cy="356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274320"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1600" dirty="0">
                <a:solidFill>
                  <a:schemeClr val="dk1"/>
                </a:solidFill>
                <a:latin typeface="+mj-lt"/>
                <a:cs typeface="Times New Roman" panose="02020603050405020304" pitchFamily="18" charset="0"/>
              </a:rPr>
              <a:t>Migrated FED DA capabilities in GSI into JEDI LETKF/</a:t>
            </a:r>
            <a:r>
              <a:rPr lang="en-US" sz="1600" dirty="0" err="1">
                <a:solidFill>
                  <a:schemeClr val="dk1"/>
                </a:solidFill>
                <a:latin typeface="+mj-lt"/>
                <a:cs typeface="Times New Roman" panose="02020603050405020304" pitchFamily="18" charset="0"/>
              </a:rPr>
              <a:t>EnVar</a:t>
            </a:r>
            <a:r>
              <a:rPr lang="zh-CN" altLang="en-US" sz="1600" dirty="0">
                <a:solidFill>
                  <a:schemeClr val="dk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+mj-lt"/>
                <a:cs typeface="Times New Roman" panose="02020603050405020304" pitchFamily="18" charset="0"/>
              </a:rPr>
              <a:t>with existing graupel-mass FED operator and performed FED DA experiments.</a:t>
            </a:r>
          </a:p>
          <a:p>
            <a:pPr indent="-274320"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1600" dirty="0">
                <a:solidFill>
                  <a:schemeClr val="dk1"/>
                </a:solidFill>
                <a:latin typeface="+mj-lt"/>
                <a:cs typeface="Times New Roman" panose="02020603050405020304" pitchFamily="18" charset="0"/>
              </a:rPr>
              <a:t>Developed nonlinear FED observation operator based on CAPS 2022 spring experiments.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CCABB-7A35-4DF5-BA53-DF0C6A45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093"/>
            <a:ext cx="8520600" cy="824405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Implemented FED DA within JEDI LETKF, Performed FED-only DA experiments, and validated against GSI results.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2F2AB-01C5-4E0C-BF16-2B6C17279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923558"/>
            <a:ext cx="3843110" cy="3729169"/>
          </a:xfrm>
        </p:spPr>
        <p:txBody>
          <a:bodyPr>
            <a:normAutofit/>
          </a:bodyPr>
          <a:lstStyle/>
          <a:p>
            <a:pPr indent="-274320">
              <a:spcBef>
                <a:spcPts val="600"/>
              </a:spcBef>
            </a:pPr>
            <a:r>
              <a:rPr lang="en-US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Processed GOES-R GLM L2 lighting detection data and generated FED data that can be read by JEDI.</a:t>
            </a:r>
          </a:p>
          <a:p>
            <a:pPr indent="-274320">
              <a:spcBef>
                <a:spcPts val="600"/>
              </a:spcBef>
            </a:pPr>
            <a:r>
              <a:rPr lang="en-US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Implemented graupel-mass based FED observation operator used in GSI to JEDI. </a:t>
            </a:r>
          </a:p>
          <a:p>
            <a:pPr indent="-274320">
              <a:spcBef>
                <a:spcPts val="600"/>
              </a:spcBef>
            </a:pPr>
            <a:r>
              <a:rPr lang="en-US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Ran single cycle FED DA using JEDI LETKF and compared the results with GSI </a:t>
            </a:r>
            <a:r>
              <a:rPr lang="en-US" sz="1400" dirty="0" err="1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EnSRF</a:t>
            </a:r>
            <a:r>
              <a:rPr lang="en-US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 and GSI LETKF.</a:t>
            </a:r>
          </a:p>
          <a:p>
            <a:pPr indent="-274320">
              <a:spcBef>
                <a:spcPts val="600"/>
              </a:spcBef>
            </a:pPr>
            <a:r>
              <a:rPr lang="en-US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The JEDI LETKF analysis is similar to those of GSI </a:t>
            </a:r>
            <a:r>
              <a:rPr lang="en-US" sz="1400" dirty="0" err="1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EnSRF</a:t>
            </a:r>
            <a:r>
              <a:rPr lang="en-US" sz="14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 and GSI LETKF, </a:t>
            </a:r>
            <a:r>
              <a:rPr lang="en-US" sz="14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suggesting correct implementation.</a:t>
            </a:r>
          </a:p>
        </p:txBody>
      </p: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6F0EF60-66DD-4D62-8E25-307BCE701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578" y="929702"/>
            <a:ext cx="4005649" cy="2917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0ECD98-7F67-4B41-8A4B-75CAA44D7A67}"/>
              </a:ext>
            </a:extLst>
          </p:cNvPr>
          <p:cNvSpPr txBox="1"/>
          <p:nvPr/>
        </p:nvSpPr>
        <p:spPr>
          <a:xfrm>
            <a:off x="4025990" y="3883287"/>
            <a:ext cx="45127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(a) The flash extent density (flashes min</a:t>
            </a:r>
            <a:r>
              <a:rPr lang="en-US" sz="1100" baseline="30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pixel</a:t>
            </a:r>
            <a:r>
              <a:rPr lang="en-US" sz="1100" baseline="30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 observation, observation priors from (b) GSI, (c) JEDI, and posteriors from (d)</a:t>
            </a:r>
            <a:r>
              <a:rPr lang="zh-CN" alt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GSI</a:t>
            </a:r>
            <a:r>
              <a:rPr lang="zh-CN" alt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zh-CN" alt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EnSRF</a:t>
            </a:r>
            <a:r>
              <a:rPr lang="en-US" altLang="zh-CN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(e) GSI using LETKF, and (f) JEDI using LETKF, respectively.</a:t>
            </a:r>
            <a:endParaRPr lang="en-US" sz="11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0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0C5ACD6-62D5-BA6C-3029-63CC21335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959" y="901149"/>
            <a:ext cx="4974595" cy="19616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A643A3C-56AD-D2D8-127C-A1080D5A67C3}"/>
              </a:ext>
            </a:extLst>
          </p:cNvPr>
          <p:cNvGrpSpPr/>
          <p:nvPr/>
        </p:nvGrpSpPr>
        <p:grpSpPr>
          <a:xfrm>
            <a:off x="364150" y="1513007"/>
            <a:ext cx="3020532" cy="2117486"/>
            <a:chOff x="337646" y="124079"/>
            <a:chExt cx="3020532" cy="2117486"/>
          </a:xfrm>
        </p:grpSpPr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152EF15D-06E7-BF9F-1B00-C325660B6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646" y="124079"/>
              <a:ext cx="3020532" cy="211748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8B744E-65D3-46BF-2C49-A0242336D906}"/>
                </a:ext>
              </a:extLst>
            </p:cNvPr>
            <p:cNvSpPr/>
            <p:nvPr/>
          </p:nvSpPr>
          <p:spPr>
            <a:xfrm>
              <a:off x="1529860" y="1066800"/>
              <a:ext cx="610366" cy="563218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2A5AAEA-005A-7BAA-9569-DB3C3A798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360"/>
            <a:ext cx="3251854" cy="854700"/>
          </a:xfrm>
        </p:spPr>
        <p:txBody>
          <a:bodyPr/>
          <a:lstStyle/>
          <a:p>
            <a:pPr algn="l"/>
            <a:r>
              <a:rPr lang="en-US" dirty="0"/>
              <a:t>CASE-I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B18F0A0-A0E1-68D6-AE74-27F10CBAC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709925"/>
              </p:ext>
            </p:extLst>
          </p:nvPr>
        </p:nvGraphicFramePr>
        <p:xfrm>
          <a:off x="3887959" y="3034034"/>
          <a:ext cx="4974595" cy="1471705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915954">
                  <a:extLst>
                    <a:ext uri="{9D8B030D-6E8A-4147-A177-3AD203B41FA5}">
                      <a16:colId xmlns:a16="http://schemas.microsoft.com/office/drawing/2014/main" val="2210788387"/>
                    </a:ext>
                  </a:extLst>
                </a:gridCol>
                <a:gridCol w="4058641">
                  <a:extLst>
                    <a:ext uri="{9D8B030D-6E8A-4147-A177-3AD203B41FA5}">
                      <a16:colId xmlns:a16="http://schemas.microsoft.com/office/drawing/2014/main" val="1529078119"/>
                    </a:ext>
                  </a:extLst>
                </a:gridCol>
              </a:tblGrid>
              <a:tr h="30719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Exp. name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Description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3318366"/>
                  </a:ext>
                </a:extLst>
              </a:tr>
              <a:tr h="2614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NoDA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Do not assimilate any data.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4790898"/>
                  </a:ext>
                </a:extLst>
              </a:tr>
              <a:tr h="3260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LETKF</a:t>
                      </a:r>
                      <a:endParaRPr lang="en-US" sz="1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Assimilate FED observation using JEDI LETKF.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1361666"/>
                  </a:ext>
                </a:extLst>
              </a:tr>
              <a:tr h="5770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PEn3DVar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Assimilate FED observation only using JEDI PEn3DVar (with 100% ensemble covariance).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87716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82B6A8-A984-1501-B255-D7FACBFEB1D4}"/>
              </a:ext>
            </a:extLst>
          </p:cNvPr>
          <p:cNvSpPr txBox="1"/>
          <p:nvPr/>
        </p:nvSpPr>
        <p:spPr>
          <a:xfrm>
            <a:off x="3887959" y="32793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Spin up from GDAS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enkf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analyses.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79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91E0152-F274-5E24-C301-70A4D347E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093"/>
            <a:ext cx="8520600" cy="824405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Implemented FED DA within JEDI </a:t>
            </a:r>
            <a:r>
              <a:rPr lang="en-US" sz="2000" dirty="0" err="1"/>
              <a:t>EnVar</a:t>
            </a:r>
            <a:r>
              <a:rPr lang="en-US" sz="2000" dirty="0"/>
              <a:t>, Performed FED DA experiments, and compared with JEDI LETKF and </a:t>
            </a:r>
            <a:r>
              <a:rPr lang="en-US" sz="2000" dirty="0" err="1"/>
              <a:t>NoDA</a:t>
            </a:r>
            <a:r>
              <a:rPr lang="en-US" sz="2000" dirty="0"/>
              <a:t> experiments.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905983C-ED24-DCAE-FD53-001F11D79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131" y="868558"/>
            <a:ext cx="4173967" cy="3729169"/>
          </a:xfrm>
        </p:spPr>
        <p:txBody>
          <a:bodyPr>
            <a:normAutofit/>
          </a:bodyPr>
          <a:lstStyle/>
          <a:p>
            <a:pPr indent="-274320">
              <a:spcBef>
                <a:spcPts val="600"/>
              </a:spcBef>
            </a:pPr>
            <a:r>
              <a:rPr lang="en-US" sz="12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Implemented FED DA capability within JEDI </a:t>
            </a:r>
            <a:r>
              <a:rPr lang="en-US" sz="1200" dirty="0" err="1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EnVar</a:t>
            </a:r>
            <a:r>
              <a:rPr lang="en-US" sz="12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  <a:p>
            <a:pPr indent="-274320">
              <a:spcBef>
                <a:spcPts val="600"/>
              </a:spcBef>
            </a:pPr>
            <a:r>
              <a:rPr lang="en-US" sz="12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Performed FED-only DA experiments and compared with JEDI LETKF and </a:t>
            </a:r>
            <a:r>
              <a:rPr lang="en-US" sz="1200" dirty="0" err="1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NoDA</a:t>
            </a:r>
            <a:r>
              <a:rPr lang="en-US" sz="12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 experiment that does not assimilate any data.</a:t>
            </a:r>
          </a:p>
          <a:p>
            <a:pPr indent="-274320">
              <a:spcBef>
                <a:spcPts val="600"/>
              </a:spcBef>
            </a:pPr>
            <a:r>
              <a:rPr lang="en-US" sz="12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JEDI </a:t>
            </a:r>
            <a:r>
              <a:rPr lang="en-US" sz="1200" dirty="0" err="1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PEnVar</a:t>
            </a:r>
            <a:r>
              <a:rPr lang="en-US" sz="1200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 outperforms JEDI LETKF in terms of FSS in FED and composite reflectivity analyses/forecasts and more accurate precipitation forecasts after DA.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0CC47F88-0CD2-D4EF-B899-F3D5F0107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197" y="860814"/>
            <a:ext cx="2985312" cy="36821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E97772-3F16-F5AF-8F14-1F649E25CDAD}"/>
              </a:ext>
            </a:extLst>
          </p:cNvPr>
          <p:cNvSpPr txBox="1"/>
          <p:nvPr/>
        </p:nvSpPr>
        <p:spPr>
          <a:xfrm>
            <a:off x="770450" y="4757876"/>
            <a:ext cx="39880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 fractional skill score of the (a) FED, (b) composite reflectivity analyses/forecasts and 0-4 h forecasts after DA</a:t>
            </a:r>
          </a:p>
        </p:txBody>
      </p:sp>
      <p:pic>
        <p:nvPicPr>
          <p:cNvPr id="20" name="Picture 19" descr="Chart, histogram&#10;&#10;Description automatically generated">
            <a:extLst>
              <a:ext uri="{FF2B5EF4-FFF2-40B4-BE49-F238E27FC236}">
                <a16:creationId xmlns:a16="http://schemas.microsoft.com/office/drawing/2014/main" id="{17BF0B55-B748-619E-3DF5-6EFEB3F86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90" y="2862055"/>
            <a:ext cx="3657629" cy="18586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FFF6B40-065E-AA8E-6AC5-323DBA62FBA3}"/>
              </a:ext>
            </a:extLst>
          </p:cNvPr>
          <p:cNvSpPr txBox="1"/>
          <p:nvPr/>
        </p:nvSpPr>
        <p:spPr>
          <a:xfrm>
            <a:off x="5242562" y="4542626"/>
            <a:ext cx="298531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1-3h hourly precipitation forecasts from observations, </a:t>
            </a:r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PEnVar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probability matched mean of </a:t>
            </a:r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NoDA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and LETKF, respectively.</a:t>
            </a:r>
          </a:p>
        </p:txBody>
      </p:sp>
    </p:spTree>
    <p:extLst>
      <p:ext uri="{BB962C8B-B14F-4D97-AF65-F5344CB8AC3E}">
        <p14:creationId xmlns:p14="http://schemas.microsoft.com/office/powerpoint/2010/main" val="2585606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571C742-110D-1804-056E-BB15CDF8B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0201" y="0"/>
            <a:ext cx="2631779" cy="4462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40DFD4-7303-2EBD-0675-2AA09E4FE6DB}"/>
              </a:ext>
            </a:extLst>
          </p:cNvPr>
          <p:cNvSpPr txBox="1"/>
          <p:nvPr/>
        </p:nvSpPr>
        <p:spPr>
          <a:xfrm>
            <a:off x="5469172" y="4374059"/>
            <a:ext cx="30926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1-3h hourly precipitation forecasts from observations, </a:t>
            </a:r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NoDA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PEn3DVar_OnlyFED, PEn3DVar_OnlyConv, PEn3DVar_ConvFED, respectively.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9732A47-739A-A133-3970-569D293B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093"/>
            <a:ext cx="4938652" cy="824405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Assimilated FED data with and without conventional data using JEDI PEn3DVar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BC60A2-D7D8-8B69-7FE4-DBD6A8115A65}"/>
              </a:ext>
            </a:extLst>
          </p:cNvPr>
          <p:cNvSpPr txBox="1"/>
          <p:nvPr/>
        </p:nvSpPr>
        <p:spPr>
          <a:xfrm>
            <a:off x="132716" y="3249581"/>
            <a:ext cx="516653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FSS of 0-6 h composite reflectivity (verified against MRMS observations) from </a:t>
            </a:r>
            <a:r>
              <a:rPr lang="en-US" altLang="zh-CN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NoDA</a:t>
            </a:r>
            <a:r>
              <a:rPr lang="en-US" altLang="zh-CN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PEn3DVar_OnlyFED, PEn3DVar_OnlyConv, PEn3DVar_ConvFED, respectively.</a:t>
            </a:r>
          </a:p>
          <a:p>
            <a:pPr algn="just"/>
            <a:endParaRPr lang="en-US" sz="11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OnlyFED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produces better 0-6 h reflectivity forecasts than </a:t>
            </a:r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NoDA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OnlyConv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in terms of FSS.  Assimilating additional convectional data (</a:t>
            </a:r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Conv+FED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 does not further improve the FSS relative </a:t>
            </a:r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OnlyFED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1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ConvFED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OnlyFED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better capture the southwest convective storms relative to </a:t>
            </a:r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NoDA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OnlyConv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E41BB47A-E200-078C-C382-4A783DCE25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918"/>
          <a:stretch/>
        </p:blipFill>
        <p:spPr>
          <a:xfrm>
            <a:off x="311700" y="812840"/>
            <a:ext cx="4938652" cy="24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40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196C7-CB3C-0613-C4A8-05F3A7422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30" y="887398"/>
            <a:ext cx="3251854" cy="854700"/>
          </a:xfrm>
        </p:spPr>
        <p:txBody>
          <a:bodyPr/>
          <a:lstStyle/>
          <a:p>
            <a:pPr algn="l"/>
            <a:r>
              <a:rPr lang="en-US" dirty="0"/>
              <a:t>CASE-II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FDA487-9910-6AB3-83C7-4B7826DD530B}"/>
              </a:ext>
            </a:extLst>
          </p:cNvPr>
          <p:cNvGrpSpPr/>
          <p:nvPr/>
        </p:nvGrpSpPr>
        <p:grpSpPr>
          <a:xfrm>
            <a:off x="196031" y="2004355"/>
            <a:ext cx="3251854" cy="2279650"/>
            <a:chOff x="457200" y="1167181"/>
            <a:chExt cx="3251854" cy="2279650"/>
          </a:xfrm>
        </p:grpSpPr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E5158171-AA92-C42E-646E-569A71C30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167181"/>
              <a:ext cx="3251854" cy="227965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761E7E-1935-F56A-5387-98F231B5DEAE}"/>
                </a:ext>
              </a:extLst>
            </p:cNvPr>
            <p:cNvSpPr/>
            <p:nvPr/>
          </p:nvSpPr>
          <p:spPr>
            <a:xfrm>
              <a:off x="1411356" y="1537252"/>
              <a:ext cx="689113" cy="708991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BB2F0F6-E264-FFAC-6C5F-BD4887617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751655"/>
              </p:ext>
            </p:extLst>
          </p:nvPr>
        </p:nvGraphicFramePr>
        <p:xfrm>
          <a:off x="3896139" y="2828791"/>
          <a:ext cx="4922908" cy="1361041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869470">
                  <a:extLst>
                    <a:ext uri="{9D8B030D-6E8A-4147-A177-3AD203B41FA5}">
                      <a16:colId xmlns:a16="http://schemas.microsoft.com/office/drawing/2014/main" val="2210788387"/>
                    </a:ext>
                  </a:extLst>
                </a:gridCol>
                <a:gridCol w="4053438">
                  <a:extLst>
                    <a:ext uri="{9D8B030D-6E8A-4147-A177-3AD203B41FA5}">
                      <a16:colId xmlns:a16="http://schemas.microsoft.com/office/drawing/2014/main" val="1529078119"/>
                    </a:ext>
                  </a:extLst>
                </a:gridCol>
              </a:tblGrid>
              <a:tr h="26376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Exp. name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Description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331836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effectLst/>
                        </a:rPr>
                        <a:t>NoDA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Do not assimilate any data.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47908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effectLst/>
                        </a:rPr>
                        <a:t>OnlyConv</a:t>
                      </a:r>
                      <a:endParaRPr lang="en-US" sz="1100" b="1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Assimilate convectional observation only using JEDI LETKF.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136166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OnlyFED</a:t>
                      </a:r>
                      <a:endParaRPr lang="en-US" sz="9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Assimilate FED observation only using JEDI LETKF.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41037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ConvFED</a:t>
                      </a:r>
                      <a:endParaRPr lang="en-US" sz="9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Assimilate conventional and FED observations together using JEDI LETKF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8771699"/>
                  </a:ext>
                </a:extLst>
              </a:tr>
            </a:tbl>
          </a:graphicData>
        </a:graphic>
      </p:graphicFrame>
      <p:pic>
        <p:nvPicPr>
          <p:cNvPr id="20" name="Picture 19" descr="A picture containing text, antenna, screenshot&#10;&#10;Description automatically generated">
            <a:extLst>
              <a:ext uri="{FF2B5EF4-FFF2-40B4-BE49-F238E27FC236}">
                <a16:creationId xmlns:a16="http://schemas.microsoft.com/office/drawing/2014/main" id="{7C369C39-7A7A-AA58-F061-E3BD895E4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989" y="1166197"/>
            <a:ext cx="5390980" cy="141798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AD45F09-18E3-FB6C-FC8A-E8EF565E17F1}"/>
              </a:ext>
            </a:extLst>
          </p:cNvPr>
          <p:cNvSpPr txBox="1">
            <a:spLocks/>
          </p:cNvSpPr>
          <p:nvPr/>
        </p:nvSpPr>
        <p:spPr>
          <a:xfrm>
            <a:off x="311700" y="44093"/>
            <a:ext cx="8520600" cy="82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Assimilated FED observations with &amp; without conventional observations using JEDI LETKF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EE69F9-3A12-2DF8-7C71-92777F312BE4}"/>
              </a:ext>
            </a:extLst>
          </p:cNvPr>
          <p:cNvSpPr/>
          <p:nvPr/>
        </p:nvSpPr>
        <p:spPr>
          <a:xfrm rot="2020870">
            <a:off x="1457282" y="2499207"/>
            <a:ext cx="152878" cy="201365"/>
          </a:xfrm>
          <a:prstGeom prst="ellipse">
            <a:avLst/>
          </a:prstGeom>
          <a:noFill/>
          <a:ln w="127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AE4F511-AF95-D312-972C-E423CCD148D8}"/>
              </a:ext>
            </a:extLst>
          </p:cNvPr>
          <p:cNvSpPr/>
          <p:nvPr/>
        </p:nvSpPr>
        <p:spPr>
          <a:xfrm rot="2020870">
            <a:off x="1439955" y="2788433"/>
            <a:ext cx="128652" cy="21751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E4ACF-9F25-4686-E36F-CA88DF32DFB8}"/>
              </a:ext>
            </a:extLst>
          </p:cNvPr>
          <p:cNvSpPr txBox="1"/>
          <p:nvPr/>
        </p:nvSpPr>
        <p:spPr>
          <a:xfrm>
            <a:off x="247795" y="4383296"/>
            <a:ext cx="31852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Most of the tornados were reported between 21:00 and 22:00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22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&#10;&#10;Description automatically generated with low confidence">
            <a:extLst>
              <a:ext uri="{FF2B5EF4-FFF2-40B4-BE49-F238E27FC236}">
                <a16:creationId xmlns:a16="http://schemas.microsoft.com/office/drawing/2014/main" id="{1098A69B-8F6C-4396-220C-0A8174039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26" y="55840"/>
            <a:ext cx="3260816" cy="51435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1C9900-CB05-AF5A-D029-3D3D0BADC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5409" y="345502"/>
            <a:ext cx="4817165" cy="2815141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Relative to </a:t>
            </a:r>
            <a:r>
              <a:rPr lang="en-US" sz="1600" dirty="0" err="1">
                <a:solidFill>
                  <a:schemeClr val="tx1"/>
                </a:solidFill>
              </a:rPr>
              <a:t>NoDA</a:t>
            </a:r>
            <a:r>
              <a:rPr lang="en-US" sz="1600" dirty="0">
                <a:solidFill>
                  <a:schemeClr val="tx1"/>
                </a:solidFill>
              </a:rPr>
              <a:t>, assimilating conventional observation or FED observation improves the forecasts of the tornadic storms indicated by the ellipses.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altLang="zh-CN" sz="1600" dirty="0" err="1">
                <a:solidFill>
                  <a:schemeClr val="tx1"/>
                </a:solidFill>
              </a:rPr>
              <a:t>ConvFED</a:t>
            </a:r>
            <a:r>
              <a:rPr lang="en-US" altLang="zh-CN" sz="1600" dirty="0">
                <a:solidFill>
                  <a:schemeClr val="tx1"/>
                </a:solidFill>
              </a:rPr>
              <a:t> produces </a:t>
            </a:r>
            <a:r>
              <a:rPr lang="en-US" sz="1600" dirty="0">
                <a:solidFill>
                  <a:schemeClr val="tx1"/>
                </a:solidFill>
              </a:rPr>
              <a:t>much stronger convections relative to </a:t>
            </a:r>
            <a:r>
              <a:rPr lang="en-US" sz="1600" dirty="0" err="1">
                <a:solidFill>
                  <a:schemeClr val="tx1"/>
                </a:solidFill>
              </a:rPr>
              <a:t>OnlyConv</a:t>
            </a:r>
            <a:r>
              <a:rPr lang="en-US" sz="1600" dirty="0">
                <a:solidFill>
                  <a:schemeClr val="tx1"/>
                </a:solidFill>
              </a:rPr>
              <a:t> and </a:t>
            </a:r>
            <a:r>
              <a:rPr lang="en-US" sz="1600" dirty="0" err="1">
                <a:solidFill>
                  <a:schemeClr val="tx1"/>
                </a:solidFill>
              </a:rPr>
              <a:t>OnlyFED</a:t>
            </a:r>
            <a:r>
              <a:rPr lang="en-US" sz="1600" dirty="0">
                <a:solidFill>
                  <a:schemeClr val="tx1"/>
                </a:solidFill>
              </a:rPr>
              <a:t> and are more consistent with the tornadic storm observations.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C09B8D-67E0-F4C7-0013-070367B6A808}"/>
              </a:ext>
            </a:extLst>
          </p:cNvPr>
          <p:cNvSpPr txBox="1"/>
          <p:nvPr/>
        </p:nvSpPr>
        <p:spPr>
          <a:xfrm>
            <a:off x="3210339" y="3866227"/>
            <a:ext cx="312764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0">
              <a:buNone/>
            </a:pPr>
            <a:r>
              <a:rPr lang="en-US" sz="11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1-3h hourly precipitation forecasts from observations, probability matched mean of </a:t>
            </a:r>
            <a:r>
              <a:rPr lang="en-US" sz="11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NoDA</a:t>
            </a:r>
            <a:r>
              <a:rPr lang="en-US" sz="11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and LETKF DA experiments that assimilate convectional data only (</a:t>
            </a:r>
            <a:r>
              <a:rPr lang="en-US" sz="11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OnlyConv</a:t>
            </a:r>
            <a:r>
              <a:rPr lang="en-US" sz="11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), FED observations only (</a:t>
            </a:r>
            <a:r>
              <a:rPr lang="en-US" sz="11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OnlyFED</a:t>
            </a:r>
            <a:r>
              <a:rPr lang="en-US" sz="11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), and both conventional and FED observations (</a:t>
            </a:r>
            <a:r>
              <a:rPr lang="en-US" sz="11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ConvFED</a:t>
            </a:r>
            <a:r>
              <a:rPr lang="en-US" sz="11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), respectively.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74D82A-6542-89A4-3906-84B20B24507D}"/>
              </a:ext>
            </a:extLst>
          </p:cNvPr>
          <p:cNvSpPr txBox="1"/>
          <p:nvPr/>
        </p:nvSpPr>
        <p:spPr>
          <a:xfrm rot="16200000">
            <a:off x="-1978888" y="259073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ConvFED</a:t>
            </a:r>
            <a:r>
              <a:rPr lang="en-US" sz="1200" dirty="0"/>
              <a:t>          </a:t>
            </a:r>
            <a:r>
              <a:rPr lang="en-US" sz="1200" dirty="0" err="1"/>
              <a:t>OnlyFED</a:t>
            </a:r>
            <a:r>
              <a:rPr lang="en-US" sz="1200" dirty="0"/>
              <a:t>        </a:t>
            </a:r>
            <a:r>
              <a:rPr lang="en-US" sz="1200" dirty="0" err="1"/>
              <a:t>OnlyConv</a:t>
            </a:r>
            <a:r>
              <a:rPr lang="en-US" sz="1200" dirty="0"/>
              <a:t>        </a:t>
            </a:r>
            <a:r>
              <a:rPr lang="en-US" sz="1200" dirty="0" err="1"/>
              <a:t>NoDA</a:t>
            </a:r>
            <a:r>
              <a:rPr lang="en-US" sz="1200" dirty="0"/>
              <a:t>               </a:t>
            </a:r>
            <a:r>
              <a:rPr lang="en-US" sz="1200" dirty="0" err="1"/>
              <a:t>Obs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C98FD7-A82B-23C0-A9A7-DCE112BED7C3}"/>
              </a:ext>
            </a:extLst>
          </p:cNvPr>
          <p:cNvSpPr txBox="1"/>
          <p:nvPr/>
        </p:nvSpPr>
        <p:spPr>
          <a:xfrm>
            <a:off x="300132" y="-55624"/>
            <a:ext cx="4572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1-h after DA  2-h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DA</a:t>
            </a:r>
            <a:r>
              <a:rPr lang="zh-CN" altLang="en-US" dirty="0"/>
              <a:t>  </a:t>
            </a:r>
            <a:r>
              <a:rPr lang="en-US" altLang="zh-CN" dirty="0"/>
              <a:t>3-h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41428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38382</TotalTime>
  <Words>1105</Words>
  <Application>Microsoft Office PowerPoint</Application>
  <PresentationFormat>On-screen Show (16:9)</PresentationFormat>
  <Paragraphs>101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Times New Roman</vt:lpstr>
      <vt:lpstr>Arial</vt:lpstr>
      <vt:lpstr>Wingdings</vt:lpstr>
      <vt:lpstr>Simple Light</vt:lpstr>
      <vt:lpstr>PowerPoint Presentation</vt:lpstr>
      <vt:lpstr>Motivations</vt:lpstr>
      <vt:lpstr>Accomplishments</vt:lpstr>
      <vt:lpstr>Implemented FED DA within JEDI LETKF, Performed FED-only DA experiments, and validated against GSI results.</vt:lpstr>
      <vt:lpstr>CASE-I</vt:lpstr>
      <vt:lpstr>Implemented FED DA within JEDI EnVar, Performed FED DA experiments, and compared with JEDI LETKF and NoDA experiments.</vt:lpstr>
      <vt:lpstr>Assimilated FED data with and without conventional data using JEDI PEn3DVar</vt:lpstr>
      <vt:lpstr>CASE-II</vt:lpstr>
      <vt:lpstr>PowerPoint Presentation</vt:lpstr>
      <vt:lpstr>Fitted new nonlinear FED observation operator</vt:lpstr>
      <vt:lpstr>Publications</vt:lpstr>
      <vt:lpstr>Future Work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FY21 JTTI Semi-annual Review Year X, Performance Period (mm/dd/yyyy – mm/dd/yyyy)</dc:title>
  <dc:creator>Rachael Liu</dc:creator>
  <cp:lastModifiedBy>Kong, Rong</cp:lastModifiedBy>
  <cp:revision>558</cp:revision>
  <dcterms:modified xsi:type="dcterms:W3CDTF">2022-09-14T15:10:36Z</dcterms:modified>
</cp:coreProperties>
</file>