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7" r:id="rId1"/>
  </p:sldMasterIdLst>
  <p:notesMasterIdLst>
    <p:notesMasterId r:id="rId15"/>
  </p:notesMasterIdLst>
  <p:sldIdLst>
    <p:sldId id="283" r:id="rId2"/>
    <p:sldId id="279" r:id="rId3"/>
    <p:sldId id="303" r:id="rId4"/>
    <p:sldId id="293" r:id="rId5"/>
    <p:sldId id="285" r:id="rId6"/>
    <p:sldId id="290" r:id="rId7"/>
    <p:sldId id="288" r:id="rId8"/>
    <p:sldId id="301" r:id="rId9"/>
    <p:sldId id="289" r:id="rId10"/>
    <p:sldId id="299" r:id="rId11"/>
    <p:sldId id="302" r:id="rId12"/>
    <p:sldId id="297" r:id="rId13"/>
    <p:sldId id="292" r:id="rId14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roxima Nova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5D2911-6630-4CC3-A204-A28BED2F3963}">
  <a:tblStyle styleId="{045D2911-6630-4CC3-A204-A28BED2F396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D532FFC-C33A-426A-B266-B8E20A0A146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9EAC08F-1BBD-4A5F-8D18-5787E649F608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620CD66-2DF2-48F5-8B85-07664D911C73}" styleName="Table_3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5"/>
          </a:solidFill>
        </a:fill>
      </a:tcStyle>
    </a:wholeTbl>
    <a:band1H>
      <a:tcTxStyle b="off" i="off"/>
      <a:tcStyle>
        <a:tcBdr/>
        <a:fill>
          <a:solidFill>
            <a:srgbClr val="CA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F6FC6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F6FC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0F6FC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0F6FC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EF04DD5-0943-4B69-97D0-933024F933C9}" styleName="Table_4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29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556785" y="4844376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0" y="1"/>
            <a:ext cx="8686800" cy="51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9"/>
          <p:cNvSpPr/>
          <p:nvPr/>
        </p:nvSpPr>
        <p:spPr>
          <a:xfrm>
            <a:off x="0" y="514350"/>
            <a:ext cx="8686800" cy="1380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295400" y="171450"/>
            <a:ext cx="7391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0624" y="137160"/>
            <a:ext cx="826770" cy="35004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35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56787" y="4844382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commerce.gov/" TargetMode="Externa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://www.noaa.gov/satellites" TargetMode="External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noaa.gov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52888" y="205984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Proxima Nova"/>
              <a:buNone/>
              <a:defRPr sz="2400" b="1" i="0" u="none" strike="noStrike" cap="none">
                <a:solidFill>
                  <a:srgbClr val="0099D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52888" y="914407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Char char="•"/>
              <a:defRPr sz="3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Proxima Nova"/>
              <a:buChar char="•"/>
              <a:defRPr sz="28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Proxima Nova"/>
              <a:buChar char="•"/>
              <a:defRPr sz="24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Proxima Nova"/>
              <a:buChar char="•"/>
              <a:defRPr sz="20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Proxima Nova"/>
              <a:buChar char="•"/>
              <a:defRPr sz="18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Proxima Nova"/>
              <a:buChar char="•"/>
              <a:defRPr sz="16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2" y="9"/>
            <a:ext cx="3526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-100" y="4800600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1" descr="G:\STALL\ST Comms\Templates &amp; Resources\Logos\Other Emblems\DOC Logo\DOC Color.png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8600" y="4868252"/>
            <a:ext cx="209250" cy="2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9827" y="4871521"/>
            <a:ext cx="202725" cy="2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8556787" y="4844382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-100" y="1612700"/>
            <a:ext cx="352500" cy="339300"/>
          </a:xfrm>
          <a:prstGeom prst="rect">
            <a:avLst/>
          </a:prstGeom>
          <a:solidFill>
            <a:srgbClr val="0B45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" descr="C:\Users\jacqui.fenner\Desktop\PTT templates\images\noaa icons\noaa_icons-06.png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971" y="1674347"/>
            <a:ext cx="312420" cy="21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/>
          <p:nvPr/>
        </p:nvSpPr>
        <p:spPr>
          <a:xfrm>
            <a:off x="984096" y="4873120"/>
            <a:ext cx="5496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1001"/>
              <a:buFont typeface="Proxima Nova"/>
              <a:buNone/>
            </a:pPr>
            <a:r>
              <a:rPr lang="en-US" sz="1001" b="0" i="1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rPr>
              <a:t>STAR brings the power of satellite remote sensing science to all NOAA missions. </a:t>
            </a:r>
            <a:endParaRPr sz="1001" b="0" i="1" u="none" strike="noStrike" cap="none">
              <a:solidFill>
                <a:srgbClr val="07336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" name="Google Shape;20;p1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8980" y="4850330"/>
            <a:ext cx="245953" cy="2451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1EA00186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29/2020JD033451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F172-843E-41DB-B61E-988AE8D0C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628" y="841772"/>
            <a:ext cx="7072745" cy="1790700"/>
          </a:xfrm>
        </p:spPr>
        <p:txBody>
          <a:bodyPr/>
          <a:lstStyle/>
          <a:p>
            <a:r>
              <a:rPr lang="en-US" sz="3200" dirty="0"/>
              <a:t>Characterizing the Relation between Lightning and Wildfires in the Western United 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855A7-6EBD-4F32-B034-017D87294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51911"/>
            <a:ext cx="6858000" cy="12417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Scott Rudlosky, NOAA/NESDIS/STAR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Feng Zhang, UMD/ESSIC/CISESS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Joseph Patton, UMD/ESSIC/CISESS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721B5B-583E-48E7-B600-9B567F206730}"/>
              </a:ext>
            </a:extLst>
          </p:cNvPr>
          <p:cNvSpPr txBox="1">
            <a:spLocks/>
          </p:cNvSpPr>
          <p:nvPr/>
        </p:nvSpPr>
        <p:spPr>
          <a:xfrm>
            <a:off x="1143000" y="3792280"/>
            <a:ext cx="6858000" cy="87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Proxima Nova"/>
              <a:buNone/>
              <a:defRPr sz="15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Proxima Nova"/>
              <a:buNone/>
              <a:defRPr sz="135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Proxima Nova"/>
              <a:buNone/>
              <a:defRPr sz="12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Proxima Nova"/>
              <a:buNone/>
              <a:defRPr sz="12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Proxima Nova"/>
              <a:buNone/>
              <a:defRPr sz="1200" b="0" i="0" u="none" strike="noStrike" cap="none">
                <a:solidFill>
                  <a:srgbClr val="07336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None/>
              <a:defRPr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None/>
              <a:defRPr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None/>
              <a:defRPr sz="12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/>
              <a:t>GLM Science Meeting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/>
              <a:t>13-15 September 2022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/>
              <a:t>Huntsville, AL</a:t>
            </a:r>
          </a:p>
        </p:txBody>
      </p:sp>
    </p:spTree>
    <p:extLst>
      <p:ext uri="{BB962C8B-B14F-4D97-AF65-F5344CB8AC3E}">
        <p14:creationId xmlns:p14="http://schemas.microsoft.com/office/powerpoint/2010/main" val="415085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3"/>
            <a:ext cx="7971035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Search for all lightning within various radii of the fire ignition location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Lightning must occur within 28 days before fire begins through the day of ignition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For GLM flashes, the flash point locations are used (stroke/pulse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lat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for NLDN)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Dataset Development – Detailed Matching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F3F97-6CE6-4094-9B80-2E4AA985F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4" t="17254" r="421" b="3677"/>
          <a:stretch/>
        </p:blipFill>
        <p:spPr>
          <a:xfrm>
            <a:off x="1177635" y="1881594"/>
            <a:ext cx="5699051" cy="2871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69490-55F0-4D42-87D7-D55C8E67C6A1}"/>
              </a:ext>
            </a:extLst>
          </p:cNvPr>
          <p:cNvSpPr txBox="1"/>
          <p:nvPr/>
        </p:nvSpPr>
        <p:spPr>
          <a:xfrm>
            <a:off x="6876687" y="3358810"/>
            <a:ext cx="2271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200" i="1" dirty="0"/>
              <a:t>Symbols indicate lightning matched to natural wildfires using the 0.2° threshold</a:t>
            </a:r>
          </a:p>
          <a:p>
            <a:r>
              <a:rPr lang="en-US" sz="1200" i="1" dirty="0"/>
              <a:t>GOES-East GLM (Blue)</a:t>
            </a:r>
          </a:p>
          <a:p>
            <a:r>
              <a:rPr lang="en-US" sz="1200" i="1" dirty="0"/>
              <a:t>GOES-West GLM (Green)</a:t>
            </a:r>
          </a:p>
          <a:p>
            <a:r>
              <a:rPr lang="en-US" sz="1200" i="1" dirty="0"/>
              <a:t>NLDN (Red)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19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Overview of Matched Lightning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CEC44A-DED1-4745-873A-8FE7BCC63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634"/>
              </p:ext>
            </p:extLst>
          </p:nvPr>
        </p:nvGraphicFramePr>
        <p:xfrm>
          <a:off x="582858" y="1763721"/>
          <a:ext cx="2951454" cy="24536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370330">
                  <a:extLst>
                    <a:ext uri="{9D8B030D-6E8A-4147-A177-3AD203B41FA5}">
                      <a16:colId xmlns:a16="http://schemas.microsoft.com/office/drawing/2014/main" val="3335136915"/>
                    </a:ext>
                  </a:extLst>
                </a:gridCol>
                <a:gridCol w="486093">
                  <a:extLst>
                    <a:ext uri="{9D8B030D-6E8A-4147-A177-3AD203B41FA5}">
                      <a16:colId xmlns:a16="http://schemas.microsoft.com/office/drawing/2014/main" val="2223256367"/>
                    </a:ext>
                  </a:extLst>
                </a:gridCol>
                <a:gridCol w="486093">
                  <a:extLst>
                    <a:ext uri="{9D8B030D-6E8A-4147-A177-3AD203B41FA5}">
                      <a16:colId xmlns:a16="http://schemas.microsoft.com/office/drawing/2014/main" val="3318365368"/>
                    </a:ext>
                  </a:extLst>
                </a:gridCol>
                <a:gridCol w="608938">
                  <a:extLst>
                    <a:ext uri="{9D8B030D-6E8A-4147-A177-3AD203B41FA5}">
                      <a16:colId xmlns:a16="http://schemas.microsoft.com/office/drawing/2014/main" val="19172323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Matched Fraction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0.5°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0.2°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0.1°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513765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G16 GLM (2020)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0.83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0.79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0.70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2117427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G17 GLM (2020)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0.92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0.90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0.84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4263846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GLD 360 (2020)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0.93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0.91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0.88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1915353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G16 GLM (2021)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0.81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0.78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0.68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235624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G17 GLM (2021)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0.92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0.90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0.86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01745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GLD 360 (2021)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0.95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0.93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0.91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09789278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7" y="740444"/>
            <a:ext cx="5300667" cy="1391252"/>
          </a:xfrm>
        </p:spPr>
        <p:txBody>
          <a:bodyPr/>
          <a:lstStyle/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Identify lightning nearest to the fire ignition in space and time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Initially characterize which are very likely matches and identify those requiring closer examination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3A7D19-A5FE-421D-8049-BB7608BC2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60" y="41489"/>
            <a:ext cx="3272498" cy="2375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3CEBCE-6A88-4D00-86E7-7C718031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799" y="2414375"/>
            <a:ext cx="3250059" cy="2359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091521-5EFD-451E-9E62-1E15371A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04" y="2414374"/>
            <a:ext cx="3250059" cy="2359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92F386-D337-4782-9E11-1BEAAEF93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804" y="41078"/>
            <a:ext cx="3250059" cy="235935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E96FD05-3564-4661-95F6-3D4A7B248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295559"/>
              </p:ext>
            </p:extLst>
          </p:nvPr>
        </p:nvGraphicFramePr>
        <p:xfrm>
          <a:off x="3726597" y="1760512"/>
          <a:ext cx="1883093" cy="26212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63893">
                  <a:extLst>
                    <a:ext uri="{9D8B030D-6E8A-4147-A177-3AD203B41FA5}">
                      <a16:colId xmlns:a16="http://schemas.microsoft.com/office/drawing/2014/main" val="200611688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618300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49728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Sensor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Hour Diff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Dist</a:t>
                      </a:r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 Diff (°)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val="1949478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G16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205.5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0.050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2173708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G17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191.9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0.033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2415389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NLDN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135.2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0.017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86219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G16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87.6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0.105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516817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G17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54.3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0.104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4132933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NLDN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29.9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0.098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347033575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1C78AB-A3F8-4BE9-B419-A6BB12C23C74}"/>
              </a:ext>
            </a:extLst>
          </p:cNvPr>
          <p:cNvCxnSpPr>
            <a:cxnSpLocks/>
          </p:cNvCxnSpPr>
          <p:nvPr/>
        </p:nvCxnSpPr>
        <p:spPr>
          <a:xfrm>
            <a:off x="3726597" y="3324448"/>
            <a:ext cx="1883093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A169E-D18C-4249-B55A-FAD282B4D883}"/>
              </a:ext>
            </a:extLst>
          </p:cNvPr>
          <p:cNvCxnSpPr>
            <a:cxnSpLocks/>
          </p:cNvCxnSpPr>
          <p:nvPr/>
        </p:nvCxnSpPr>
        <p:spPr>
          <a:xfrm>
            <a:off x="3723053" y="2271830"/>
            <a:ext cx="1883093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50904D-C965-405C-9BD5-176CEFDCE447}"/>
              </a:ext>
            </a:extLst>
          </p:cNvPr>
          <p:cNvCxnSpPr>
            <a:cxnSpLocks/>
          </p:cNvCxnSpPr>
          <p:nvPr/>
        </p:nvCxnSpPr>
        <p:spPr>
          <a:xfrm>
            <a:off x="582858" y="3157872"/>
            <a:ext cx="2951454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7FA65E-8C63-42F0-B703-93DAA6ACB4CE}"/>
              </a:ext>
            </a:extLst>
          </p:cNvPr>
          <p:cNvCxnSpPr>
            <a:cxnSpLocks/>
          </p:cNvCxnSpPr>
          <p:nvPr/>
        </p:nvCxnSpPr>
        <p:spPr>
          <a:xfrm>
            <a:off x="579317" y="2112336"/>
            <a:ext cx="2951454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DC3BC-D73D-4C0B-9AC1-22722D1886D1}"/>
              </a:ext>
            </a:extLst>
          </p:cNvPr>
          <p:cNvCxnSpPr>
            <a:cxnSpLocks/>
          </p:cNvCxnSpPr>
          <p:nvPr/>
        </p:nvCxnSpPr>
        <p:spPr>
          <a:xfrm>
            <a:off x="579317" y="4210490"/>
            <a:ext cx="2951454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18E56AF-6783-43F0-B5BB-46DD19B0F531}"/>
              </a:ext>
            </a:extLst>
          </p:cNvPr>
          <p:cNvSpPr/>
          <p:nvPr/>
        </p:nvSpPr>
        <p:spPr>
          <a:xfrm>
            <a:off x="464127" y="4228938"/>
            <a:ext cx="3066644" cy="54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i="1" dirty="0"/>
              <a:t>Fraction of natural fires with any lightning within various radii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47AFB-D870-4857-ADA4-E7F994E87525}"/>
              </a:ext>
            </a:extLst>
          </p:cNvPr>
          <p:cNvSpPr/>
          <p:nvPr/>
        </p:nvSpPr>
        <p:spPr>
          <a:xfrm>
            <a:off x="3530771" y="4393369"/>
            <a:ext cx="3089157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i="1" dirty="0"/>
              <a:t>Matched Lightning Statistics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C6385-B5F3-4B4F-81C6-CCB87A596B09}"/>
              </a:ext>
            </a:extLst>
          </p:cNvPr>
          <p:cNvCxnSpPr>
            <a:cxnSpLocks/>
          </p:cNvCxnSpPr>
          <p:nvPr/>
        </p:nvCxnSpPr>
        <p:spPr>
          <a:xfrm>
            <a:off x="3723056" y="4377069"/>
            <a:ext cx="1883093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B0BBF3C-20A8-4593-835C-0C0EF0A8B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38214"/>
              </p:ext>
            </p:extLst>
          </p:nvPr>
        </p:nvGraphicFramePr>
        <p:xfrm>
          <a:off x="3723053" y="1763721"/>
          <a:ext cx="2951454" cy="24536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370330">
                  <a:extLst>
                    <a:ext uri="{9D8B030D-6E8A-4147-A177-3AD203B41FA5}">
                      <a16:colId xmlns:a16="http://schemas.microsoft.com/office/drawing/2014/main" val="3335136915"/>
                    </a:ext>
                  </a:extLst>
                </a:gridCol>
                <a:gridCol w="486093">
                  <a:extLst>
                    <a:ext uri="{9D8B030D-6E8A-4147-A177-3AD203B41FA5}">
                      <a16:colId xmlns:a16="http://schemas.microsoft.com/office/drawing/2014/main" val="2223256367"/>
                    </a:ext>
                  </a:extLst>
                </a:gridCol>
                <a:gridCol w="486093">
                  <a:extLst>
                    <a:ext uri="{9D8B030D-6E8A-4147-A177-3AD203B41FA5}">
                      <a16:colId xmlns:a16="http://schemas.microsoft.com/office/drawing/2014/main" val="3318365368"/>
                    </a:ext>
                  </a:extLst>
                </a:gridCol>
                <a:gridCol w="608938">
                  <a:extLst>
                    <a:ext uri="{9D8B030D-6E8A-4147-A177-3AD203B41FA5}">
                      <a16:colId xmlns:a16="http://schemas.microsoft.com/office/drawing/2014/main" val="19172323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Unknown Fires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0.5°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0.2°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0.1°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513765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G16 GLM (2020)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427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G17 GLM (2020)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3846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GLD 360 (2020)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5353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G16 GLM (2021)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624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G17 GLM (2021)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745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GLD 360 (2021)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892783"/>
                  </a:ext>
                </a:extLst>
              </a:tr>
            </a:tbl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A9F043-25D8-4369-AD07-30036F9E470A}"/>
              </a:ext>
            </a:extLst>
          </p:cNvPr>
          <p:cNvCxnSpPr>
            <a:cxnSpLocks/>
          </p:cNvCxnSpPr>
          <p:nvPr/>
        </p:nvCxnSpPr>
        <p:spPr>
          <a:xfrm>
            <a:off x="3713990" y="3157870"/>
            <a:ext cx="2951454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D8606D-3693-451A-BD80-0D5E4A1A69E4}"/>
              </a:ext>
            </a:extLst>
          </p:cNvPr>
          <p:cNvCxnSpPr>
            <a:cxnSpLocks/>
          </p:cNvCxnSpPr>
          <p:nvPr/>
        </p:nvCxnSpPr>
        <p:spPr>
          <a:xfrm>
            <a:off x="3720916" y="4217744"/>
            <a:ext cx="2951454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2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3"/>
            <a:ext cx="4611146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Properly classify as many unknown / undetermined fires as possible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Determine how many fires dwelled before growing and for how long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Quantify the potential benefit/value of identifying and suppressing these fires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Characterize lightning environments where fires dwell versus those with growth quickly after ignition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Begin developing the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</a:rPr>
              <a:t>LiRoi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Model 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89D88-5655-489F-8CE9-25BB2174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692" y="817288"/>
            <a:ext cx="3600063" cy="350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61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7" y="740443"/>
            <a:ext cx="5146964" cy="3916291"/>
          </a:xfrm>
        </p:spPr>
        <p:txBody>
          <a:bodyPr/>
          <a:lstStyle/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Once lightning data are properly classified, join with additional data (e.g., Giuseppe 2022)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Integrate findings with parallel effort applying blended lightning grids (Zhang et al. 2022)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Determine the best AI for this application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Train model on subset sample, then evaluate performance on independent sample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Tune/refine model as needed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Develop training resources</a:t>
            </a:r>
          </a:p>
          <a:p>
            <a:pPr marL="228600" indent="-203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Incorporate into NESDIS fire product information storefront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Developing the </a:t>
            </a:r>
            <a:r>
              <a:rPr lang="en-US" dirty="0" err="1"/>
              <a:t>LiRoi</a:t>
            </a:r>
            <a:r>
              <a:rPr lang="en-US" dirty="0"/>
              <a:t> Model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6E571E-EE29-481F-B36D-E6A886AAA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18264"/>
              </p:ext>
            </p:extLst>
          </p:nvPr>
        </p:nvGraphicFramePr>
        <p:xfrm>
          <a:off x="5691530" y="827383"/>
          <a:ext cx="3351848" cy="39014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70430">
                  <a:extLst>
                    <a:ext uri="{9D8B030D-6E8A-4147-A177-3AD203B41FA5}">
                      <a16:colId xmlns:a16="http://schemas.microsoft.com/office/drawing/2014/main" val="1172115900"/>
                    </a:ext>
                  </a:extLst>
                </a:gridCol>
                <a:gridCol w="1181418">
                  <a:extLst>
                    <a:ext uri="{9D8B030D-6E8A-4147-A177-3AD203B41FA5}">
                      <a16:colId xmlns:a16="http://schemas.microsoft.com/office/drawing/2014/main" val="65910935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Parameter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Units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986483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IFS volumetric soil water layer 1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(m3⋅m−3)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645824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IFS 2 m temperature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Kelvin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638779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IFS 2 m relative </a:t>
                      </a:r>
                      <a:r>
                        <a:rPr lang="fr-FR" sz="10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humidity</a:t>
                      </a:r>
                      <a:r>
                        <a:rPr lang="fr-FR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▽</a:t>
                      </a:r>
                      <a:endParaRPr lang="fr-FR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%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520247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IFS soil type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Categorical (1–7)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5677947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IFS low vegetation cover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Fraction (0–1)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428324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IFS high vegetation cover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Fraction (0–1)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0384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IFS daily accumulated precipitation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mm⋅day</a:t>
                      </a:r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–1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895533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IFS 5 days precipitation▽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mm⋅day</a:t>
                      </a:r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–1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0786877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IFS Avg 3 days soil moisture▽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(m3⋅m−3)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7766356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IFS Avg 5 days soil moisture▽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(m3⋅m−3)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203830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IFS Avg 10 days soil moisture▽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(m3⋅m−3)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5661050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IFS Avg 15 days soil moisture▽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(m3⋅m−3)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176564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IFS Avg 20 days soil moisture▽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(m3⋅m−3)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54684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SMOS NN soil moisture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(m3⋅m−3)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7883548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2"/>
                          </a:solidFill>
                          <a:effectLst/>
                        </a:rPr>
                        <a:t>IFS vegetation drought index</a:t>
                      </a:r>
                      <a:endParaRPr lang="en-US" sz="1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Categorical (1–5)</a:t>
                      </a:r>
                      <a:endParaRPr lang="en-US" sz="1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40660773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D230162-5727-41C2-B06C-3063694772CD}"/>
              </a:ext>
            </a:extLst>
          </p:cNvPr>
          <p:cNvSpPr/>
          <p:nvPr/>
        </p:nvSpPr>
        <p:spPr>
          <a:xfrm>
            <a:off x="5691530" y="34032"/>
            <a:ext cx="3351848" cy="78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i="1" dirty="0"/>
              <a:t>The Value of Probabilistic Prediction for Lightning Ignited Fires (Giuseppe 2022) (https://doi.org/10.1029/2022GL099669)</a:t>
            </a:r>
          </a:p>
        </p:txBody>
      </p:sp>
    </p:spTree>
    <p:extLst>
      <p:ext uri="{BB962C8B-B14F-4D97-AF65-F5344CB8AC3E}">
        <p14:creationId xmlns:p14="http://schemas.microsoft.com/office/powerpoint/2010/main" val="62317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7" y="740443"/>
            <a:ext cx="8478981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Lightning ignited wildfires often smolder for some time before being discovered, so there can be a lag between lightning outbreaks and wildfire outbreaks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Working to combine satellite- and ground-based lightning data to better characterize the lightning that ignites wildfires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Near-term Goal: Develop a training dataset of all lightning flashes known to have ignited a wildfire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Long-term Goal: Apply machine learning to determine when and where lightning is most likely to ignite wildfires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Long-term Goal: Leverage any delay between lightning strike and fire ignition to suppress some fires before they grow out of control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0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Estimating Economic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7" y="740443"/>
            <a:ext cx="3955473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</a:rPr>
              <a:t>Lubar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</a:rPr>
              <a:t>Jamilkowski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, and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</a:rPr>
              <a:t>Lazo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(2022) prepared a GOES-R Socioeconomic Benefits Study: Phase 2 – Assessments of Additional Products and Services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Estimated that the baseline GOES-R present value contribution to early wildfire detection is $9.68B (over 20 year program life cycle).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432E5-4DE2-4EC0-9211-505E67197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645" y="740443"/>
            <a:ext cx="4762839" cy="25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8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New IIJA Project (NESDIS/STAR and UMD/CISESS)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3"/>
            <a:ext cx="8582890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Geostationary Lightning Mapper Use in Support of Wildland Fire Detection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Support GLM integration into the NESDIS fire application system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Integrate new capabilities into centralized NESDIS fire product information storefront  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Incorporate the GLM into different phases of the fire lifecycle / response                (i.e., pre-ignition forecasting, monitoring, and detection) 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Develop an application for detecting/indicating regions with the most impactful lightning co-located with conditions conducive to wildland fire ignition 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Lightning ignition region-of-interest application (or </a:t>
            </a:r>
            <a:r>
              <a:rPr lang="en-US" sz="1600" dirty="0" err="1">
                <a:solidFill>
                  <a:schemeClr val="tx1">
                    <a:lumMod val="75000"/>
                  </a:schemeClr>
                </a:solidFill>
              </a:rPr>
              <a:t>LiRoi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) will be integrated into downstream fire detection applications including the NESDIS Fire Information 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8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Western Wildfire Distributions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3"/>
            <a:ext cx="2885728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Video of wildland fire location and size during 2020-2021 illustrates the seasonality of fires in the Western U.S.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Our study includes the states of WA, OR, CA, ID, MT, WY, NV, UT, CO, AZ, and NM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Wildfire_Animation_WesternUS_2020_2021">
            <a:hlinkClick r:id="" action="ppaction://media"/>
            <a:extLst>
              <a:ext uri="{FF2B5EF4-FFF2-40B4-BE49-F238E27FC236}">
                <a16:creationId xmlns:a16="http://schemas.microsoft.com/office/drawing/2014/main" id="{01431920-0E54-4772-9F72-68B202796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9856" y="735254"/>
            <a:ext cx="5755116" cy="383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Western Wildfire Distributions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3"/>
            <a:ext cx="6206852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Humans cause more fires, natural fires burn more acres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Results from delayed identification and suppression</a:t>
            </a:r>
          </a:p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Enormous potential value in catching some fires early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9AF28-ED47-4C9E-B6B1-DEB5091EC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48"/>
          <a:stretch/>
        </p:blipFill>
        <p:spPr>
          <a:xfrm>
            <a:off x="6670980" y="2513645"/>
            <a:ext cx="2376038" cy="220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BF573A-BFFE-4E35-B72A-6155EFD36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48"/>
          <a:stretch/>
        </p:blipFill>
        <p:spPr>
          <a:xfrm>
            <a:off x="6670980" y="313295"/>
            <a:ext cx="2376038" cy="220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B5B84-AD7A-4F83-A701-C2451408E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25" y="2166046"/>
            <a:ext cx="3015093" cy="2188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D6D2E-578F-4794-BEBF-4691295B7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221" y="2122126"/>
            <a:ext cx="3137040" cy="2275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A048AD-0B0E-4202-A961-62BF1072CBD0}"/>
              </a:ext>
            </a:extLst>
          </p:cNvPr>
          <p:cNvSpPr txBox="1"/>
          <p:nvPr/>
        </p:nvSpPr>
        <p:spPr>
          <a:xfrm>
            <a:off x="464127" y="4483185"/>
            <a:ext cx="863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*Please pardon the excel ;)</a:t>
            </a:r>
          </a:p>
        </p:txBody>
      </p:sp>
    </p:spTree>
    <p:extLst>
      <p:ext uri="{BB962C8B-B14F-4D97-AF65-F5344CB8AC3E}">
        <p14:creationId xmlns:p14="http://schemas.microsoft.com/office/powerpoint/2010/main" val="89595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094F0C-1F88-4C3B-BFF3-BC509E2A3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58" y="1560113"/>
            <a:ext cx="4294911" cy="3117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0869A-FF81-42FB-B3EB-1B715D653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7"/>
          <a:stretch/>
        </p:blipFill>
        <p:spPr>
          <a:xfrm>
            <a:off x="4590562" y="1574436"/>
            <a:ext cx="4498022" cy="31027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3"/>
            <a:ext cx="7864185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Very strong seasonality in lightning occurrence that strongly contributes to the natural wildfire distribution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Lightning Distributions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4C58E6-0410-4A64-9818-F91EDB66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8" y="1575964"/>
            <a:ext cx="4274130" cy="31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3"/>
            <a:ext cx="5022271" cy="3916291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Several recent studies have shown skill in classifying GLM flashes by leveraging various optical lightning characteristics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Lightning Distributions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3A3D7-586B-441E-9CC4-5C283EB7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91" y="2501827"/>
            <a:ext cx="3176810" cy="2245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6E6092-BBE3-4493-A856-BB768C5D1D46}"/>
              </a:ext>
            </a:extLst>
          </p:cNvPr>
          <p:cNvSpPr/>
          <p:nvPr/>
        </p:nvSpPr>
        <p:spPr>
          <a:xfrm>
            <a:off x="1205317" y="1940193"/>
            <a:ext cx="3539894" cy="54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lvl="0" algn="ctr">
              <a:lnSpc>
                <a:spcPct val="110000"/>
              </a:lnSpc>
              <a:spcAft>
                <a:spcPts val="600"/>
              </a:spcAft>
              <a:buClr>
                <a:srgbClr val="0A4595"/>
              </a:buClr>
              <a:buSzPct val="100000"/>
            </a:pPr>
            <a:r>
              <a:rPr lang="en-US" i="1" dirty="0">
                <a:solidFill>
                  <a:schemeClr val="bg2"/>
                </a:solidFill>
              </a:rPr>
              <a:t>Classification of GLM Flashes Using Random Forests (</a:t>
            </a:r>
            <a:r>
              <a:rPr lang="en-US" i="1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Ringhausen</a:t>
            </a:r>
            <a:r>
              <a:rPr lang="en-US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2021</a:t>
            </a:r>
            <a:r>
              <a:rPr lang="en-US" i="1" dirty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53ACDC-DAD8-4A72-BE5D-20C91A648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02" y="891506"/>
            <a:ext cx="3009933" cy="3826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221E81-DC2C-41A1-A54E-3E724CD3578C}"/>
              </a:ext>
            </a:extLst>
          </p:cNvPr>
          <p:cNvSpPr/>
          <p:nvPr/>
        </p:nvSpPr>
        <p:spPr>
          <a:xfrm>
            <a:off x="5457631" y="74516"/>
            <a:ext cx="3657600" cy="78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ctr">
              <a:lnSpc>
                <a:spcPct val="110000"/>
              </a:lnSpc>
              <a:spcAft>
                <a:spcPts val="600"/>
              </a:spcAft>
              <a:buSzPct val="100000"/>
            </a:pPr>
            <a:r>
              <a:rPr lang="en-US" i="1" dirty="0">
                <a:solidFill>
                  <a:schemeClr val="bg2"/>
                </a:solidFill>
              </a:rPr>
              <a:t>Detection of Continuing Current in Lightning Using the Geostationary Lightning Mapper (</a:t>
            </a:r>
            <a:r>
              <a:rPr lang="en-US" i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Fairman and Bitzer 2022</a:t>
            </a:r>
            <a:r>
              <a:rPr lang="en-US" i="1" dirty="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80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F81DE-CB34-4BAD-ADCC-543E0F92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28" y="740444"/>
            <a:ext cx="8255655" cy="1251390"/>
          </a:xfrm>
        </p:spPr>
        <p:txBody>
          <a:bodyPr/>
          <a:lstStyle/>
          <a:p>
            <a:pPr marL="228600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Search for all lightning and fire detections within 0.5° of the final fire perimeter polygon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Initially, lightning must occur within 28 days before fire begins through fire containment</a:t>
            </a:r>
          </a:p>
          <a:p>
            <a:pPr marL="685800" lvl="1" indent="-203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For GLM flashes, the flash polygon locations are used (stroke/pulse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lat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for NLDN)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1C92-2790-45DD-80E6-13F62A5BB2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91BC61-F269-4EC7-B2D1-1C297BEC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4" y="41489"/>
            <a:ext cx="7886700" cy="651237"/>
          </a:xfrm>
        </p:spPr>
        <p:txBody>
          <a:bodyPr/>
          <a:lstStyle/>
          <a:p>
            <a:r>
              <a:rPr lang="en-US" dirty="0"/>
              <a:t>Dataset Development – Initial Matching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B9A19-A913-4A7E-9783-5A306D2FC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8" t="17170" r="17227" b="4698"/>
          <a:stretch/>
        </p:blipFill>
        <p:spPr>
          <a:xfrm>
            <a:off x="3330178" y="2242634"/>
            <a:ext cx="2861696" cy="2217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65CF9-166D-4218-87D3-8568BFB76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0"/>
          <a:stretch/>
        </p:blipFill>
        <p:spPr>
          <a:xfrm>
            <a:off x="424216" y="2242634"/>
            <a:ext cx="2861696" cy="2217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73F16D-87C5-457F-BF33-6BDB4D349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99" t="17111" r="8921" b="3820"/>
          <a:stretch/>
        </p:blipFill>
        <p:spPr>
          <a:xfrm>
            <a:off x="6243789" y="2242633"/>
            <a:ext cx="2861696" cy="2217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76FA95-2184-42A8-A65D-26302AD5A376}"/>
              </a:ext>
            </a:extLst>
          </p:cNvPr>
          <p:cNvSpPr txBox="1"/>
          <p:nvPr/>
        </p:nvSpPr>
        <p:spPr>
          <a:xfrm>
            <a:off x="424217" y="1942214"/>
            <a:ext cx="2905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GOES-East GLM Candidate Flashes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BCC51-A77D-45B1-B832-3BEEA44CE5B7}"/>
              </a:ext>
            </a:extLst>
          </p:cNvPr>
          <p:cNvSpPr txBox="1"/>
          <p:nvPr/>
        </p:nvSpPr>
        <p:spPr>
          <a:xfrm>
            <a:off x="6197989" y="1942214"/>
            <a:ext cx="2905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NLDN Candidate Strokes/Pulses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4ADC7-6BA8-4A4A-A5F3-D1A4D58303EE}"/>
              </a:ext>
            </a:extLst>
          </p:cNvPr>
          <p:cNvSpPr txBox="1"/>
          <p:nvPr/>
        </p:nvSpPr>
        <p:spPr>
          <a:xfrm>
            <a:off x="3281804" y="1942214"/>
            <a:ext cx="2905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GOES-West GLM Candidate Flashes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FA55AA-3683-4095-AFDF-82FBAE744356}"/>
              </a:ext>
            </a:extLst>
          </p:cNvPr>
          <p:cNvSpPr txBox="1"/>
          <p:nvPr/>
        </p:nvSpPr>
        <p:spPr>
          <a:xfrm>
            <a:off x="464127" y="4483185"/>
            <a:ext cx="863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*Potential matches to the Butte, Tehama, Glenn Lightning Complex are indicated by teal coloring</a:t>
            </a:r>
          </a:p>
        </p:txBody>
      </p:sp>
    </p:spTree>
    <p:extLst>
      <p:ext uri="{BB962C8B-B14F-4D97-AF65-F5344CB8AC3E}">
        <p14:creationId xmlns:p14="http://schemas.microsoft.com/office/powerpoint/2010/main" val="214213274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_1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1117</Words>
  <Application>Microsoft Office PowerPoint</Application>
  <PresentationFormat>On-screen Show (16:9)</PresentationFormat>
  <Paragraphs>195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Proxima Nova</vt:lpstr>
      <vt:lpstr>Arial</vt:lpstr>
      <vt:lpstr>Calibri</vt:lpstr>
      <vt:lpstr>Wingdings</vt:lpstr>
      <vt:lpstr>Master Slide _1</vt:lpstr>
      <vt:lpstr>Characterizing the Relation between Lightning and Wildfires in the Western United States</vt:lpstr>
      <vt:lpstr>Overview</vt:lpstr>
      <vt:lpstr>Estimating Economic Benefits</vt:lpstr>
      <vt:lpstr>New IIJA Project (NESDIS/STAR and UMD/CISESS)</vt:lpstr>
      <vt:lpstr>Western Wildfire Distributions</vt:lpstr>
      <vt:lpstr>Western Wildfire Distributions</vt:lpstr>
      <vt:lpstr>Lightning Distributions</vt:lpstr>
      <vt:lpstr>Lightning Distributions</vt:lpstr>
      <vt:lpstr>Dataset Development – Initial Matching</vt:lpstr>
      <vt:lpstr>Dataset Development – Detailed Matching</vt:lpstr>
      <vt:lpstr>Overview of Matched Lightning</vt:lpstr>
      <vt:lpstr>Next Steps</vt:lpstr>
      <vt:lpstr>Developing the LiRoi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 Line Plan</dc:title>
  <dc:creator>Scott D. Rudlosky</dc:creator>
  <cp:lastModifiedBy>Scott D. Rudlosky</cp:lastModifiedBy>
  <cp:revision>86</cp:revision>
  <dcterms:modified xsi:type="dcterms:W3CDTF">2022-09-14T12:48:19Z</dcterms:modified>
</cp:coreProperties>
</file>