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A5BC5B-33A4-4DC2-8521-A6A044CF93B2}">
  <a:tblStyle styleId="{4CA5BC5B-33A4-4DC2-8521-A6A044CF93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238ab6bf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238ab6bf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238ab6bf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238ab6bf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84a322a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84a322a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7cbf5523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7cbf5523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09e3765c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09e3765c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7cbf5523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7cbf5523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14795c1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14795c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6667da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6667da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09e3765c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09e3765c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238ab6bf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238ab6bf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www.youtube.com/watch?v=79o6DXr_3z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896975"/>
            <a:ext cx="910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</a:t>
            </a:r>
            <a:r>
              <a:rPr lang="en"/>
              <a:t>Climate Model and Observed Space-based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Frequencies 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910325"/>
            <a:ext cx="91095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256"/>
              <a:buFont typeface="Arial"/>
              <a:buNone/>
            </a:pPr>
            <a:r>
              <a:rPr lang="en" sz="3120"/>
              <a:t>Jonathan Wynn Smith, Ph.D.</a:t>
            </a:r>
            <a:endParaRPr sz="31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NOAA/OAR/GFDL and UMD/ESSIC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Collaborators: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Larry Horowitz, Ph.D., Vaishali Naik, Ph.D, John Dunne, Ph.D.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NOAA/OAR/GFDL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2022 GLM Science Team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Operational Users of GLM Session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Wednesday, September 14, 2022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2850"/>
            <a:ext cx="1460650" cy="14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13925" y="352425"/>
            <a:ext cx="4353900" cy="42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Summary</a:t>
            </a:r>
            <a:endParaRPr b="1"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Regridding fine resolution data to coarser model grid required the conservative method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2-4 order of magnitude under prediction of lightning frequency compared to GLM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Model “over predicts” in mountainous area compared to GLM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Ocean model/obs correlation is poor (&lt; 0.2) during the NH cold season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Model captures TRMM/LIS and GLM seasonality in SE US</a:t>
            </a:r>
            <a:endParaRPr/>
          </a:p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4667250" y="428625"/>
            <a:ext cx="4353900" cy="42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n" sz="3200"/>
              <a:t>Future Work</a:t>
            </a:r>
            <a:endParaRPr b="1"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Calculate ISS-LIS flash frequency based on flash rate to intercompare with GLM and TRMM/LIS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Compute the the GLM flash frequency with flash count as opposed to FED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Explore biases between model and LIS data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Run climate model sensitivity testing with convective schemes and model resolution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Examine how well flash frequency in model correlate with: Cloud Water Path (Han et al. 2021), Ice Mass Flux (Dierling et al. 2008), CAPE + Convective Precipitation (Romps et al. 2014), and others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Give an update on this research and an overview of the conservative regridding of GLM data at the 2023 AMS Meeting 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352975" y="4552225"/>
            <a:ext cx="842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Thanks to</a:t>
            </a:r>
            <a:r>
              <a:rPr lang="en"/>
              <a:t>: GFDL - Meiyun Lin, Ph.D., UMD/ESSIC - Feng Zhang, Ph.D. and Daile Zhang, Ph.D. and US NRL - </a:t>
            </a:r>
            <a:r>
              <a:rPr lang="en"/>
              <a:t>Brain</a:t>
            </a:r>
            <a:r>
              <a:rPr lang="en"/>
              <a:t> Blaylock, Ph.D.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0" y="445025"/>
            <a:ext cx="902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Mid-Continental South America Flash Frequency Trends</a:t>
            </a:r>
            <a:endParaRPr b="1"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8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999898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524000" y="4429125"/>
            <a:ext cx="88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Model TRMM/LIS flash frequencies are similar: ~ </a:t>
            </a:r>
            <a:r>
              <a:rPr lang="en">
                <a:solidFill>
                  <a:schemeClr val="dk1"/>
                </a:solidFill>
              </a:rPr>
              <a:t>1e</a:t>
            </a:r>
            <a:r>
              <a:rPr baseline="30000" lang="en">
                <a:solidFill>
                  <a:schemeClr val="dk1"/>
                </a:solidFill>
              </a:rPr>
              <a:t>-6</a:t>
            </a:r>
            <a:r>
              <a:rPr lang="en">
                <a:solidFill>
                  <a:schemeClr val="dk1"/>
                </a:solidFill>
              </a:rPr>
              <a:t> flashes 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endParaRPr baseline="300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Maxima occur in the SH Spring as opposed to the summer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GLM is 1-2 orders of magnitude higher than the model output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161925" y="4486275"/>
            <a:ext cx="752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flasheskm</a:t>
            </a:r>
            <a:r>
              <a:rPr baseline="30000" lang="en">
                <a:solidFill>
                  <a:schemeClr val="dk2"/>
                </a:solidFill>
              </a:rPr>
              <a:t>-2</a:t>
            </a:r>
            <a:r>
              <a:rPr lang="en">
                <a:solidFill>
                  <a:schemeClr val="dk2"/>
                </a:solidFill>
              </a:rPr>
              <a:t> s</a:t>
            </a:r>
            <a:r>
              <a:rPr baseline="30000" lang="en">
                <a:solidFill>
                  <a:schemeClr val="dk2"/>
                </a:solidFill>
              </a:rPr>
              <a:t>-1</a:t>
            </a:r>
            <a:endParaRPr baseline="30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Motivation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9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our knowledge, geostationary space-based lightning data have not been compared to climate model simulations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Establish a framework for comparing other space-based lightning and atmospheric chemistry datasets to climate models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Gather information climate modelers can use to improve model lightning frequency parameterizations, lightning-nitrogen oxide parameterizations, and tropospheric ozone and methane estimates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2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GOES-16 GLM Data</a:t>
            </a:r>
            <a:endParaRPr b="1"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0" y="95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{4CA5BC5B-33A4-4DC2-8521-A6A044CF93B2}</a:tableStyleId>
              </a:tblPr>
              <a:tblGrid>
                <a:gridCol w="3048000"/>
                <a:gridCol w="3048000"/>
                <a:gridCol w="30480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2018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Post 2018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Product 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Flash Extent Density - Number of flashes coincident with a grid cell over a 1 minute period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40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Spatial Resolution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 km x 4 km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 km x 2 km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Grid Cells for the GOES-16 Domain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2711 x 2711 = 7349521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5424 x 5424 = 29419776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1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Detection Efficiency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Average = 0.82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0.85  from Feng Zhang, UMD Research Assistant, Personal Communication in May 2022 (GOES-16 GLM relative to ENTLN)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0.91 for 60 second intervals (GOES-16 GLM relative to WWLLN in Bateman et al. 2021)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0.7  for 24 hour average over GOES-16 GLM FOV (In design specification in Goodman et al. 2018)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8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Calculation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38154" l="11725" r="10779" t="41975"/>
          <a:stretch/>
        </p:blipFill>
        <p:spPr>
          <a:xfrm>
            <a:off x="3646450" y="3640500"/>
            <a:ext cx="4826000" cy="7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GFDL AM4 c96 </a:t>
            </a:r>
            <a:r>
              <a:rPr b="1" lang="en"/>
              <a:t>Model Flash Frequency Output</a:t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9" name="Google Shape;79;p16"/>
          <p:cNvGraphicFramePr/>
          <p:nvPr/>
        </p:nvGraphicFramePr>
        <p:xfrm>
          <a:off x="0" y="97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{4CA5BC5B-33A4-4DC2-8521-A6A044CF93B2}</a:tableStyleId>
              </a:tblPr>
              <a:tblGrid>
                <a:gridCol w="2061175"/>
                <a:gridCol w="4034825"/>
                <a:gridCol w="3048000"/>
              </a:tblGrid>
              <a:tr h="132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Model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GFDL Atmospheric Model (AM) version 4 (Zhao et al. 2018 and Horowitz et al. 2019)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2008-2020 simulation forced with SST and nudged to GFS winds produced by Meiyun Lin, Ph.D. (GFDL)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Double plume convective scheme (separate shallow and deep convective plume - Zhao et al. 2018)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Flash Frequency Parameterization: Convective Cloud Top Height - Price et al, (1997)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7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Data 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Flash frequency (flashes per cm</a:t>
                      </a:r>
                      <a:r>
                        <a:rPr baseline="30000" lang="en" sz="1100"/>
                        <a:t>2</a:t>
                      </a:r>
                      <a:r>
                        <a:rPr lang="en" sz="1100"/>
                        <a:t> per seconds in a month) 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34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Resolution and Grid Cells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1° latitude by 1.25° longitude -&gt;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162 x 130 = 21060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34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Data Extraction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24292F"/>
                          </a:solidFill>
                          <a:highlight>
                            <a:srgbClr val="FFFFFF"/>
                          </a:highlight>
                        </a:rPr>
                        <a:t>ncks -d time,10 -d lat,</a:t>
                      </a:r>
                      <a:r>
                        <a:rPr b="1" lang="en" sz="1000">
                          <a:solidFill>
                            <a:srgbClr val="24292F"/>
                          </a:solidFill>
                          <a:highlight>
                            <a:srgbClr val="FFFFFF"/>
                          </a:highlight>
                        </a:rPr>
                        <a:t>-80.5,80.5</a:t>
                      </a:r>
                      <a:r>
                        <a:rPr lang="en" sz="1000">
                          <a:solidFill>
                            <a:srgbClr val="24292F"/>
                          </a:solidFill>
                          <a:highlight>
                            <a:srgbClr val="FFFFFF"/>
                          </a:highlight>
                        </a:rPr>
                        <a:t> -d lon,</a:t>
                      </a:r>
                      <a:r>
                        <a:rPr b="1" lang="en" sz="1000">
                          <a:solidFill>
                            <a:srgbClr val="24292F"/>
                          </a:solidFill>
                          <a:highlight>
                            <a:srgbClr val="FFFFFF"/>
                          </a:highlight>
                        </a:rPr>
                        <a:t>204.375,5.625</a:t>
                      </a:r>
                      <a:r>
                        <a:rPr lang="en" sz="1000">
                          <a:solidFill>
                            <a:srgbClr val="24292F"/>
                          </a:solidFill>
                          <a:highlight>
                            <a:srgbClr val="FFFFFF"/>
                          </a:highlight>
                        </a:rPr>
                        <a:t> tracer_level.201901-201912.flash_freq.nc c96_112019.nc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13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Calculation</a:t>
                      </a:r>
                      <a:endParaRPr b="1" sz="11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24292F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5166" l="10685" r="11371" t="28559"/>
          <a:stretch/>
        </p:blipFill>
        <p:spPr>
          <a:xfrm>
            <a:off x="4397200" y="3420525"/>
            <a:ext cx="3209375" cy="13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Conservative Regridding</a:t>
            </a:r>
            <a:endParaRPr b="1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066800"/>
            <a:ext cx="8520600" cy="41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average calculated of all full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partial source grid cells within the destination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grid cell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Ideal for regridding fine to coarse resolution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Utilities: ncl ESMF_Regridding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 xesmf/ESMPy libraries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13262" l="0" r="11221" t="0"/>
          <a:stretch/>
        </p:blipFill>
        <p:spPr>
          <a:xfrm>
            <a:off x="5087875" y="990600"/>
            <a:ext cx="3541775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5087875" y="4038600"/>
            <a:ext cx="330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From: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https://www.youtube.com/watch?v=79o6DXr_3zM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Climate Unboxed Youtube Channel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-90450" y="0"/>
            <a:ext cx="9324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Original GLM Grid	</a:t>
            </a:r>
            <a:r>
              <a:rPr lang="en" sz="1300"/>
              <a:t>													</a:t>
            </a:r>
            <a:r>
              <a:rPr b="1" lang="en" sz="1300"/>
              <a:t>Regridded GLM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																         1° Lat x 1.25° Lon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Max flash freq.:															Max flash freq.: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1.143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-4 </a:t>
            </a:r>
            <a:r>
              <a:rPr lang="en">
                <a:solidFill>
                  <a:schemeClr val="dk1"/>
                </a:solidFill>
              </a:rPr>
              <a:t>flashes 	</a:t>
            </a:r>
            <a:r>
              <a:rPr lang="en" sz="1300">
                <a:solidFill>
                  <a:schemeClr val="dk1"/>
                </a:solidFill>
              </a:rPr>
              <a:t>														4.32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-5 </a:t>
            </a:r>
            <a:r>
              <a:rPr lang="en">
                <a:solidFill>
                  <a:schemeClr val="dk1"/>
                </a:solidFill>
              </a:rPr>
              <a:t>flashes 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r>
              <a:rPr lang="en" sz="1300">
                <a:solidFill>
                  <a:schemeClr val="dk1"/>
                </a:solidFill>
              </a:rPr>
              <a:t> 																</a:t>
            </a:r>
            <a:r>
              <a:rPr lang="en">
                <a:solidFill>
                  <a:schemeClr val="dk1"/>
                </a:solidFill>
              </a:rPr>
              <a:t>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	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GFDL AM4 c96															Bias 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Model Simulation															(c96 - GLM)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1° Lat x 1.25° Lon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Max flash freq: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6.426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-6 </a:t>
            </a:r>
            <a:r>
              <a:rPr lang="en">
                <a:solidFill>
                  <a:schemeClr val="dk1"/>
                </a:solidFill>
              </a:rPr>
              <a:t>flashes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810" y="0"/>
            <a:ext cx="301099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301099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type="title"/>
          </p:nvPr>
        </p:nvSpPr>
        <p:spPr>
          <a:xfrm>
            <a:off x="83100" y="417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January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2020</a:t>
            </a:r>
            <a:endParaRPr b="1"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0" y="2571750"/>
            <a:ext cx="3010995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2800" y="2571750"/>
            <a:ext cx="30110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7458725" y="3028950"/>
            <a:ext cx="16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1e</a:t>
            </a:r>
            <a:r>
              <a:rPr baseline="30000" lang="en"/>
              <a:t>-14</a:t>
            </a:r>
            <a:r>
              <a:rPr lang="en"/>
              <a:t> to 1e</a:t>
            </a:r>
            <a:r>
              <a:rPr baseline="30000" lang="en"/>
              <a:t>-8</a:t>
            </a:r>
            <a:r>
              <a:rPr lang="en"/>
              <a:t> flashes </a:t>
            </a:r>
            <a:r>
              <a:rPr lang="en"/>
              <a:t>km</a:t>
            </a:r>
            <a:r>
              <a:rPr baseline="30000" lang="en"/>
              <a:t>-2</a:t>
            </a:r>
            <a:r>
              <a:rPr lang="en"/>
              <a:t> s</a:t>
            </a:r>
            <a:r>
              <a:rPr baseline="30000" lang="en"/>
              <a:t>-1</a:t>
            </a:r>
            <a:r>
              <a:rPr lang="en"/>
              <a:t> underprediction in GLM FOV and the same magnitude of overprediction over the Rockies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2932598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9" y="2571750"/>
            <a:ext cx="3008799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2800" y="0"/>
            <a:ext cx="301100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0" y="0"/>
            <a:ext cx="3008799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type="title"/>
          </p:nvPr>
        </p:nvSpPr>
        <p:spPr>
          <a:xfrm>
            <a:off x="83100" y="417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July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2020</a:t>
            </a:r>
            <a:endParaRPr b="1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7428400" y="2876550"/>
            <a:ext cx="163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1e</a:t>
            </a:r>
            <a:r>
              <a:rPr baseline="30000" lang="en"/>
              <a:t>-14</a:t>
            </a:r>
            <a:r>
              <a:rPr lang="en"/>
              <a:t> to 1e</a:t>
            </a:r>
            <a:r>
              <a:rPr baseline="30000" lang="en"/>
              <a:t>-8</a:t>
            </a:r>
            <a:r>
              <a:rPr lang="en"/>
              <a:t> </a:t>
            </a:r>
            <a:r>
              <a:rPr lang="en"/>
              <a:t>km</a:t>
            </a:r>
            <a:r>
              <a:rPr baseline="30000" lang="en"/>
              <a:t>-2</a:t>
            </a:r>
            <a:r>
              <a:rPr lang="en"/>
              <a:t> s-1 (1e</a:t>
            </a:r>
            <a:r>
              <a:rPr baseline="30000" lang="en"/>
              <a:t>-14</a:t>
            </a:r>
            <a:r>
              <a:rPr lang="en"/>
              <a:t> to 1e</a:t>
            </a:r>
            <a:r>
              <a:rPr baseline="30000" lang="en"/>
              <a:t>-6</a:t>
            </a:r>
            <a:r>
              <a:rPr lang="en"/>
              <a:t> </a:t>
            </a:r>
            <a:r>
              <a:rPr lang="en"/>
              <a:t>km</a:t>
            </a:r>
            <a:r>
              <a:rPr baseline="30000" lang="en"/>
              <a:t>-2</a:t>
            </a:r>
            <a:r>
              <a:rPr lang="en"/>
              <a:t> s</a:t>
            </a:r>
            <a:r>
              <a:rPr baseline="30000" lang="en"/>
              <a:t>-1</a:t>
            </a:r>
            <a:r>
              <a:rPr lang="en"/>
              <a:t>) underprediction (overprediction) in NH (SH, with the exception of the Andes outflow region)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-90450" y="0"/>
            <a:ext cx="9324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Original GLM Grid	</a:t>
            </a:r>
            <a:r>
              <a:rPr lang="en" sz="1300"/>
              <a:t>													</a:t>
            </a:r>
            <a:r>
              <a:rPr b="1" lang="en" sz="1300"/>
              <a:t>Regridded GLM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																         1° Lat x 1.25° Lon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Max flash freq.:															Max flash freq.: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9</a:t>
            </a:r>
            <a:r>
              <a:rPr lang="en" sz="1300"/>
              <a:t>.744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-5 </a:t>
            </a:r>
            <a:r>
              <a:rPr lang="en">
                <a:solidFill>
                  <a:schemeClr val="dk1"/>
                </a:solidFill>
              </a:rPr>
              <a:t>flashes 	</a:t>
            </a:r>
            <a:r>
              <a:rPr lang="en" sz="1300">
                <a:solidFill>
                  <a:schemeClr val="dk1"/>
                </a:solidFill>
              </a:rPr>
              <a:t>														6.037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-5 </a:t>
            </a:r>
            <a:r>
              <a:rPr lang="en">
                <a:solidFill>
                  <a:schemeClr val="dk1"/>
                </a:solidFill>
              </a:rPr>
              <a:t>flashes 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r>
              <a:rPr lang="en" sz="1300">
                <a:solidFill>
                  <a:schemeClr val="dk1"/>
                </a:solidFill>
              </a:rPr>
              <a:t> 																</a:t>
            </a:r>
            <a:r>
              <a:rPr lang="en">
                <a:solidFill>
                  <a:schemeClr val="dk1"/>
                </a:solidFill>
              </a:rPr>
              <a:t>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	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GFDL AM4 c96															Bias 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Model Simulation															(c96 - GLM)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1° Lat x 1.25° Lon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Max flash freq: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2.008 </a:t>
            </a:r>
            <a:r>
              <a:rPr lang="en">
                <a:solidFill>
                  <a:schemeClr val="dk1"/>
                </a:solidFill>
              </a:rPr>
              <a:t>e</a:t>
            </a:r>
            <a:r>
              <a:rPr baseline="30000" lang="en">
                <a:solidFill>
                  <a:schemeClr val="dk1"/>
                </a:solidFill>
              </a:rPr>
              <a:t>-5 </a:t>
            </a:r>
            <a:r>
              <a:rPr lang="en">
                <a:solidFill>
                  <a:schemeClr val="dk1"/>
                </a:solidFill>
              </a:rPr>
              <a:t>flashes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km</a:t>
            </a:r>
            <a:r>
              <a:rPr baseline="30000" lang="en">
                <a:solidFill>
                  <a:schemeClr val="dk1"/>
                </a:solidFill>
              </a:rPr>
              <a:t>-2</a:t>
            </a:r>
            <a:r>
              <a:rPr lang="en">
                <a:solidFill>
                  <a:schemeClr val="dk1"/>
                </a:solidFill>
              </a:rPr>
              <a:t> s</a:t>
            </a:r>
            <a:r>
              <a:rPr baseline="30000" lang="en">
                <a:solidFill>
                  <a:schemeClr val="dk1"/>
                </a:solidFill>
              </a:rPr>
              <a:t>-1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and Observation </a:t>
            </a:r>
            <a:r>
              <a:rPr b="1" lang="en"/>
              <a:t>Correlation Trends</a:t>
            </a:r>
            <a:endParaRPr b="1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260301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to observation correlation of ~0.48 exists over the entire GLM FOV and over land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Poor correlation of &lt; 0.2 exists over the ocean in the NH winter and early spring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best correlations over all land types </a:t>
            </a:r>
            <a:r>
              <a:rPr lang="en"/>
              <a:t>occur</a:t>
            </a:r>
            <a:r>
              <a:rPr lang="en"/>
              <a:t> in the NH Summer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Southeast U.S. Flash Frequency Trends</a:t>
            </a:r>
            <a:endParaRPr b="1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8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999898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838200" y="4429125"/>
            <a:ext cx="807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TRMM/LIS and GLM capture c96 model flash frequency seasonality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are orders of magnitude higher: TRMM/LIS is 1-3 and GLM is 2-4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Comparing the ISS-LIS flash frequency to TRMM/LIS and GLM could provide more certainty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161925" y="4486275"/>
            <a:ext cx="752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flashes</a:t>
            </a:r>
            <a:r>
              <a:rPr lang="en">
                <a:solidFill>
                  <a:schemeClr val="dk2"/>
                </a:solidFill>
              </a:rPr>
              <a:t>km</a:t>
            </a:r>
            <a:r>
              <a:rPr baseline="30000" lang="en">
                <a:solidFill>
                  <a:schemeClr val="dk2"/>
                </a:solidFill>
              </a:rPr>
              <a:t>-2</a:t>
            </a:r>
            <a:r>
              <a:rPr lang="en">
                <a:solidFill>
                  <a:schemeClr val="dk2"/>
                </a:solidFill>
              </a:rPr>
              <a:t> s</a:t>
            </a:r>
            <a:r>
              <a:rPr baseline="30000" lang="en">
                <a:solidFill>
                  <a:schemeClr val="dk2"/>
                </a:solidFill>
              </a:rPr>
              <a:t>-1</a:t>
            </a:r>
            <a:endParaRPr baseline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