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quelyn Ringhausen - NOAA Affiliate" initials="" lastIdx="5" clrIdx="0"/>
  <p:cmAuthor id="1" name="Vicente Salinas - NOAA Affiliate" initials="" lastIdx="3" clrIdx="1"/>
  <p:cmAuthor id="2" name="Vanna Chmielewski - NOAA Federal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224e647aa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5224e647a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224e647aa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15224e647a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224e647aa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5224e647a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5224e647aa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5224e647a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5224e647aa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5224e647a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224e647aa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15224e647a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639f2c53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15639f2c53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5224e647aa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5224e647a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5618ebfb10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5618ebfb1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224e647aa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5224e647a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224e647a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15224e647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618ebfb10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5618ebfb1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618ebfb10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5618ebfb1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618ebfb10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618ebfb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2378ec860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52378ec860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2378ec860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52378ec86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618ebfb1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5618ebfb1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618ebfb1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5618ebfb1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203934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203934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559169" y="106709"/>
            <a:ext cx="10228640" cy="1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4257427" y="-1234836"/>
            <a:ext cx="4832124" cy="1022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559169" y="106709"/>
            <a:ext cx="10228640" cy="1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559169" y="1463422"/>
            <a:ext cx="10228640" cy="483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65383" y="1428384"/>
            <a:ext cx="10204944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465381" y="4308109"/>
            <a:ext cx="1020494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559169" y="106709"/>
            <a:ext cx="10228640" cy="1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465383" y="1513943"/>
            <a:ext cx="5181600" cy="482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799383" y="1513943"/>
            <a:ext cx="5181600" cy="482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481754" y="971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481754" y="142274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1481754" y="2246655"/>
            <a:ext cx="5157787" cy="411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814166" y="142274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814166" y="2246655"/>
            <a:ext cx="5183188" cy="411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559169" y="106709"/>
            <a:ext cx="10228640" cy="1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465383" y="16412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808783" y="694348"/>
            <a:ext cx="6172200" cy="565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1465383" y="1764323"/>
            <a:ext cx="3932237" cy="45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578342" y="410308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921742" y="940533"/>
            <a:ext cx="6172200" cy="534303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578342" y="2010507"/>
            <a:ext cx="3932237" cy="427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559169" y="106709"/>
            <a:ext cx="10228640" cy="1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559169" y="1463422"/>
            <a:ext cx="10228640" cy="483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46538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296511" y="6484398"/>
            <a:ext cx="73738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787809" y="6484399"/>
            <a:ext cx="4041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2203934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Thunder-hour Observations with the GLM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203934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Michael Stock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CIWRO, NOAA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1465384" y="6047896"/>
            <a:ext cx="34147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GLM Science Meeting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1465383" y="6488668"/>
            <a:ext cx="34147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Sept.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275" y="2137600"/>
            <a:ext cx="4531799" cy="453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Measuring Thunder-hours with GLM Groups</a:t>
            </a:r>
            <a:endParaRPr sz="3000"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1559175" y="1463425"/>
            <a:ext cx="5298900" cy="5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computed on a 0.05 degree grid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GLM events are filtered: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Quality flag = 0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Groups &gt; 1 event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an </a:t>
            </a:r>
            <a:r>
              <a:rPr lang="en-US" sz="2000" b="1"/>
              <a:t>??</a:t>
            </a:r>
            <a:r>
              <a:rPr lang="en-US" sz="2000"/>
              <a:t>km search radius from each </a:t>
            </a:r>
            <a:r>
              <a:rPr lang="en-US" sz="2000" b="1"/>
              <a:t>group</a:t>
            </a:r>
            <a:r>
              <a:rPr lang="en-US" sz="2000"/>
              <a:t> to transfer over to the 0.05 degree grid.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Computation done in UTC time, and local solar time.</a:t>
            </a:r>
            <a:endParaRPr sz="2000"/>
          </a:p>
        </p:txBody>
      </p:sp>
      <p:cxnSp>
        <p:nvCxnSpPr>
          <p:cNvPr id="171" name="Google Shape;171;p22"/>
          <p:cNvCxnSpPr/>
          <p:nvPr/>
        </p:nvCxnSpPr>
        <p:spPr>
          <a:xfrm>
            <a:off x="8495600" y="1945200"/>
            <a:ext cx="42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7" name="Google Shape;140;p19">
            <a:extLst>
              <a:ext uri="{FF2B5EF4-FFF2-40B4-BE49-F238E27FC236}">
                <a16:creationId xmlns:a16="http://schemas.microsoft.com/office/drawing/2014/main" id="{577E96E2-CF3A-4B64-8436-A9B0EC76152B}"/>
              </a:ext>
            </a:extLst>
          </p:cNvPr>
          <p:cNvSpPr txBox="1"/>
          <p:nvPr/>
        </p:nvSpPr>
        <p:spPr>
          <a:xfrm>
            <a:off x="8940791" y="1621200"/>
            <a:ext cx="2768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0.05 degrees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275" y="2137600"/>
            <a:ext cx="4531799" cy="453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Measuring Thunder-hours with GLM Groups</a:t>
            </a:r>
            <a:endParaRPr sz="3000"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1559175" y="1463425"/>
            <a:ext cx="5298900" cy="5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computed on a 0.05 degree grid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GLM events are filtered: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Quality flag = 0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Groups &gt; 1 event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an </a:t>
            </a:r>
            <a:r>
              <a:rPr lang="en-US" sz="2000" b="1"/>
              <a:t>??</a:t>
            </a:r>
            <a:r>
              <a:rPr lang="en-US" sz="2000"/>
              <a:t>km search radius from each </a:t>
            </a:r>
            <a:r>
              <a:rPr lang="en-US" sz="2000" b="1"/>
              <a:t>group</a:t>
            </a:r>
            <a:r>
              <a:rPr lang="en-US" sz="2000"/>
              <a:t> to transfer over to the 0.05 degree grid.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Computation done in UTC time, and local solar time.</a:t>
            </a:r>
            <a:endParaRPr sz="2000"/>
          </a:p>
        </p:txBody>
      </p:sp>
      <p:cxnSp>
        <p:nvCxnSpPr>
          <p:cNvPr id="180" name="Google Shape;180;p23"/>
          <p:cNvCxnSpPr/>
          <p:nvPr/>
        </p:nvCxnSpPr>
        <p:spPr>
          <a:xfrm>
            <a:off x="8495600" y="1945200"/>
            <a:ext cx="42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7" name="Google Shape;140;p19">
            <a:extLst>
              <a:ext uri="{FF2B5EF4-FFF2-40B4-BE49-F238E27FC236}">
                <a16:creationId xmlns:a16="http://schemas.microsoft.com/office/drawing/2014/main" id="{3994CF6D-31E6-412C-8B80-E60B15FA04A7}"/>
              </a:ext>
            </a:extLst>
          </p:cNvPr>
          <p:cNvSpPr txBox="1"/>
          <p:nvPr/>
        </p:nvSpPr>
        <p:spPr>
          <a:xfrm>
            <a:off x="8940791" y="1621200"/>
            <a:ext cx="2768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0.05 degrees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596" y="1709975"/>
            <a:ext cx="10646118" cy="49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sp>
        <p:nvSpPr>
          <p:cNvPr id="187" name="Google Shape;187;p24"/>
          <p:cNvSpPr txBox="1"/>
          <p:nvPr/>
        </p:nvSpPr>
        <p:spPr>
          <a:xfrm>
            <a:off x="6587174" y="1385975"/>
            <a:ext cx="47328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Thunder Radius: 15km (groups)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1559174" y="1385975"/>
            <a:ext cx="364982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Thunder Radius: 15km (pulses)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sp>
        <p:nvSpPr>
          <p:cNvPr id="194" name="Google Shape;194;p25"/>
          <p:cNvSpPr txBox="1"/>
          <p:nvPr/>
        </p:nvSpPr>
        <p:spPr>
          <a:xfrm>
            <a:off x="8495600" y="3233325"/>
            <a:ext cx="3926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Areas with a few thunder-hours: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&lt; 30 hours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375" y="1862375"/>
            <a:ext cx="6457632" cy="4843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5"/>
          <p:cNvCxnSpPr/>
          <p:nvPr/>
        </p:nvCxnSpPr>
        <p:spPr>
          <a:xfrm flipH="1">
            <a:off x="5310950" y="3559225"/>
            <a:ext cx="3080700" cy="89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25"/>
          <p:cNvCxnSpPr>
            <a:stCxn id="198" idx="1"/>
          </p:cNvCxnSpPr>
          <p:nvPr/>
        </p:nvCxnSpPr>
        <p:spPr>
          <a:xfrm flipH="1">
            <a:off x="6350000" y="4252380"/>
            <a:ext cx="2145600" cy="14009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25"/>
          <p:cNvSpPr txBox="1"/>
          <p:nvPr/>
        </p:nvSpPr>
        <p:spPr>
          <a:xfrm>
            <a:off x="8495600" y="3883063"/>
            <a:ext cx="3926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Areas with a lot of thunder-hours: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&gt; 30 hours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1"/>
          </p:nvPr>
        </p:nvSpPr>
        <p:spPr>
          <a:xfrm>
            <a:off x="1559175" y="947751"/>
            <a:ext cx="101484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Quantifying the difference between GLM and TLN can be done with a histogram of the difference in total thunder-hours (GLM - TLN hours) for the whole month.  </a:t>
            </a:r>
            <a:endParaRPr sz="2000"/>
          </a:p>
        </p:txBody>
      </p:sp>
      <p:sp>
        <p:nvSpPr>
          <p:cNvPr id="200" name="Google Shape;200;p25"/>
          <p:cNvSpPr txBox="1"/>
          <p:nvPr/>
        </p:nvSpPr>
        <p:spPr>
          <a:xfrm>
            <a:off x="2063400" y="2050000"/>
            <a:ext cx="234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GLM Thunder Radius: 15km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25"/>
          <p:cNvSpPr txBox="1">
            <a:spLocks noGrp="1"/>
          </p:cNvSpPr>
          <p:nvPr>
            <p:ph type="body" idx="1"/>
          </p:nvPr>
        </p:nvSpPr>
        <p:spPr>
          <a:xfrm>
            <a:off x="7909275" y="2253488"/>
            <a:ext cx="37983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There are two populations in the histogram that behave differently</a:t>
            </a:r>
            <a:endParaRPr sz="2000"/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1"/>
          </p:nvPr>
        </p:nvSpPr>
        <p:spPr>
          <a:xfrm>
            <a:off x="7989375" y="5573613"/>
            <a:ext cx="37983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Not shown: 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Finding the ‘right’ thunder radius through trial and error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600" y="1709971"/>
            <a:ext cx="10646124" cy="490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sp>
        <p:nvSpPr>
          <p:cNvPr id="209" name="Google Shape;209;p26"/>
          <p:cNvSpPr txBox="1"/>
          <p:nvPr/>
        </p:nvSpPr>
        <p:spPr>
          <a:xfrm>
            <a:off x="6558224" y="1385975"/>
            <a:ext cx="51991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Thunder Radius: 10km (groups)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1559174" y="1385975"/>
            <a:ext cx="4009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Thunder Radius: 15km (pulses)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375" y="1862375"/>
            <a:ext cx="6457626" cy="484323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2063400" y="2050000"/>
            <a:ext cx="234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GLM Thunder Radius: 10km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1"/>
          </p:nvPr>
        </p:nvSpPr>
        <p:spPr>
          <a:xfrm>
            <a:off x="7909275" y="2253500"/>
            <a:ext cx="3935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Using a 10km search radius for GLM groups gives much better agreement between TLN and GLM</a:t>
            </a:r>
            <a:endParaRPr sz="2000"/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1"/>
          </p:nvPr>
        </p:nvSpPr>
        <p:spPr>
          <a:xfrm>
            <a:off x="7909275" y="4228925"/>
            <a:ext cx="3935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At least for January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025" y="732763"/>
            <a:ext cx="4158851" cy="31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5300" y="732781"/>
            <a:ext cx="4158851" cy="311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3025" y="3693638"/>
            <a:ext cx="4158851" cy="311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300" y="3693642"/>
            <a:ext cx="4158851" cy="311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608" y="1709975"/>
            <a:ext cx="10646118" cy="49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Groups Thunder-hours</a:t>
            </a:r>
            <a:endParaRPr sz="3000"/>
          </a:p>
        </p:txBody>
      </p:sp>
      <p:sp>
        <p:nvSpPr>
          <p:cNvPr id="235" name="Google Shape;235;p29"/>
          <p:cNvSpPr txBox="1"/>
          <p:nvPr/>
        </p:nvSpPr>
        <p:spPr>
          <a:xfrm>
            <a:off x="6577525" y="1409300"/>
            <a:ext cx="498600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Thunder Radius: 10km (groups)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1658400" y="494326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/>
              <a:t>For the whole year!</a:t>
            </a:r>
            <a:endParaRPr sz="3000" b="1"/>
          </a:p>
        </p:txBody>
      </p:sp>
      <p:sp>
        <p:nvSpPr>
          <p:cNvPr id="237" name="Google Shape;237;p29"/>
          <p:cNvSpPr txBox="1"/>
          <p:nvPr/>
        </p:nvSpPr>
        <p:spPr>
          <a:xfrm>
            <a:off x="1559175" y="6152300"/>
            <a:ext cx="105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TLN 2021</a:t>
            </a:r>
            <a:endParaRPr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6577525" y="6152300"/>
            <a:ext cx="105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GLM 2021</a:t>
            </a:r>
            <a:endParaRPr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1559175" y="1409300"/>
            <a:ext cx="38450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Thunder Radius: 15km (pulses)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Merging TLN and GLM thunder-hours</a:t>
            </a:r>
            <a:endParaRPr sz="3000"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1559175" y="1463427"/>
            <a:ext cx="101484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/>
              <a:t>It turns out this is pretty easy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/>
              <a:t>Done with a logical or on a per-hour basis</a:t>
            </a:r>
            <a:endParaRPr sz="2000" dirty="0"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163" y="3335075"/>
            <a:ext cx="2943899" cy="29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163" y="3335098"/>
            <a:ext cx="2943899" cy="29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2788" y="3335075"/>
            <a:ext cx="2943899" cy="294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/>
          <p:nvPr/>
        </p:nvSpPr>
        <p:spPr>
          <a:xfrm>
            <a:off x="4563113" y="4596125"/>
            <a:ext cx="561000" cy="5880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0"/>
          <p:cNvSpPr/>
          <p:nvPr/>
        </p:nvSpPr>
        <p:spPr>
          <a:xfrm>
            <a:off x="8222775" y="4550975"/>
            <a:ext cx="624300" cy="5121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1"/>
          </p:nvPr>
        </p:nvSpPr>
        <p:spPr>
          <a:xfrm>
            <a:off x="1939913" y="2849950"/>
            <a:ext cx="20844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TLN</a:t>
            </a:r>
            <a:endParaRPr sz="2000"/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1"/>
          </p:nvPr>
        </p:nvSpPr>
        <p:spPr>
          <a:xfrm>
            <a:off x="5662900" y="2849950"/>
            <a:ext cx="20844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GLM</a:t>
            </a:r>
            <a:endParaRPr sz="2000"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"/>
          </p:nvPr>
        </p:nvSpPr>
        <p:spPr>
          <a:xfrm>
            <a:off x="9322538" y="2849950"/>
            <a:ext cx="20844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Merged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Merging TLN and GLM thunder-hours</a:t>
            </a:r>
            <a:endParaRPr sz="3000"/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825" y="849001"/>
            <a:ext cx="5820400" cy="58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Thunder-hours, some background</a:t>
            </a:r>
            <a:endParaRPr sz="3000"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599225" y="732791"/>
            <a:ext cx="101484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 thunder-hour is an hour in which you can hear thunder.  The simple measurement turns out to be very useful for the study of synoptic, subseasonal to seasonal and climate-scale lightning behavior</a:t>
            </a:r>
            <a:endParaRPr sz="2000"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225" y="1624424"/>
            <a:ext cx="9525000" cy="48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1901550" y="6385199"/>
            <a:ext cx="101484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Digangi et. al, BAMS 2022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In Conclusion</a:t>
            </a:r>
            <a:endParaRPr sz="300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1"/>
          </p:nvPr>
        </p:nvSpPr>
        <p:spPr>
          <a:xfrm>
            <a:off x="1559175" y="1463449"/>
            <a:ext cx="10148400" cy="20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Can the thunder-hour analysis technique be applied to GLM:  </a:t>
            </a:r>
            <a:r>
              <a:rPr lang="en-US" sz="2400" b="1"/>
              <a:t>YES</a:t>
            </a:r>
            <a:br>
              <a:rPr lang="en-US" sz="2400"/>
            </a:b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Do the results match what Earth Networks showed: </a:t>
            </a:r>
            <a:r>
              <a:rPr lang="en-US" sz="2400" b="1"/>
              <a:t>YES</a:t>
            </a:r>
            <a:br>
              <a:rPr lang="en-US" sz="2400"/>
            </a:b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Can the different networks be merged together: </a:t>
            </a:r>
            <a:r>
              <a:rPr lang="en-US" sz="2400" b="1"/>
              <a:t>YES</a:t>
            </a:r>
            <a:r>
              <a:rPr lang="en-US" sz="2400"/>
              <a:t>, easily</a:t>
            </a:r>
            <a:endParaRPr sz="2400"/>
          </a:p>
        </p:txBody>
      </p:sp>
      <p:sp>
        <p:nvSpPr>
          <p:cNvPr id="266" name="Google Shape;266;p32"/>
          <p:cNvSpPr txBox="1">
            <a:spLocks noGrp="1"/>
          </p:cNvSpPr>
          <p:nvPr>
            <p:ph type="body" idx="1"/>
          </p:nvPr>
        </p:nvSpPr>
        <p:spPr>
          <a:xfrm>
            <a:off x="1599225" y="3732975"/>
            <a:ext cx="10148400" cy="30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Next Steps: 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Better calibration?</a:t>
            </a:r>
            <a:br>
              <a:rPr lang="en-US" sz="2400"/>
            </a:b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GLM 17 can be merged in as well</a:t>
            </a:r>
            <a:br>
              <a:rPr lang="en-US" sz="2400"/>
            </a:b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Relate all of this back to the Global Surface Summary of Day observations, which could be harder</a:t>
            </a:r>
            <a:br>
              <a:rPr lang="en-US" sz="2400"/>
            </a:b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Science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Thunder-hours, some background</a:t>
            </a:r>
            <a:endParaRPr sz="300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1559175" y="947754"/>
            <a:ext cx="10148400" cy="13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are well correlated with lightning flash density, like the climatologies from LIS.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They are also correlated to ground based thunder-day observations, the longest lightning climatologies available</a:t>
            </a:r>
            <a:endParaRPr sz="20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1901550" y="6385199"/>
            <a:ext cx="101484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Stock et al, ICAE 2022</a:t>
            </a:r>
            <a:endParaRPr sz="2000"/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325" y="2260341"/>
            <a:ext cx="10475519" cy="4162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Thunder-hours, Merging Observations</a:t>
            </a:r>
            <a:endParaRPr sz="3000"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1559175" y="1981398"/>
            <a:ext cx="10148400" cy="4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Thunder-hours are less sensitive to exact timing, location, and network detection efficiency considerations. </a:t>
            </a:r>
            <a:br>
              <a:rPr lang="en-US" sz="2200"/>
            </a:br>
            <a:br>
              <a:rPr lang="en-US" sz="2200"/>
            </a:br>
            <a:endParaRPr sz="2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It should be easy to take thunder-hour observations from different networks and sensors, and compare or combine them into a unified dataset.  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Measuring Thunder-hours with TLN</a:t>
            </a:r>
            <a:endParaRPr sz="3000"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1559175" y="1463425"/>
            <a:ext cx="5298900" cy="5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computed on a 0.05 degree grid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For each pulse, all grids whose center is &lt; 15km from the pulse are marked True for that hour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Computation done in UTC time, and local solar time.</a:t>
            </a:r>
            <a:endParaRPr sz="2000"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9900" y="2127922"/>
            <a:ext cx="4577677" cy="457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8848325" y="1621200"/>
            <a:ext cx="27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0.05 degrees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2" name="Google Shape;122;p17"/>
          <p:cNvCxnSpPr/>
          <p:nvPr/>
        </p:nvCxnSpPr>
        <p:spPr>
          <a:xfrm>
            <a:off x="8495600" y="1945200"/>
            <a:ext cx="42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123" name="Google Shape;123;p17"/>
          <p:cNvCxnSpPr/>
          <p:nvPr/>
        </p:nvCxnSpPr>
        <p:spPr>
          <a:xfrm>
            <a:off x="9534650" y="4492375"/>
            <a:ext cx="1331400" cy="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24" name="Google Shape;124;p17"/>
          <p:cNvSpPr txBox="1"/>
          <p:nvPr/>
        </p:nvSpPr>
        <p:spPr>
          <a:xfrm>
            <a:off x="10039100" y="4111675"/>
            <a:ext cx="77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15 km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Measuring Thunder-hours with GLM Events</a:t>
            </a:r>
            <a:endParaRPr sz="3000"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1559175" y="1463425"/>
            <a:ext cx="5298900" cy="5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computed on a 0.05 degree grid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GLM events are filtered: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Quality flag = 0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Groups &gt; 1 event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an 8km search radius from each event to transfer over to the 0.05 degree grid.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Computation done in UTC time, and local solar time.</a:t>
            </a:r>
            <a:endParaRPr sz="2000"/>
          </a:p>
        </p:txBody>
      </p:sp>
      <p:sp>
        <p:nvSpPr>
          <p:cNvPr id="131" name="Google Shape;131;p18"/>
          <p:cNvSpPr txBox="1"/>
          <p:nvPr/>
        </p:nvSpPr>
        <p:spPr>
          <a:xfrm>
            <a:off x="8848325" y="1621200"/>
            <a:ext cx="27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0.05 degrees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2" name="Google Shape;132;p18"/>
          <p:cNvCxnSpPr/>
          <p:nvPr/>
        </p:nvCxnSpPr>
        <p:spPr>
          <a:xfrm>
            <a:off x="8495600" y="1945200"/>
            <a:ext cx="42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275" y="2137600"/>
            <a:ext cx="4531799" cy="453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Measuring Thunder-hours with GLM Events</a:t>
            </a:r>
            <a:endParaRPr sz="3000"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1559175" y="1463425"/>
            <a:ext cx="5298900" cy="52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Thunder-hours are computed on a 0.05 degree grid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GLM events are filtered: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Quality flag = 0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Groups &gt; 1 event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an 8km search radius from each event to transfer over to the 0.05 degree grid.</a:t>
            </a:r>
            <a:br>
              <a:rPr lang="en-US" sz="2000"/>
            </a:b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Computation done in UTC time, and local solar time.</a:t>
            </a:r>
            <a:endParaRPr sz="2000"/>
          </a:p>
        </p:txBody>
      </p:sp>
      <p:sp>
        <p:nvSpPr>
          <p:cNvPr id="140" name="Google Shape;140;p19"/>
          <p:cNvSpPr txBox="1"/>
          <p:nvPr/>
        </p:nvSpPr>
        <p:spPr>
          <a:xfrm>
            <a:off x="8940791" y="1621200"/>
            <a:ext cx="2768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mbria"/>
                <a:ea typeface="Cambria"/>
                <a:cs typeface="Cambria"/>
                <a:sym typeface="Cambria"/>
              </a:rPr>
              <a:t>0.05 degrees</a:t>
            </a:r>
            <a:endParaRPr sz="1800" dirty="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1" name="Google Shape;141;p19"/>
          <p:cNvCxnSpPr/>
          <p:nvPr/>
        </p:nvCxnSpPr>
        <p:spPr>
          <a:xfrm>
            <a:off x="8495600" y="1945200"/>
            <a:ext cx="42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275" y="2137600"/>
            <a:ext cx="4531799" cy="45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5275" y="2137600"/>
            <a:ext cx="4531799" cy="453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TLN Thunder-hours vs. GLM Events Thunder-hours</a:t>
            </a:r>
            <a:endParaRPr sz="3000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600" y="1709975"/>
            <a:ext cx="10646124" cy="49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6577524" y="1385975"/>
            <a:ext cx="33267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Thunder Radius: 8km (events)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1559174" y="1385975"/>
            <a:ext cx="400489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Thunder Radius: 15km (pulses)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1072425" y="1385975"/>
            <a:ext cx="94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Hours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1559175" y="106701"/>
            <a:ext cx="10228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/>
              <a:t>Relation between flash area, and thunder-hours</a:t>
            </a:r>
            <a:endParaRPr sz="3000"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2953162" y="947438"/>
            <a:ext cx="1833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TLN Pulses</a:t>
            </a:r>
            <a:endParaRPr sz="2000"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825" y="1256300"/>
            <a:ext cx="4531799" cy="45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225" y="1233360"/>
            <a:ext cx="4577677" cy="457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8718175" y="947438"/>
            <a:ext cx="1833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GLM Events</a:t>
            </a:r>
            <a:endParaRPr sz="200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1599175" y="5922150"/>
            <a:ext cx="101886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b="1"/>
              <a:t>Total Thunder-hours</a:t>
            </a:r>
            <a:r>
              <a:rPr lang="en-US" sz="2000"/>
              <a:t> is proportional to the </a:t>
            </a:r>
            <a:r>
              <a:rPr lang="en-US" sz="2000" b="1"/>
              <a:t>Effective Thunder Radius</a:t>
            </a:r>
            <a:endParaRPr sz="20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WRO-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81717"/>
      </a:accent1>
      <a:accent2>
        <a:srgbClr val="FCF9DA"/>
      </a:accent2>
      <a:accent3>
        <a:srgbClr val="881717"/>
      </a:accent3>
      <a:accent4>
        <a:srgbClr val="FCF9DA"/>
      </a:accent4>
      <a:accent5>
        <a:srgbClr val="881717"/>
      </a:accent5>
      <a:accent6>
        <a:srgbClr val="FCF9DA"/>
      </a:accent6>
      <a:hlink>
        <a:srgbClr val="881717"/>
      </a:hlink>
      <a:folHlink>
        <a:srgbClr val="FCF9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Widescreen</PresentationFormat>
  <Paragraphs>104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Office Theme</vt:lpstr>
      <vt:lpstr>Thunder-hour Observations with the GLM</vt:lpstr>
      <vt:lpstr>Thunder-hours, some background</vt:lpstr>
      <vt:lpstr>Thunder-hours, some background</vt:lpstr>
      <vt:lpstr>Thunder-hours, Merging Observations</vt:lpstr>
      <vt:lpstr>Measuring Thunder-hours with TLN</vt:lpstr>
      <vt:lpstr>Measuring Thunder-hours with GLM Events</vt:lpstr>
      <vt:lpstr>Measuring Thunder-hours with GLM Events</vt:lpstr>
      <vt:lpstr>TLN Thunder-hours vs. GLM Events Thunder-hours</vt:lpstr>
      <vt:lpstr>Relation between flash area, and thunder-hours</vt:lpstr>
      <vt:lpstr>Measuring Thunder-hours with GLM Groups</vt:lpstr>
      <vt:lpstr>Measuring Thunder-hours with GLM Groups</vt:lpstr>
      <vt:lpstr>TLN Thunder-hours vs. GLM Groups Thunder-hours</vt:lpstr>
      <vt:lpstr>TLN Thunder-hours vs. GLM Groups Thunder-hours</vt:lpstr>
      <vt:lpstr>TLN Thunder-hours vs. GLM Groups Thunder-hours</vt:lpstr>
      <vt:lpstr>TLN Thunder-hours vs. GLM Groups Thunder-hours</vt:lpstr>
      <vt:lpstr>TLN Thunder-hours vs. GLM Groups Thunder-hours</vt:lpstr>
      <vt:lpstr>TLN Thunder-hours vs. GLM Groups Thunder-hours</vt:lpstr>
      <vt:lpstr>Merging TLN and GLM thunder-hours</vt:lpstr>
      <vt:lpstr>Merging TLN and GLM thunder-hours</vt:lpstr>
      <vt:lpstr>In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Thunder-hour Observations with the GLM</dc:title>
  <cp:lastModifiedBy>Michael Stock</cp:lastModifiedBy>
  <cp:revision>1</cp:revision>
  <dcterms:modified xsi:type="dcterms:W3CDTF">2022-09-09T22:05:37Z</dcterms:modified>
</cp:coreProperties>
</file>