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Gill Sans"/>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032">
          <p15:clr>
            <a:srgbClr val="A4A3A4"/>
          </p15:clr>
        </p15:guide>
        <p15:guide id="2" pos="3240">
          <p15:clr>
            <a:srgbClr val="A4A3A4"/>
          </p15:clr>
        </p15:guide>
      </p15:sldGuideLst>
    </p:ext>
    <p:ext uri="http://customooxmlschemas.google.com/">
      <go:slidesCustomData xmlns:go="http://customooxmlschemas.google.com/" r:id="rId23" roundtripDataSignature="AMtx7mhHwTooPcc7cKkULEp/N9veSziv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C15DF5-0D36-42F1-BD37-862D8115722A}">
  <a:tblStyle styleId="{78C15DF5-0D36-42F1-BD37-862D8115722A}" styleName="Table_0">
    <a:wholeTbl>
      <a:tcTxStyle b="off" i="off">
        <a:font>
          <a:latin typeface="Gill Sans MT"/>
          <a:ea typeface="Gill Sans MT"/>
          <a:cs typeface="Gill Sans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9E9"/>
          </a:solidFill>
        </a:fill>
      </a:tcStyle>
    </a:wholeTbl>
    <a:band1H>
      <a:tcTxStyle/>
      <a:tcStyle>
        <a:fill>
          <a:solidFill>
            <a:srgbClr val="CECFD0"/>
          </a:solidFill>
        </a:fill>
      </a:tcStyle>
    </a:band1H>
    <a:band2H>
      <a:tcTxStyle/>
    </a:band2H>
    <a:band1V>
      <a:tcTxStyle/>
      <a:tcStyle>
        <a:fill>
          <a:solidFill>
            <a:srgbClr val="CECFD0"/>
          </a:solidFill>
        </a:fill>
      </a:tcStyle>
    </a:band1V>
    <a:band2V>
      <a:tcTxStyle/>
    </a:band2V>
    <a:lastCol>
      <a:tcTxStyle b="on" i="off">
        <a:font>
          <a:latin typeface="Gill Sans MT"/>
          <a:ea typeface="Gill Sans MT"/>
          <a:cs typeface="Gill Sans MT"/>
        </a:font>
        <a:schemeClr val="lt1"/>
      </a:tcTxStyle>
      <a:tcStyle>
        <a:fill>
          <a:solidFill>
            <a:schemeClr val="accent1"/>
          </a:solidFill>
        </a:fill>
      </a:tcStyle>
    </a:lastCol>
    <a:firstCol>
      <a:tcTxStyle b="on" i="off">
        <a:font>
          <a:latin typeface="Gill Sans MT"/>
          <a:ea typeface="Gill Sans MT"/>
          <a:cs typeface="Gill Sans MT"/>
        </a:font>
        <a:schemeClr val="lt1"/>
      </a:tcTxStyle>
      <a:tcStyle>
        <a:fill>
          <a:solidFill>
            <a:schemeClr val="accent1"/>
          </a:solidFill>
        </a:fill>
      </a:tcStyle>
    </a:firstCol>
    <a:lastRow>
      <a:tcTxStyle b="on" i="off">
        <a:font>
          <a:latin typeface="Gill Sans MT"/>
          <a:ea typeface="Gill Sans MT"/>
          <a:cs typeface="Gill Sans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ill Sans MT"/>
          <a:ea typeface="Gill Sans MT"/>
          <a:cs typeface="Gill Sans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032" orient="horz"/>
        <p:guide pos="32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GillSans-bold.fntdata"/><Relationship Id="rId10" Type="http://schemas.openxmlformats.org/officeDocument/2006/relationships/slide" Target="slides/slide4.xml"/><Relationship Id="rId21" Type="http://schemas.openxmlformats.org/officeDocument/2006/relationships/font" Target="fonts/GillSans-regular.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Where Zdr is sensitive to scatterer shape, and Kdp is sensitive to scatterer concentration, the presence of large positive values above the freezing level is indicative of updraft location and intensity. Elevated volumes of ice, graupel, and supercooled liquid water are necessary for lightning charging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highly positive </a:t>
            </a:r>
            <a:r>
              <a:rPr i="1" lang="en-US" sz="1200">
                <a:solidFill>
                  <a:schemeClr val="dk1"/>
                </a:solidFill>
                <a:latin typeface="Calibri"/>
                <a:ea typeface="Calibri"/>
                <a:cs typeface="Calibri"/>
                <a:sym typeface="Calibri"/>
              </a:rPr>
              <a:t>Z</a:t>
            </a:r>
            <a:r>
              <a:rPr baseline="-25000" lang="en-US" sz="1200">
                <a:solidFill>
                  <a:schemeClr val="dk1"/>
                </a:solidFill>
                <a:latin typeface="Calibri"/>
                <a:ea typeface="Calibri"/>
                <a:cs typeface="Calibri"/>
                <a:sym typeface="Calibri"/>
              </a:rPr>
              <a:t>DR</a:t>
            </a:r>
            <a:r>
              <a:rPr lang="en-US" sz="1200">
                <a:solidFill>
                  <a:schemeClr val="dk1"/>
                </a:solidFill>
                <a:latin typeface="Calibri"/>
                <a:ea typeface="Calibri"/>
                <a:cs typeface="Calibri"/>
                <a:sym typeface="Calibri"/>
              </a:rPr>
              <a:t> and </a:t>
            </a:r>
            <a:r>
              <a:rPr i="1" lang="en-US" sz="1200">
                <a:solidFill>
                  <a:schemeClr val="dk1"/>
                </a:solidFill>
                <a:latin typeface="Calibri"/>
                <a:ea typeface="Calibri"/>
                <a:cs typeface="Calibri"/>
                <a:sym typeface="Calibri"/>
              </a:rPr>
              <a:t>K</a:t>
            </a:r>
            <a:r>
              <a:rPr baseline="-25000" lang="en-US" sz="1200">
                <a:solidFill>
                  <a:schemeClr val="dk1"/>
                </a:solidFill>
                <a:latin typeface="Calibri"/>
                <a:ea typeface="Calibri"/>
                <a:cs typeface="Calibri"/>
                <a:sym typeface="Calibri"/>
              </a:rPr>
              <a:t>DP</a:t>
            </a:r>
            <a:r>
              <a:rPr lang="en-US" sz="1200">
                <a:solidFill>
                  <a:schemeClr val="dk1"/>
                </a:solidFill>
                <a:latin typeface="Calibri"/>
                <a:ea typeface="Calibri"/>
                <a:cs typeface="Calibri"/>
                <a:sym typeface="Calibri"/>
              </a:rPr>
              <a:t> columns indicative of the updraft location and intensity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presence of elevated Zdr is indicative of large lofted scatterers, whereas elevated positive Kdp, sensitive to scaterrer concentration,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An example of this is shown in Figure 1 where an increase in flash rate, specifically small flashes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99" name="Google Shape;9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Highlight the low percentage in 20170430, the 6.6%</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that how cells are linked can greatly influence the total number of cells, but the feature is counted regardless.</a:t>
            </a:r>
            <a:endParaRPr/>
          </a:p>
          <a:p>
            <a:pPr indent="0" lvl="0" marL="0" rtl="0" algn="l">
              <a:spcBef>
                <a:spcPts val="0"/>
              </a:spcBef>
              <a:spcAft>
                <a:spcPts val="0"/>
              </a:spcAft>
              <a:buNone/>
            </a:pPr>
            <a:r>
              <a:rPr lang="en-US"/>
              <a:t>Another way to present this is as a percentage of tracks with a zdr/kdp volume peak – or as a percentage of tracks with lightning.. </a:t>
            </a:r>
            <a:endParaRPr/>
          </a:p>
          <a:p>
            <a:pPr indent="0" lvl="0" marL="0" rtl="0" algn="l">
              <a:spcBef>
                <a:spcPts val="0"/>
              </a:spcBef>
              <a:spcAft>
                <a:spcPts val="0"/>
              </a:spcAft>
              <a:buNone/>
            </a:pPr>
            <a:r>
              <a:rPr lang="en-US"/>
              <a:t>But I think this highlights how much data there is, how many cells are just little pukey merge-able pebbles in reflectivity.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Shown is the ratio of tracks with each pattern to the total number of tracks for each storm case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Peaks in Kdp/Zdr volume are prevalent in cells with lightning</a:t>
            </a:r>
            <a:br>
              <a:rPr lang="en-US"/>
            </a:br>
            <a:endParaRPr/>
          </a:p>
          <a:p>
            <a:pPr indent="0" lvl="0" marL="0" rtl="0" algn="l">
              <a:spcBef>
                <a:spcPts val="0"/>
              </a:spcBef>
              <a:spcAft>
                <a:spcPts val="0"/>
              </a:spcAft>
              <a:buNone/>
            </a:pPr>
            <a:r>
              <a:rPr lang="en-US"/>
              <a:t>The overwhelming majority of cells tracked are of low interest – no lightning and no deep convection</a:t>
            </a:r>
            <a:br>
              <a:rPr lang="en-US"/>
            </a:br>
            <a:endParaRPr/>
          </a:p>
          <a:p>
            <a:pPr indent="0" lvl="0" marL="0" rtl="0" algn="l">
              <a:spcBef>
                <a:spcPts val="0"/>
              </a:spcBef>
              <a:spcAft>
                <a:spcPts val="0"/>
              </a:spcAft>
              <a:buNone/>
            </a:pPr>
            <a:r>
              <a:rPr lang="en-US"/>
              <a:t>QLCS have a different relationship between lightning and Zdr/Kdp volume in tracked cells</a:t>
            </a:r>
            <a:endParaRPr/>
          </a:p>
          <a:p>
            <a:pPr indent="0" lvl="0" marL="0" rtl="0" algn="l">
              <a:spcBef>
                <a:spcPts val="0"/>
              </a:spcBef>
              <a:spcAft>
                <a:spcPts val="0"/>
              </a:spcAft>
              <a:buNone/>
            </a:pPr>
            <a:r>
              <a:t/>
            </a:r>
            <a:endParaRPr/>
          </a:p>
        </p:txBody>
      </p:sp>
      <p:sp>
        <p:nvSpPr>
          <p:cNvPr id="192" name="Google Shape;19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Note that when Kdp volume is different than Zdr volume there may be an offset in space, but it would have to be outside of the tracked reflectivity feature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signal is stronger in Kdp instead of Zdr – why?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happens when we only see peaks in ZDR columns? What are we physically viewing?</a:t>
            </a:r>
            <a:endParaRPr/>
          </a:p>
          <a:p>
            <a:pPr indent="0" lvl="1" marL="457200" rtl="0" algn="l">
              <a:spcBef>
                <a:spcPts val="0"/>
              </a:spcBef>
              <a:spcAft>
                <a:spcPts val="0"/>
              </a:spcAft>
              <a:buNone/>
            </a:pPr>
            <a:r>
              <a:t/>
            </a:r>
            <a:endParaRPr/>
          </a:p>
          <a:p>
            <a:pPr indent="0" lvl="0" marL="0" rtl="0" algn="l">
              <a:spcBef>
                <a:spcPts val="0"/>
              </a:spcBef>
              <a:spcAft>
                <a:spcPts val="0"/>
              </a:spcAft>
              <a:buNone/>
            </a:pPr>
            <a:r>
              <a:rPr lang="en-US"/>
              <a:t>Why what do peaks in kdp and zdr mean for lightning production?</a:t>
            </a:r>
            <a:endParaRPr/>
          </a:p>
          <a:p>
            <a:pPr indent="0" lvl="1" marL="457200" rtl="0" algn="l">
              <a:spcBef>
                <a:spcPts val="0"/>
              </a:spcBef>
              <a:spcAft>
                <a:spcPts val="0"/>
              </a:spcAft>
              <a:buNone/>
            </a:pPr>
            <a:r>
              <a:t/>
            </a:r>
            <a:endParaRPr/>
          </a:p>
          <a:p>
            <a:pPr indent="0" lvl="0" marL="0" rtl="0" algn="l">
              <a:spcBef>
                <a:spcPts val="0"/>
              </a:spcBef>
              <a:spcAft>
                <a:spcPts val="0"/>
              </a:spcAft>
              <a:buNone/>
            </a:pPr>
            <a:r>
              <a:t/>
            </a:r>
            <a:endParaRPr/>
          </a:p>
        </p:txBody>
      </p:sp>
      <p:sp>
        <p:nvSpPr>
          <p:cNvPr id="200" name="Google Shape;20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Highlight the low percentage in 20170430, the 6.6%</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that how cells are linked can greatly influence the total number of cells, but the feature is counted regardless.</a:t>
            </a:r>
            <a:endParaRPr/>
          </a:p>
          <a:p>
            <a:pPr indent="0" lvl="0" marL="0" rtl="0" algn="l">
              <a:spcBef>
                <a:spcPts val="0"/>
              </a:spcBef>
              <a:spcAft>
                <a:spcPts val="0"/>
              </a:spcAft>
              <a:buNone/>
            </a:pPr>
            <a:r>
              <a:rPr lang="en-US"/>
              <a:t>Another way to present this is as a percentage of tracks with a zdr/kdp volume peak – or as a percentage of tracks with lightning.. </a:t>
            </a:r>
            <a:endParaRPr/>
          </a:p>
          <a:p>
            <a:pPr indent="0" lvl="0" marL="0" rtl="0" algn="l">
              <a:spcBef>
                <a:spcPts val="0"/>
              </a:spcBef>
              <a:spcAft>
                <a:spcPts val="0"/>
              </a:spcAft>
              <a:buNone/>
            </a:pPr>
            <a:r>
              <a:rPr lang="en-US"/>
              <a:t>But I think this highlights how much data there is, how many cells are just little pukey merge-able pebbles in reflectivity.</a:t>
            </a:r>
            <a:endParaRPr/>
          </a:p>
        </p:txBody>
      </p:sp>
      <p:sp>
        <p:nvSpPr>
          <p:cNvPr id="218" name="Google Shape;21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ZDR: Sensitive to oblateness of particles ∴ rain size (and N0) I</a:t>
            </a:r>
            <a:endParaRPr/>
          </a:p>
          <a:p>
            <a:pPr indent="0" lvl="0" marL="0" rtl="0" algn="l">
              <a:spcBef>
                <a:spcPts val="0"/>
              </a:spcBef>
              <a:spcAft>
                <a:spcPts val="0"/>
              </a:spcAft>
              <a:buNone/>
            </a:pPr>
            <a:r>
              <a:rPr lang="en-US"/>
              <a:t> Insensitive to concentration I Strongly affected by attenuation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KDP: I Similar in some ways to ZDR - sensitive to oblate particles </a:t>
            </a:r>
            <a:endParaRPr/>
          </a:p>
          <a:p>
            <a:pPr indent="0" lvl="0" marL="0" rtl="0" algn="l">
              <a:spcBef>
                <a:spcPts val="0"/>
              </a:spcBef>
              <a:spcAft>
                <a:spcPts val="0"/>
              </a:spcAft>
              <a:buNone/>
            </a:pPr>
            <a:r>
              <a:rPr lang="en-US"/>
              <a:t>Insensitive to attenuation</a:t>
            </a:r>
            <a:endParaRPr/>
          </a:p>
          <a:p>
            <a:pPr indent="0" lvl="0" marL="0" rtl="0" algn="l">
              <a:spcBef>
                <a:spcPts val="0"/>
              </a:spcBef>
              <a:spcAft>
                <a:spcPts val="0"/>
              </a:spcAft>
              <a:buNone/>
            </a:pPr>
            <a:r>
              <a:rPr lang="en-US"/>
              <a:t>Sensitive to (rainwater) concentration</a:t>
            </a:r>
            <a:endParaRPr/>
          </a:p>
        </p:txBody>
      </p:sp>
      <p:sp>
        <p:nvSpPr>
          <p:cNvPr id="226" name="Google Shape;22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FIG. 3. (a) Updraft volume, graupel volume, and flash rate vs time for an ordinary thunder- storm on 11 Jun 2012 in south-central Tennessee. (b) Graupel mass and flash rate vs time for the same ordinary thunderstorm. (c) Time trend of max updraft speed, 98th percentile updraft speed, and total flash rate. Colored bars in legend refer to sigma-level magnitude multiplied by 10, but results were not calculated because the total flash rate never exceeded 10 flashes min21. </a:t>
            </a:r>
            <a:endParaRPr/>
          </a:p>
          <a:p>
            <a:pPr indent="0" lvl="0" marL="0" rtl="0" algn="l">
              <a:spcBef>
                <a:spcPts val="0"/>
              </a:spcBef>
              <a:spcAft>
                <a:spcPts val="0"/>
              </a:spcAft>
              <a:buNone/>
            </a:pPr>
            <a:r>
              <a:t/>
            </a:r>
            <a:endParaRPr/>
          </a:p>
        </p:txBody>
      </p:sp>
      <p:sp>
        <p:nvSpPr>
          <p:cNvPr id="109" name="Google Shape;10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Typically, ZDR columns show up first (recirculated drops in nascent updraft)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KDP columns show up next indicating substantial rain or liquid-coated hail mass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Lightning peaks then shortly thereafter (mixed-phase microphysics of mature updraft)</a:t>
            </a:r>
            <a:endParaRPr/>
          </a:p>
        </p:txBody>
      </p:sp>
      <p:sp>
        <p:nvSpPr>
          <p:cNvPr id="123" name="Google Shape;12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Tobac is an object tracking tool we can use to analyze storm lifecycles from a variety of perspectives. In this short talk I’m going to give an overview about what this looks like from a </a:t>
            </a:r>
            <a:endParaRPr/>
          </a:p>
          <a:p>
            <a:pPr indent="0" lvl="0" marL="0" rtl="0" algn="l">
              <a:spcBef>
                <a:spcPts val="0"/>
              </a:spcBef>
              <a:spcAft>
                <a:spcPts val="0"/>
              </a:spcAft>
              <a:buNone/>
            </a:pPr>
            <a:r>
              <a:rPr lang="en-US"/>
              <a:t>Radar first perspective and then by a lightning forward perspective. </a:t>
            </a:r>
            <a:endParaRPr/>
          </a:p>
          <a:p>
            <a:pPr indent="0" lvl="0" marL="0" rtl="0" algn="l">
              <a:spcBef>
                <a:spcPts val="0"/>
              </a:spcBef>
              <a:spcAft>
                <a:spcPts val="0"/>
              </a:spcAft>
              <a:buNone/>
            </a:pPr>
            <a:r>
              <a:rPr lang="en-US"/>
              <a:t>Why does this matter though?</a:t>
            </a:r>
            <a:endParaRPr/>
          </a:p>
        </p:txBody>
      </p:sp>
      <p:sp>
        <p:nvSpPr>
          <p:cNvPr id="131" name="Google Shape;13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Tobac is an object tracking tool we can use to analyze storm lifecycles from a variety of perspectives. In this short talk I’m going to give an overview about what this looks like from a </a:t>
            </a:r>
            <a:endParaRPr/>
          </a:p>
          <a:p>
            <a:pPr indent="0" lvl="0" marL="0" rtl="0" algn="l">
              <a:spcBef>
                <a:spcPts val="0"/>
              </a:spcBef>
              <a:spcAft>
                <a:spcPts val="0"/>
              </a:spcAft>
              <a:buNone/>
            </a:pPr>
            <a:r>
              <a:rPr lang="en-US"/>
              <a:t>Radar first perspective and then by a lightning forward perspective. </a:t>
            </a:r>
            <a:endParaRPr/>
          </a:p>
          <a:p>
            <a:pPr indent="0" lvl="0" marL="0" rtl="0" algn="l">
              <a:spcBef>
                <a:spcPts val="0"/>
              </a:spcBef>
              <a:spcAft>
                <a:spcPts val="0"/>
              </a:spcAft>
              <a:buNone/>
            </a:pPr>
            <a:r>
              <a:rPr lang="en-US"/>
              <a:t>Why does this matter though?</a:t>
            </a:r>
            <a:endParaRPr/>
          </a:p>
        </p:txBody>
      </p:sp>
      <p:sp>
        <p:nvSpPr>
          <p:cNvPr id="139" name="Google Shape;13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Tobac is an object tracking tool we can use to analyze storm lifecycles from a variety of perspectives. In this short talk I’m going to give an overview about what this looks like from a </a:t>
            </a:r>
            <a:endParaRPr/>
          </a:p>
          <a:p>
            <a:pPr indent="0" lvl="0" marL="0" rtl="0" algn="l">
              <a:spcBef>
                <a:spcPts val="0"/>
              </a:spcBef>
              <a:spcAft>
                <a:spcPts val="0"/>
              </a:spcAft>
              <a:buNone/>
            </a:pPr>
            <a:r>
              <a:rPr lang="en-US"/>
              <a:t>Radar first perspective and then by a lightning forward perspective. </a:t>
            </a:r>
            <a:endParaRPr/>
          </a:p>
          <a:p>
            <a:pPr indent="0" lvl="0" marL="0" rtl="0" algn="l">
              <a:spcBef>
                <a:spcPts val="0"/>
              </a:spcBef>
              <a:spcAft>
                <a:spcPts val="0"/>
              </a:spcAft>
              <a:buNone/>
            </a:pPr>
            <a:r>
              <a:rPr lang="en-US"/>
              <a:t>Why does this matter though?</a:t>
            </a:r>
            <a:endParaRPr/>
          </a:p>
        </p:txBody>
      </p:sp>
      <p:sp>
        <p:nvSpPr>
          <p:cNvPr id="148" name="Google Shape;1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Tobac is an object tracking tool we can use to analyze storm lifecycles from a variety of perspectives. In this short talk I’m going to give an overview about what this looks like from a </a:t>
            </a:r>
            <a:endParaRPr/>
          </a:p>
          <a:p>
            <a:pPr indent="0" lvl="0" marL="0" rtl="0" algn="l">
              <a:spcBef>
                <a:spcPts val="0"/>
              </a:spcBef>
              <a:spcAft>
                <a:spcPts val="0"/>
              </a:spcAft>
              <a:buNone/>
            </a:pPr>
            <a:r>
              <a:rPr lang="en-US"/>
              <a:t>Radar first perspective and then by a lightning forward perspective. </a:t>
            </a:r>
            <a:endParaRPr/>
          </a:p>
          <a:p>
            <a:pPr indent="0" lvl="0" marL="0" rtl="0" algn="l">
              <a:spcBef>
                <a:spcPts val="0"/>
              </a:spcBef>
              <a:spcAft>
                <a:spcPts val="0"/>
              </a:spcAft>
              <a:buNone/>
            </a:pPr>
            <a:r>
              <a:rPr lang="en-US"/>
              <a:t>Why does this matter though?</a:t>
            </a:r>
            <a:endParaRPr/>
          </a:p>
        </p:txBody>
      </p:sp>
      <p:sp>
        <p:nvSpPr>
          <p:cNvPr id="158" name="Google Shape;1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Explain pattern in the graph on the right</a:t>
            </a:r>
            <a:endParaRPr/>
          </a:p>
        </p:txBody>
      </p:sp>
      <p:sp>
        <p:nvSpPr>
          <p:cNvPr id="168" name="Google Shape;16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16"/>
          <p:cNvSpPr/>
          <p:nvPr/>
        </p:nvSpPr>
        <p:spPr>
          <a:xfrm>
            <a:off x="446534" y="3085765"/>
            <a:ext cx="11262866" cy="3304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6"/>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p:txBody>
      </p:sp>
      <p:sp>
        <p:nvSpPr>
          <p:cNvPr id="22" name="Google Shape;22;p16"/>
          <p:cNvSpPr txBox="1"/>
          <p:nvPr>
            <p:ph idx="10" type="dt"/>
          </p:nvPr>
        </p:nvSpPr>
        <p:spPr>
          <a:xfrm>
            <a:off x="7605951" y="5956137"/>
            <a:ext cx="2844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6C80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6C80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10558300" y="5956137"/>
            <a:ext cx="101644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6C8089"/>
                </a:solidFill>
                <a:latin typeface="Gill Sans"/>
                <a:ea typeface="Gill Sans"/>
                <a:cs typeface="Gill Sans"/>
                <a:sym typeface="Gill Sans"/>
              </a:defRPr>
            </a:lvl1pPr>
            <a:lvl2pPr indent="0" lvl="1" marL="0" algn="r">
              <a:spcBef>
                <a:spcPts val="0"/>
              </a:spcBef>
              <a:buNone/>
              <a:defRPr b="0" i="0" sz="900" u="none" cap="none" strike="noStrike">
                <a:solidFill>
                  <a:srgbClr val="6C8089"/>
                </a:solidFill>
                <a:latin typeface="Gill Sans"/>
                <a:ea typeface="Gill Sans"/>
                <a:cs typeface="Gill Sans"/>
                <a:sym typeface="Gill Sans"/>
              </a:defRPr>
            </a:lvl2pPr>
            <a:lvl3pPr indent="0" lvl="2" marL="0" algn="r">
              <a:spcBef>
                <a:spcPts val="0"/>
              </a:spcBef>
              <a:buNone/>
              <a:defRPr b="0" i="0" sz="900" u="none" cap="none" strike="noStrike">
                <a:solidFill>
                  <a:srgbClr val="6C8089"/>
                </a:solidFill>
                <a:latin typeface="Gill Sans"/>
                <a:ea typeface="Gill Sans"/>
                <a:cs typeface="Gill Sans"/>
                <a:sym typeface="Gill Sans"/>
              </a:defRPr>
            </a:lvl3pPr>
            <a:lvl4pPr indent="0" lvl="3" marL="0" algn="r">
              <a:spcBef>
                <a:spcPts val="0"/>
              </a:spcBef>
              <a:buNone/>
              <a:defRPr b="0" i="0" sz="900" u="none" cap="none" strike="noStrike">
                <a:solidFill>
                  <a:srgbClr val="6C8089"/>
                </a:solidFill>
                <a:latin typeface="Gill Sans"/>
                <a:ea typeface="Gill Sans"/>
                <a:cs typeface="Gill Sans"/>
                <a:sym typeface="Gill Sans"/>
              </a:defRPr>
            </a:lvl4pPr>
            <a:lvl5pPr indent="0" lvl="4" marL="0" algn="r">
              <a:spcBef>
                <a:spcPts val="0"/>
              </a:spcBef>
              <a:buNone/>
              <a:defRPr b="0" i="0" sz="900" u="none" cap="none" strike="noStrike">
                <a:solidFill>
                  <a:srgbClr val="6C8089"/>
                </a:solidFill>
                <a:latin typeface="Gill Sans"/>
                <a:ea typeface="Gill Sans"/>
                <a:cs typeface="Gill Sans"/>
                <a:sym typeface="Gill Sans"/>
              </a:defRPr>
            </a:lvl5pPr>
            <a:lvl6pPr indent="0" lvl="5" marL="0" algn="r">
              <a:spcBef>
                <a:spcPts val="0"/>
              </a:spcBef>
              <a:buNone/>
              <a:defRPr b="0" i="0" sz="900" u="none" cap="none" strike="noStrike">
                <a:solidFill>
                  <a:srgbClr val="6C8089"/>
                </a:solidFill>
                <a:latin typeface="Gill Sans"/>
                <a:ea typeface="Gill Sans"/>
                <a:cs typeface="Gill Sans"/>
                <a:sym typeface="Gill Sans"/>
              </a:defRPr>
            </a:lvl6pPr>
            <a:lvl7pPr indent="0" lvl="6" marL="0" algn="r">
              <a:spcBef>
                <a:spcPts val="0"/>
              </a:spcBef>
              <a:buNone/>
              <a:defRPr b="0" i="0" sz="900" u="none" cap="none" strike="noStrike">
                <a:solidFill>
                  <a:srgbClr val="6C8089"/>
                </a:solidFill>
                <a:latin typeface="Gill Sans"/>
                <a:ea typeface="Gill Sans"/>
                <a:cs typeface="Gill Sans"/>
                <a:sym typeface="Gill Sans"/>
              </a:defRPr>
            </a:lvl7pPr>
            <a:lvl8pPr indent="0" lvl="7" marL="0" algn="r">
              <a:spcBef>
                <a:spcPts val="0"/>
              </a:spcBef>
              <a:buNone/>
              <a:defRPr b="0" i="0" sz="900" u="none" cap="none" strike="noStrike">
                <a:solidFill>
                  <a:srgbClr val="6C8089"/>
                </a:solidFill>
                <a:latin typeface="Gill Sans"/>
                <a:ea typeface="Gill Sans"/>
                <a:cs typeface="Gill Sans"/>
                <a:sym typeface="Gill Sans"/>
              </a:defRPr>
            </a:lvl8pPr>
            <a:lvl9pPr indent="0" lvl="8" marL="0" algn="r">
              <a:spcBef>
                <a:spcPts val="0"/>
              </a:spcBef>
              <a:buNone/>
              <a:defRPr b="0" i="0" sz="900" u="none" cap="none" strike="noStrike">
                <a:solidFill>
                  <a:srgbClr val="6C808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25"/>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5"/>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 type="body"/>
          </p:nvPr>
        </p:nvSpPr>
        <p:spPr>
          <a:xfrm rot="5400000">
            <a:off x="4334603" y="-1417408"/>
            <a:ext cx="3522794" cy="11029616"/>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22072" lvl="1" marL="914400" algn="l">
              <a:spcBef>
                <a:spcPts val="600"/>
              </a:spcBef>
              <a:spcAft>
                <a:spcPts val="0"/>
              </a:spcAft>
              <a:buSzPts val="1472"/>
              <a:buChar char="◼"/>
              <a:defRPr/>
            </a:lvl2pPr>
            <a:lvl3pPr indent="-310388" lvl="2" marL="1371600" algn="l">
              <a:spcBef>
                <a:spcPts val="600"/>
              </a:spcBef>
              <a:spcAft>
                <a:spcPts val="0"/>
              </a:spcAft>
              <a:buSzPts val="1288"/>
              <a:buChar char="◼"/>
              <a:defRPr/>
            </a:lvl3pPr>
            <a:lvl4pPr indent="-298703" lvl="3" marL="1828800" algn="l">
              <a:spcBef>
                <a:spcPts val="600"/>
              </a:spcBef>
              <a:spcAft>
                <a:spcPts val="0"/>
              </a:spcAft>
              <a:buSzPts val="1104"/>
              <a:buChar char="◼"/>
              <a:defRPr/>
            </a:lvl4pPr>
            <a:lvl5pPr indent="-298704" lvl="4" marL="2286000" algn="l">
              <a:spcBef>
                <a:spcPts val="600"/>
              </a:spcBef>
              <a:spcAft>
                <a:spcPts val="0"/>
              </a:spcAft>
              <a:buSzPts val="1104"/>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86" name="Google Shape;86;p2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26"/>
          <p:cNvSpPr/>
          <p:nvPr/>
        </p:nvSpPr>
        <p:spPr>
          <a:xfrm>
            <a:off x="8839201" y="599725"/>
            <a:ext cx="2906817" cy="581695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6"/>
          <p:cNvSpPr txBox="1"/>
          <p:nvPr>
            <p:ph type="title"/>
          </p:nvPr>
        </p:nvSpPr>
        <p:spPr>
          <a:xfrm rot="5400000">
            <a:off x="7249746" y="2265181"/>
            <a:ext cx="5183073" cy="200416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6"/>
          <p:cNvSpPr txBox="1"/>
          <p:nvPr>
            <p:ph idx="1" type="body"/>
          </p:nvPr>
        </p:nvSpPr>
        <p:spPr>
          <a:xfrm rot="5400000">
            <a:off x="2131526" y="-680877"/>
            <a:ext cx="5183073" cy="789627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93" name="Google Shape;93;p26"/>
          <p:cNvSpPr txBox="1"/>
          <p:nvPr>
            <p:ph idx="10" type="dt"/>
          </p:nvPr>
        </p:nvSpPr>
        <p:spPr>
          <a:xfrm>
            <a:off x="8993673" y="5956137"/>
            <a:ext cx="132814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6C80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6"/>
          <p:cNvSpPr txBox="1"/>
          <p:nvPr>
            <p:ph idx="11" type="ftr"/>
          </p:nvPr>
        </p:nvSpPr>
        <p:spPr>
          <a:xfrm>
            <a:off x="774923" y="5951811"/>
            <a:ext cx="789627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6"/>
          <p:cNvSpPr txBox="1"/>
          <p:nvPr>
            <p:ph idx="12" type="sldNum"/>
          </p:nvPr>
        </p:nvSpPr>
        <p:spPr>
          <a:xfrm>
            <a:off x="10446615" y="5956137"/>
            <a:ext cx="11641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6C8089"/>
                </a:solidFill>
                <a:latin typeface="Gill Sans"/>
                <a:ea typeface="Gill Sans"/>
                <a:cs typeface="Gill Sans"/>
                <a:sym typeface="Gill Sans"/>
              </a:defRPr>
            </a:lvl1pPr>
            <a:lvl2pPr indent="0" lvl="1" marL="0" algn="r">
              <a:spcBef>
                <a:spcPts val="0"/>
              </a:spcBef>
              <a:buNone/>
              <a:defRPr sz="900">
                <a:solidFill>
                  <a:srgbClr val="6C8089"/>
                </a:solidFill>
                <a:latin typeface="Gill Sans"/>
                <a:ea typeface="Gill Sans"/>
                <a:cs typeface="Gill Sans"/>
                <a:sym typeface="Gill Sans"/>
              </a:defRPr>
            </a:lvl2pPr>
            <a:lvl3pPr indent="0" lvl="2" marL="0" algn="r">
              <a:spcBef>
                <a:spcPts val="0"/>
              </a:spcBef>
              <a:buNone/>
              <a:defRPr sz="900">
                <a:solidFill>
                  <a:srgbClr val="6C8089"/>
                </a:solidFill>
                <a:latin typeface="Gill Sans"/>
                <a:ea typeface="Gill Sans"/>
                <a:cs typeface="Gill Sans"/>
                <a:sym typeface="Gill Sans"/>
              </a:defRPr>
            </a:lvl3pPr>
            <a:lvl4pPr indent="0" lvl="3" marL="0" algn="r">
              <a:spcBef>
                <a:spcPts val="0"/>
              </a:spcBef>
              <a:buNone/>
              <a:defRPr sz="900">
                <a:solidFill>
                  <a:srgbClr val="6C8089"/>
                </a:solidFill>
                <a:latin typeface="Gill Sans"/>
                <a:ea typeface="Gill Sans"/>
                <a:cs typeface="Gill Sans"/>
                <a:sym typeface="Gill Sans"/>
              </a:defRPr>
            </a:lvl4pPr>
            <a:lvl5pPr indent="0" lvl="4" marL="0" algn="r">
              <a:spcBef>
                <a:spcPts val="0"/>
              </a:spcBef>
              <a:buNone/>
              <a:defRPr sz="900">
                <a:solidFill>
                  <a:srgbClr val="6C8089"/>
                </a:solidFill>
                <a:latin typeface="Gill Sans"/>
                <a:ea typeface="Gill Sans"/>
                <a:cs typeface="Gill Sans"/>
                <a:sym typeface="Gill Sans"/>
              </a:defRPr>
            </a:lvl5pPr>
            <a:lvl6pPr indent="0" lvl="5" marL="0" algn="r">
              <a:spcBef>
                <a:spcPts val="0"/>
              </a:spcBef>
              <a:buNone/>
              <a:defRPr sz="900">
                <a:solidFill>
                  <a:srgbClr val="6C8089"/>
                </a:solidFill>
                <a:latin typeface="Gill Sans"/>
                <a:ea typeface="Gill Sans"/>
                <a:cs typeface="Gill Sans"/>
                <a:sym typeface="Gill Sans"/>
              </a:defRPr>
            </a:lvl6pPr>
            <a:lvl7pPr indent="0" lvl="6" marL="0" algn="r">
              <a:spcBef>
                <a:spcPts val="0"/>
              </a:spcBef>
              <a:buNone/>
              <a:defRPr sz="900">
                <a:solidFill>
                  <a:srgbClr val="6C8089"/>
                </a:solidFill>
                <a:latin typeface="Gill Sans"/>
                <a:ea typeface="Gill Sans"/>
                <a:cs typeface="Gill Sans"/>
                <a:sym typeface="Gill Sans"/>
              </a:defRPr>
            </a:lvl7pPr>
            <a:lvl8pPr indent="0" lvl="7" marL="0" algn="r">
              <a:spcBef>
                <a:spcPts val="0"/>
              </a:spcBef>
              <a:buNone/>
              <a:defRPr sz="900">
                <a:solidFill>
                  <a:srgbClr val="6C8089"/>
                </a:solidFill>
                <a:latin typeface="Gill Sans"/>
                <a:ea typeface="Gill Sans"/>
                <a:cs typeface="Gill Sans"/>
                <a:sym typeface="Gill Sans"/>
              </a:defRPr>
            </a:lvl8pPr>
            <a:lvl9pPr indent="0" lvl="8" marL="0" algn="r">
              <a:spcBef>
                <a:spcPts val="0"/>
              </a:spcBef>
              <a:buNone/>
              <a:defRPr sz="900">
                <a:solidFill>
                  <a:srgbClr val="6C808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7"/>
          <p:cNvSpPr/>
          <p:nvPr/>
        </p:nvSpPr>
        <p:spPr>
          <a:xfrm>
            <a:off x="440286" y="614407"/>
            <a:ext cx="11309338" cy="11892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7"/>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7"/>
          <p:cNvSpPr txBox="1"/>
          <p:nvPr>
            <p:ph idx="1" type="body"/>
          </p:nvPr>
        </p:nvSpPr>
        <p:spPr>
          <a:xfrm>
            <a:off x="581192" y="2180496"/>
            <a:ext cx="11029615" cy="3678303"/>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29" name="Google Shape;29;p1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18"/>
          <p:cNvSpPr/>
          <p:nvPr/>
        </p:nvSpPr>
        <p:spPr>
          <a:xfrm>
            <a:off x="447817" y="5141974"/>
            <a:ext cx="11290860"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8"/>
          <p:cNvSpPr txBox="1"/>
          <p:nvPr>
            <p:ph type="title"/>
          </p:nvPr>
        </p:nvSpPr>
        <p:spPr>
          <a:xfrm>
            <a:off x="581193" y="3043910"/>
            <a:ext cx="11029615" cy="149750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Gill Sans"/>
              <a:buNone/>
              <a:defRPr b="0" sz="360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 type="body"/>
          </p:nvPr>
        </p:nvSpPr>
        <p:spPr>
          <a:xfrm>
            <a:off x="581192" y="4541417"/>
            <a:ext cx="11029615" cy="600556"/>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656"/>
              <a:buNone/>
              <a:defRPr sz="1800" cap="none">
                <a:solidFill>
                  <a:schemeClr val="accent2"/>
                </a:solidFill>
              </a:defRPr>
            </a:lvl1pPr>
            <a:lvl2pPr indent="-228600" lvl="1" marL="914400" algn="l">
              <a:spcBef>
                <a:spcPts val="600"/>
              </a:spcBef>
              <a:spcAft>
                <a:spcPts val="0"/>
              </a:spcAft>
              <a:buSzPts val="1656"/>
              <a:buNone/>
              <a:defRPr sz="1800">
                <a:solidFill>
                  <a:srgbClr val="888888"/>
                </a:solidFill>
              </a:defRPr>
            </a:lvl2pPr>
            <a:lvl3pPr indent="-228600" lvl="2" marL="1371600" algn="l">
              <a:spcBef>
                <a:spcPts val="600"/>
              </a:spcBef>
              <a:spcAft>
                <a:spcPts val="0"/>
              </a:spcAft>
              <a:buSzPts val="1472"/>
              <a:buNone/>
              <a:defRPr sz="1600">
                <a:solidFill>
                  <a:srgbClr val="888888"/>
                </a:solidFill>
              </a:defRPr>
            </a:lvl3pPr>
            <a:lvl4pPr indent="-228600" lvl="3" marL="1828800" algn="l">
              <a:spcBef>
                <a:spcPts val="600"/>
              </a:spcBef>
              <a:spcAft>
                <a:spcPts val="0"/>
              </a:spcAft>
              <a:buSzPts val="1288"/>
              <a:buNone/>
              <a:defRPr sz="1400">
                <a:solidFill>
                  <a:srgbClr val="888888"/>
                </a:solidFill>
              </a:defRPr>
            </a:lvl4pPr>
            <a:lvl5pPr indent="-228600" lvl="4" marL="2286000" algn="l">
              <a:spcBef>
                <a:spcPts val="600"/>
              </a:spcBef>
              <a:spcAft>
                <a:spcPts val="0"/>
              </a:spcAft>
              <a:buSzPts val="1288"/>
              <a:buNone/>
              <a:defRPr sz="1400">
                <a:solidFill>
                  <a:srgbClr val="888888"/>
                </a:solidFill>
              </a:defRPr>
            </a:lvl5pPr>
            <a:lvl6pPr indent="-228600" lvl="5" marL="2743200" algn="l">
              <a:spcBef>
                <a:spcPts val="600"/>
              </a:spcBef>
              <a:spcAft>
                <a:spcPts val="0"/>
              </a:spcAft>
              <a:buSzPts val="1288"/>
              <a:buNone/>
              <a:defRPr sz="1400">
                <a:solidFill>
                  <a:srgbClr val="888888"/>
                </a:solidFill>
              </a:defRPr>
            </a:lvl6pPr>
            <a:lvl7pPr indent="-228600" lvl="6" marL="3200400" algn="l">
              <a:spcBef>
                <a:spcPts val="600"/>
              </a:spcBef>
              <a:spcAft>
                <a:spcPts val="0"/>
              </a:spcAft>
              <a:buSzPts val="1288"/>
              <a:buNone/>
              <a:defRPr sz="1400">
                <a:solidFill>
                  <a:srgbClr val="888888"/>
                </a:solidFill>
              </a:defRPr>
            </a:lvl7pPr>
            <a:lvl8pPr indent="-228600" lvl="7" marL="3657600" algn="l">
              <a:spcBef>
                <a:spcPts val="600"/>
              </a:spcBef>
              <a:spcAft>
                <a:spcPts val="0"/>
              </a:spcAft>
              <a:buSzPts val="1288"/>
              <a:buNone/>
              <a:defRPr sz="1400">
                <a:solidFill>
                  <a:srgbClr val="888888"/>
                </a:solidFill>
              </a:defRPr>
            </a:lvl8pPr>
            <a:lvl9pPr indent="-228600" lvl="8" marL="4114800" algn="l">
              <a:spcBef>
                <a:spcPts val="600"/>
              </a:spcBef>
              <a:spcAft>
                <a:spcPts val="600"/>
              </a:spcAft>
              <a:buSzPts val="1288"/>
              <a:buNone/>
              <a:defRPr sz="1400">
                <a:solidFill>
                  <a:srgbClr val="888888"/>
                </a:solidFill>
              </a:defRPr>
            </a:lvl9pPr>
          </a:lstStyle>
          <a:p/>
        </p:txBody>
      </p:sp>
      <p:sp>
        <p:nvSpPr>
          <p:cNvPr id="36" name="Google Shape;36;p1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6C80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6C80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6C8089"/>
                </a:solidFill>
                <a:latin typeface="Gill Sans"/>
                <a:ea typeface="Gill Sans"/>
                <a:cs typeface="Gill Sans"/>
                <a:sym typeface="Gill Sans"/>
              </a:defRPr>
            </a:lvl1pPr>
            <a:lvl2pPr indent="0" lvl="1" marL="0" algn="r">
              <a:spcBef>
                <a:spcPts val="0"/>
              </a:spcBef>
              <a:buNone/>
              <a:defRPr sz="900">
                <a:solidFill>
                  <a:srgbClr val="6C8089"/>
                </a:solidFill>
                <a:latin typeface="Gill Sans"/>
                <a:ea typeface="Gill Sans"/>
                <a:cs typeface="Gill Sans"/>
                <a:sym typeface="Gill Sans"/>
              </a:defRPr>
            </a:lvl2pPr>
            <a:lvl3pPr indent="0" lvl="2" marL="0" algn="r">
              <a:spcBef>
                <a:spcPts val="0"/>
              </a:spcBef>
              <a:buNone/>
              <a:defRPr sz="900">
                <a:solidFill>
                  <a:srgbClr val="6C8089"/>
                </a:solidFill>
                <a:latin typeface="Gill Sans"/>
                <a:ea typeface="Gill Sans"/>
                <a:cs typeface="Gill Sans"/>
                <a:sym typeface="Gill Sans"/>
              </a:defRPr>
            </a:lvl3pPr>
            <a:lvl4pPr indent="0" lvl="3" marL="0" algn="r">
              <a:spcBef>
                <a:spcPts val="0"/>
              </a:spcBef>
              <a:buNone/>
              <a:defRPr sz="900">
                <a:solidFill>
                  <a:srgbClr val="6C8089"/>
                </a:solidFill>
                <a:latin typeface="Gill Sans"/>
                <a:ea typeface="Gill Sans"/>
                <a:cs typeface="Gill Sans"/>
                <a:sym typeface="Gill Sans"/>
              </a:defRPr>
            </a:lvl4pPr>
            <a:lvl5pPr indent="0" lvl="4" marL="0" algn="r">
              <a:spcBef>
                <a:spcPts val="0"/>
              </a:spcBef>
              <a:buNone/>
              <a:defRPr sz="900">
                <a:solidFill>
                  <a:srgbClr val="6C8089"/>
                </a:solidFill>
                <a:latin typeface="Gill Sans"/>
                <a:ea typeface="Gill Sans"/>
                <a:cs typeface="Gill Sans"/>
                <a:sym typeface="Gill Sans"/>
              </a:defRPr>
            </a:lvl5pPr>
            <a:lvl6pPr indent="0" lvl="5" marL="0" algn="r">
              <a:spcBef>
                <a:spcPts val="0"/>
              </a:spcBef>
              <a:buNone/>
              <a:defRPr sz="900">
                <a:solidFill>
                  <a:srgbClr val="6C8089"/>
                </a:solidFill>
                <a:latin typeface="Gill Sans"/>
                <a:ea typeface="Gill Sans"/>
                <a:cs typeface="Gill Sans"/>
                <a:sym typeface="Gill Sans"/>
              </a:defRPr>
            </a:lvl6pPr>
            <a:lvl7pPr indent="0" lvl="6" marL="0" algn="r">
              <a:spcBef>
                <a:spcPts val="0"/>
              </a:spcBef>
              <a:buNone/>
              <a:defRPr sz="900">
                <a:solidFill>
                  <a:srgbClr val="6C8089"/>
                </a:solidFill>
                <a:latin typeface="Gill Sans"/>
                <a:ea typeface="Gill Sans"/>
                <a:cs typeface="Gill Sans"/>
                <a:sym typeface="Gill Sans"/>
              </a:defRPr>
            </a:lvl7pPr>
            <a:lvl8pPr indent="0" lvl="7" marL="0" algn="r">
              <a:spcBef>
                <a:spcPts val="0"/>
              </a:spcBef>
              <a:buNone/>
              <a:defRPr sz="900">
                <a:solidFill>
                  <a:srgbClr val="6C8089"/>
                </a:solidFill>
                <a:latin typeface="Gill Sans"/>
                <a:ea typeface="Gill Sans"/>
                <a:cs typeface="Gill Sans"/>
                <a:sym typeface="Gill Sans"/>
              </a:defRPr>
            </a:lvl8pPr>
            <a:lvl9pPr indent="0" lvl="8" marL="0" algn="r">
              <a:spcBef>
                <a:spcPts val="0"/>
              </a:spcBef>
              <a:buNone/>
              <a:defRPr sz="900">
                <a:solidFill>
                  <a:srgbClr val="6C808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9"/>
          <p:cNvSpPr/>
          <p:nvPr/>
        </p:nvSpPr>
        <p:spPr>
          <a:xfrm>
            <a:off x="445982"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9"/>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 type="body"/>
          </p:nvPr>
        </p:nvSpPr>
        <p:spPr>
          <a:xfrm>
            <a:off x="581193" y="2228003"/>
            <a:ext cx="5422390" cy="3633047"/>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3" name="Google Shape;43;p19"/>
          <p:cNvSpPr txBox="1"/>
          <p:nvPr>
            <p:ph idx="2" type="body"/>
          </p:nvPr>
        </p:nvSpPr>
        <p:spPr>
          <a:xfrm>
            <a:off x="6188417" y="2228003"/>
            <a:ext cx="5422392" cy="3633047"/>
          </a:xfrm>
          <a:prstGeom prst="rect">
            <a:avLst/>
          </a:prstGeom>
          <a:noFill/>
          <a:ln>
            <a:noFill/>
          </a:ln>
        </p:spPr>
        <p:txBody>
          <a:bodyPr anchorCtr="0" anchor="ctr"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44" name="Google Shape;44;p1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0"/>
          <p:cNvSpPr/>
          <p:nvPr/>
        </p:nvSpPr>
        <p:spPr>
          <a:xfrm>
            <a:off x="445982"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0"/>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0"/>
          <p:cNvSpPr txBox="1"/>
          <p:nvPr>
            <p:ph idx="1" type="body"/>
          </p:nvPr>
        </p:nvSpPr>
        <p:spPr>
          <a:xfrm>
            <a:off x="887219"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51" name="Google Shape;51;p20"/>
          <p:cNvSpPr txBox="1"/>
          <p:nvPr>
            <p:ph idx="2" type="body"/>
          </p:nvPr>
        </p:nvSpPr>
        <p:spPr>
          <a:xfrm>
            <a:off x="581194"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2" name="Google Shape;52;p20"/>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spcBef>
                <a:spcPts val="440"/>
              </a:spcBef>
              <a:spcAft>
                <a:spcPts val="0"/>
              </a:spcAft>
              <a:buSzPts val="2024"/>
              <a:buNone/>
              <a:defRPr b="0" sz="2200">
                <a:solidFill>
                  <a:schemeClr val="accent2"/>
                </a:solidFill>
              </a:defRPr>
            </a:lvl1pPr>
            <a:lvl2pPr indent="-228600" lvl="1" marL="914400" algn="l">
              <a:spcBef>
                <a:spcPts val="600"/>
              </a:spcBef>
              <a:spcAft>
                <a:spcPts val="0"/>
              </a:spcAft>
              <a:buSzPts val="1840"/>
              <a:buNone/>
              <a:defRPr b="1" sz="2000"/>
            </a:lvl2pPr>
            <a:lvl3pPr indent="-228600" lvl="2" marL="1371600" algn="l">
              <a:spcBef>
                <a:spcPts val="600"/>
              </a:spcBef>
              <a:spcAft>
                <a:spcPts val="0"/>
              </a:spcAft>
              <a:buSzPts val="1656"/>
              <a:buNone/>
              <a:defRPr b="1" sz="1800"/>
            </a:lvl3pPr>
            <a:lvl4pPr indent="-228600" lvl="3" marL="1828800" algn="l">
              <a:spcBef>
                <a:spcPts val="600"/>
              </a:spcBef>
              <a:spcAft>
                <a:spcPts val="0"/>
              </a:spcAft>
              <a:buSzPts val="1472"/>
              <a:buNone/>
              <a:defRPr b="1" sz="1600"/>
            </a:lvl4pPr>
            <a:lvl5pPr indent="-228600" lvl="4" marL="2286000" algn="l">
              <a:spcBef>
                <a:spcPts val="600"/>
              </a:spcBef>
              <a:spcAft>
                <a:spcPts val="0"/>
              </a:spcAft>
              <a:buSzPts val="1472"/>
              <a:buNone/>
              <a:defRPr b="1" sz="1600"/>
            </a:lvl5pPr>
            <a:lvl6pPr indent="-228600" lvl="5" marL="2743200" algn="l">
              <a:spcBef>
                <a:spcPts val="600"/>
              </a:spcBef>
              <a:spcAft>
                <a:spcPts val="0"/>
              </a:spcAft>
              <a:buSzPts val="1472"/>
              <a:buNone/>
              <a:defRPr b="1" sz="1600"/>
            </a:lvl6pPr>
            <a:lvl7pPr indent="-228600" lvl="6" marL="3200400" algn="l">
              <a:spcBef>
                <a:spcPts val="600"/>
              </a:spcBef>
              <a:spcAft>
                <a:spcPts val="0"/>
              </a:spcAft>
              <a:buSzPts val="1472"/>
              <a:buNone/>
              <a:defRPr b="1" sz="1600"/>
            </a:lvl7pPr>
            <a:lvl8pPr indent="-228600" lvl="7" marL="3657600" algn="l">
              <a:spcBef>
                <a:spcPts val="600"/>
              </a:spcBef>
              <a:spcAft>
                <a:spcPts val="0"/>
              </a:spcAft>
              <a:buSzPts val="1472"/>
              <a:buNone/>
              <a:defRPr b="1" sz="1600"/>
            </a:lvl8pPr>
            <a:lvl9pPr indent="-228600" lvl="8" marL="4114800" algn="l">
              <a:spcBef>
                <a:spcPts val="600"/>
              </a:spcBef>
              <a:spcAft>
                <a:spcPts val="600"/>
              </a:spcAft>
              <a:buSzPts val="1472"/>
              <a:buNone/>
              <a:defRPr b="1" sz="1600"/>
            </a:lvl9pPr>
          </a:lstStyle>
          <a:p/>
        </p:txBody>
      </p:sp>
      <p:sp>
        <p:nvSpPr>
          <p:cNvPr id="53" name="Google Shape;53;p20"/>
          <p:cNvSpPr txBox="1"/>
          <p:nvPr>
            <p:ph idx="4" type="body"/>
          </p:nvPr>
        </p:nvSpPr>
        <p:spPr>
          <a:xfrm>
            <a:off x="6217709" y="2926052"/>
            <a:ext cx="5393100" cy="2934999"/>
          </a:xfrm>
          <a:prstGeom prst="rect">
            <a:avLst/>
          </a:prstGeom>
          <a:noFill/>
          <a:ln>
            <a:noFill/>
          </a:ln>
        </p:spPr>
        <p:txBody>
          <a:bodyPr anchorCtr="0" anchor="t" bIns="45700" lIns="91425" spcFirstLastPara="1" rIns="91425" wrap="square" tIns="45700">
            <a:normAutofit/>
          </a:bodyPr>
          <a:lstStyle>
            <a:lvl1pPr indent="-333756" lvl="0" marL="457200" algn="l">
              <a:spcBef>
                <a:spcPts val="360"/>
              </a:spcBef>
              <a:spcAft>
                <a:spcPts val="0"/>
              </a:spcAft>
              <a:buSzPts val="1656"/>
              <a:buChar char="◼"/>
              <a:defRPr/>
            </a:lvl1pPr>
            <a:lvl2pPr indent="-333756" lvl="1" marL="914400" algn="l">
              <a:spcBef>
                <a:spcPts val="600"/>
              </a:spcBef>
              <a:spcAft>
                <a:spcPts val="0"/>
              </a:spcAft>
              <a:buSzPts val="1656"/>
              <a:buChar char="◼"/>
              <a:defRPr/>
            </a:lvl2pPr>
            <a:lvl3pPr indent="-333756" lvl="2" marL="1371600" algn="l">
              <a:spcBef>
                <a:spcPts val="600"/>
              </a:spcBef>
              <a:spcAft>
                <a:spcPts val="0"/>
              </a:spcAft>
              <a:buSzPts val="1656"/>
              <a:buChar char="◼"/>
              <a:defRPr/>
            </a:lvl3pPr>
            <a:lvl4pPr indent="-333756" lvl="3" marL="1828800" algn="l">
              <a:spcBef>
                <a:spcPts val="600"/>
              </a:spcBef>
              <a:spcAft>
                <a:spcPts val="0"/>
              </a:spcAft>
              <a:buSzPts val="1656"/>
              <a:buChar char="◼"/>
              <a:defRPr/>
            </a:lvl4pPr>
            <a:lvl5pPr indent="-333756" lvl="4" marL="2286000" algn="l">
              <a:spcBef>
                <a:spcPts val="600"/>
              </a:spcBef>
              <a:spcAft>
                <a:spcPts val="0"/>
              </a:spcAft>
              <a:buSzPts val="1656"/>
              <a:buChar char="◼"/>
              <a:defRPr/>
            </a:lvl5pPr>
            <a:lvl6pPr indent="-333756" lvl="5" marL="2743200" algn="l">
              <a:spcBef>
                <a:spcPts val="600"/>
              </a:spcBef>
              <a:spcAft>
                <a:spcPts val="0"/>
              </a:spcAft>
              <a:buSzPts val="1656"/>
              <a:buChar char="◼"/>
              <a:defRPr/>
            </a:lvl6pPr>
            <a:lvl7pPr indent="-333756" lvl="6" marL="3200400" algn="l">
              <a:spcBef>
                <a:spcPts val="600"/>
              </a:spcBef>
              <a:spcAft>
                <a:spcPts val="0"/>
              </a:spcAft>
              <a:buSzPts val="1656"/>
              <a:buChar char="◼"/>
              <a:defRPr/>
            </a:lvl7pPr>
            <a:lvl8pPr indent="-333756" lvl="7" marL="3657600" algn="l">
              <a:spcBef>
                <a:spcPts val="600"/>
              </a:spcBef>
              <a:spcAft>
                <a:spcPts val="0"/>
              </a:spcAft>
              <a:buSzPts val="1656"/>
              <a:buChar char="◼"/>
              <a:defRPr/>
            </a:lvl8pPr>
            <a:lvl9pPr indent="-333756" lvl="8" marL="4114800" algn="l">
              <a:spcBef>
                <a:spcPts val="600"/>
              </a:spcBef>
              <a:spcAft>
                <a:spcPts val="600"/>
              </a:spcAft>
              <a:buSzPts val="1656"/>
              <a:buChar char="◼"/>
              <a:defRPr/>
            </a:lvl9pPr>
          </a:lstStyle>
          <a:p/>
        </p:txBody>
      </p:sp>
      <p:sp>
        <p:nvSpPr>
          <p:cNvPr id="54" name="Google Shape;54;p2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21"/>
          <p:cNvSpPr/>
          <p:nvPr/>
        </p:nvSpPr>
        <p:spPr>
          <a:xfrm>
            <a:off x="440683" y="606554"/>
            <a:ext cx="11300036" cy="12588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1"/>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2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23"/>
          <p:cNvSpPr/>
          <p:nvPr/>
        </p:nvSpPr>
        <p:spPr>
          <a:xfrm>
            <a:off x="447817" y="5141973"/>
            <a:ext cx="11298200" cy="127470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3"/>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6C8089"/>
              </a:buClr>
              <a:buSzPts val="2000"/>
              <a:buFont typeface="Gill Sans"/>
              <a:buNone/>
              <a:defRPr b="0" sz="2000">
                <a:solidFill>
                  <a:srgbClr val="6C80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 type="body"/>
          </p:nvPr>
        </p:nvSpPr>
        <p:spPr>
          <a:xfrm>
            <a:off x="447816" y="601200"/>
            <a:ext cx="11292840" cy="4204800"/>
          </a:xfrm>
          <a:prstGeom prst="rect">
            <a:avLst/>
          </a:prstGeom>
          <a:noFill/>
          <a:ln>
            <a:noFill/>
          </a:ln>
        </p:spPr>
        <p:txBody>
          <a:bodyPr anchorCtr="0" anchor="ctr" bIns="45700" lIns="91425" spcFirstLastPara="1" rIns="91425" wrap="square" tIns="45700">
            <a:normAutofit/>
          </a:bodyPr>
          <a:lstStyle>
            <a:lvl1pPr indent="-345440" lvl="0" marL="457200" algn="l">
              <a:spcBef>
                <a:spcPts val="400"/>
              </a:spcBef>
              <a:spcAft>
                <a:spcPts val="0"/>
              </a:spcAft>
              <a:buSzPts val="1840"/>
              <a:buChar char="◼"/>
              <a:defRPr sz="2000">
                <a:solidFill>
                  <a:schemeClr val="dk2"/>
                </a:solidFill>
              </a:defRPr>
            </a:lvl1pPr>
            <a:lvl2pPr indent="-333756" lvl="1" marL="914400" algn="l">
              <a:spcBef>
                <a:spcPts val="600"/>
              </a:spcBef>
              <a:spcAft>
                <a:spcPts val="0"/>
              </a:spcAft>
              <a:buSzPts val="1656"/>
              <a:buChar char="◼"/>
              <a:defRPr sz="1800">
                <a:solidFill>
                  <a:schemeClr val="dk2"/>
                </a:solidFill>
              </a:defRPr>
            </a:lvl2pPr>
            <a:lvl3pPr indent="-322072" lvl="2" marL="1371600" algn="l">
              <a:spcBef>
                <a:spcPts val="600"/>
              </a:spcBef>
              <a:spcAft>
                <a:spcPts val="0"/>
              </a:spcAft>
              <a:buSzPts val="1472"/>
              <a:buChar char="◼"/>
              <a:defRPr sz="1600">
                <a:solidFill>
                  <a:schemeClr val="dk2"/>
                </a:solidFill>
              </a:defRPr>
            </a:lvl3pPr>
            <a:lvl4pPr indent="-310388" lvl="3" marL="1828800" algn="l">
              <a:spcBef>
                <a:spcPts val="600"/>
              </a:spcBef>
              <a:spcAft>
                <a:spcPts val="0"/>
              </a:spcAft>
              <a:buSzPts val="1288"/>
              <a:buChar char="◼"/>
              <a:defRPr sz="1400">
                <a:solidFill>
                  <a:schemeClr val="dk2"/>
                </a:solidFill>
              </a:defRPr>
            </a:lvl4pPr>
            <a:lvl5pPr indent="-310388" lvl="4" marL="2286000" algn="l">
              <a:spcBef>
                <a:spcPts val="600"/>
              </a:spcBef>
              <a:spcAft>
                <a:spcPts val="0"/>
              </a:spcAft>
              <a:buSzPts val="1288"/>
              <a:buChar char="◼"/>
              <a:defRPr sz="1400">
                <a:solidFill>
                  <a:schemeClr val="dk2"/>
                </a:solidFill>
              </a:defRPr>
            </a:lvl5pPr>
            <a:lvl6pPr indent="-310388" lvl="5" marL="2743200" algn="l">
              <a:spcBef>
                <a:spcPts val="600"/>
              </a:spcBef>
              <a:spcAft>
                <a:spcPts val="0"/>
              </a:spcAft>
              <a:buSzPts val="1288"/>
              <a:buChar char="◼"/>
              <a:defRPr sz="1400">
                <a:solidFill>
                  <a:schemeClr val="dk2"/>
                </a:solidFill>
              </a:defRPr>
            </a:lvl6pPr>
            <a:lvl7pPr indent="-310388" lvl="6" marL="3200400" algn="l">
              <a:spcBef>
                <a:spcPts val="600"/>
              </a:spcBef>
              <a:spcAft>
                <a:spcPts val="0"/>
              </a:spcAft>
              <a:buSzPts val="1288"/>
              <a:buChar char="◼"/>
              <a:defRPr sz="1400">
                <a:solidFill>
                  <a:schemeClr val="dk2"/>
                </a:solidFill>
              </a:defRPr>
            </a:lvl7pPr>
            <a:lvl8pPr indent="-310388" lvl="7" marL="3657600" algn="l">
              <a:spcBef>
                <a:spcPts val="600"/>
              </a:spcBef>
              <a:spcAft>
                <a:spcPts val="0"/>
              </a:spcAft>
              <a:buSzPts val="1288"/>
              <a:buChar char="◼"/>
              <a:defRPr sz="1400">
                <a:solidFill>
                  <a:schemeClr val="dk2"/>
                </a:solidFill>
              </a:defRPr>
            </a:lvl8pPr>
            <a:lvl9pPr indent="-310388" lvl="8" marL="4114800" algn="l">
              <a:spcBef>
                <a:spcPts val="600"/>
              </a:spcBef>
              <a:spcAft>
                <a:spcPts val="600"/>
              </a:spcAft>
              <a:buSzPts val="1288"/>
              <a:buChar char="◼"/>
              <a:defRPr sz="1400">
                <a:solidFill>
                  <a:schemeClr val="dk2"/>
                </a:solidFill>
              </a:defRPr>
            </a:lvl9pPr>
          </a:lstStyle>
          <a:p/>
        </p:txBody>
      </p:sp>
      <p:sp>
        <p:nvSpPr>
          <p:cNvPr id="71" name="Google Shape;71;p23"/>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spcBef>
                <a:spcPts val="220"/>
              </a:spcBef>
              <a:spcAft>
                <a:spcPts val="0"/>
              </a:spcAft>
              <a:buSzPts val="1012"/>
              <a:buNone/>
              <a:defRPr sz="1100">
                <a:solidFill>
                  <a:schemeClr val="lt1"/>
                </a:solidFill>
              </a:defRPr>
            </a:lvl1pPr>
            <a:lvl2pPr indent="-228600" lvl="1" marL="914400" algn="l">
              <a:spcBef>
                <a:spcPts val="600"/>
              </a:spcBef>
              <a:spcAft>
                <a:spcPts val="0"/>
              </a:spcAft>
              <a:buSzPts val="1012"/>
              <a:buNone/>
              <a:defRPr sz="11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72" name="Google Shape;72;p2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6C80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6C80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6C8089"/>
                </a:solidFill>
                <a:latin typeface="Gill Sans"/>
                <a:ea typeface="Gill Sans"/>
                <a:cs typeface="Gill Sans"/>
                <a:sym typeface="Gill Sans"/>
              </a:defRPr>
            </a:lvl1pPr>
            <a:lvl2pPr indent="0" lvl="1" marL="0" algn="r">
              <a:spcBef>
                <a:spcPts val="0"/>
              </a:spcBef>
              <a:buNone/>
              <a:defRPr sz="900">
                <a:solidFill>
                  <a:srgbClr val="6C8089"/>
                </a:solidFill>
                <a:latin typeface="Gill Sans"/>
                <a:ea typeface="Gill Sans"/>
                <a:cs typeface="Gill Sans"/>
                <a:sym typeface="Gill Sans"/>
              </a:defRPr>
            </a:lvl2pPr>
            <a:lvl3pPr indent="0" lvl="2" marL="0" algn="r">
              <a:spcBef>
                <a:spcPts val="0"/>
              </a:spcBef>
              <a:buNone/>
              <a:defRPr sz="900">
                <a:solidFill>
                  <a:srgbClr val="6C8089"/>
                </a:solidFill>
                <a:latin typeface="Gill Sans"/>
                <a:ea typeface="Gill Sans"/>
                <a:cs typeface="Gill Sans"/>
                <a:sym typeface="Gill Sans"/>
              </a:defRPr>
            </a:lvl3pPr>
            <a:lvl4pPr indent="0" lvl="3" marL="0" algn="r">
              <a:spcBef>
                <a:spcPts val="0"/>
              </a:spcBef>
              <a:buNone/>
              <a:defRPr sz="900">
                <a:solidFill>
                  <a:srgbClr val="6C8089"/>
                </a:solidFill>
                <a:latin typeface="Gill Sans"/>
                <a:ea typeface="Gill Sans"/>
                <a:cs typeface="Gill Sans"/>
                <a:sym typeface="Gill Sans"/>
              </a:defRPr>
            </a:lvl4pPr>
            <a:lvl5pPr indent="0" lvl="4" marL="0" algn="r">
              <a:spcBef>
                <a:spcPts val="0"/>
              </a:spcBef>
              <a:buNone/>
              <a:defRPr sz="900">
                <a:solidFill>
                  <a:srgbClr val="6C8089"/>
                </a:solidFill>
                <a:latin typeface="Gill Sans"/>
                <a:ea typeface="Gill Sans"/>
                <a:cs typeface="Gill Sans"/>
                <a:sym typeface="Gill Sans"/>
              </a:defRPr>
            </a:lvl5pPr>
            <a:lvl6pPr indent="0" lvl="5" marL="0" algn="r">
              <a:spcBef>
                <a:spcPts val="0"/>
              </a:spcBef>
              <a:buNone/>
              <a:defRPr sz="900">
                <a:solidFill>
                  <a:srgbClr val="6C8089"/>
                </a:solidFill>
                <a:latin typeface="Gill Sans"/>
                <a:ea typeface="Gill Sans"/>
                <a:cs typeface="Gill Sans"/>
                <a:sym typeface="Gill Sans"/>
              </a:defRPr>
            </a:lvl6pPr>
            <a:lvl7pPr indent="0" lvl="6" marL="0" algn="r">
              <a:spcBef>
                <a:spcPts val="0"/>
              </a:spcBef>
              <a:buNone/>
              <a:defRPr sz="900">
                <a:solidFill>
                  <a:srgbClr val="6C8089"/>
                </a:solidFill>
                <a:latin typeface="Gill Sans"/>
                <a:ea typeface="Gill Sans"/>
                <a:cs typeface="Gill Sans"/>
                <a:sym typeface="Gill Sans"/>
              </a:defRPr>
            </a:lvl7pPr>
            <a:lvl8pPr indent="0" lvl="7" marL="0" algn="r">
              <a:spcBef>
                <a:spcPts val="0"/>
              </a:spcBef>
              <a:buNone/>
              <a:defRPr sz="900">
                <a:solidFill>
                  <a:srgbClr val="6C8089"/>
                </a:solidFill>
                <a:latin typeface="Gill Sans"/>
                <a:ea typeface="Gill Sans"/>
                <a:cs typeface="Gill Sans"/>
                <a:sym typeface="Gill Sans"/>
              </a:defRPr>
            </a:lvl8pPr>
            <a:lvl9pPr indent="0" lvl="8" marL="0" algn="r">
              <a:spcBef>
                <a:spcPts val="0"/>
              </a:spcBef>
              <a:buNone/>
              <a:defRPr sz="900">
                <a:solidFill>
                  <a:srgbClr val="6C808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24"/>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Gill Sans"/>
              <a:buNone/>
              <a:defRPr b="0" sz="2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p:nvPr>
            <p:ph idx="2" type="pic"/>
          </p:nvPr>
        </p:nvSpPr>
        <p:spPr>
          <a:xfrm>
            <a:off x="447817" y="599725"/>
            <a:ext cx="11290859" cy="3557252"/>
          </a:xfrm>
          <a:prstGeom prst="rect">
            <a:avLst/>
          </a:prstGeom>
          <a:noFill/>
          <a:ln>
            <a:noFill/>
          </a:ln>
        </p:spPr>
      </p:sp>
      <p:sp>
        <p:nvSpPr>
          <p:cNvPr id="78" name="Google Shape;78;p24"/>
          <p:cNvSpPr txBox="1"/>
          <p:nvPr>
            <p:ph idx="1" type="body"/>
          </p:nvPr>
        </p:nvSpPr>
        <p:spPr>
          <a:xfrm>
            <a:off x="581192" y="5260127"/>
            <a:ext cx="11029617" cy="598671"/>
          </a:xfrm>
          <a:prstGeom prst="rect">
            <a:avLst/>
          </a:prstGeom>
          <a:noFill/>
          <a:ln>
            <a:noFill/>
          </a:ln>
        </p:spPr>
        <p:txBody>
          <a:bodyPr anchorCtr="0" anchor="ctr" bIns="45700" lIns="91425" spcFirstLastPara="1" rIns="91425" wrap="square" tIns="45700">
            <a:normAutofit/>
          </a:bodyPr>
          <a:lstStyle>
            <a:lvl1pPr indent="-228600" lvl="0" marL="457200" algn="l">
              <a:spcBef>
                <a:spcPts val="240"/>
              </a:spcBef>
              <a:spcAft>
                <a:spcPts val="0"/>
              </a:spcAft>
              <a:buSzPts val="1104"/>
              <a:buNone/>
              <a:defRPr sz="1200"/>
            </a:lvl1pPr>
            <a:lvl2pPr indent="-228600" lvl="1" marL="914400" algn="l">
              <a:spcBef>
                <a:spcPts val="600"/>
              </a:spcBef>
              <a:spcAft>
                <a:spcPts val="0"/>
              </a:spcAft>
              <a:buSzPts val="1104"/>
              <a:buNone/>
              <a:defRPr sz="1200"/>
            </a:lvl2pPr>
            <a:lvl3pPr indent="-228600" lvl="2" marL="1371600" algn="l">
              <a:spcBef>
                <a:spcPts val="600"/>
              </a:spcBef>
              <a:spcAft>
                <a:spcPts val="0"/>
              </a:spcAft>
              <a:buSzPts val="920"/>
              <a:buNone/>
              <a:defRPr sz="1000"/>
            </a:lvl3pPr>
            <a:lvl4pPr indent="-228600" lvl="3" marL="1828800" algn="l">
              <a:spcBef>
                <a:spcPts val="600"/>
              </a:spcBef>
              <a:spcAft>
                <a:spcPts val="0"/>
              </a:spcAft>
              <a:buSzPts val="828"/>
              <a:buNone/>
              <a:defRPr sz="900"/>
            </a:lvl4pPr>
            <a:lvl5pPr indent="-228600" lvl="4" marL="2286000" algn="l">
              <a:spcBef>
                <a:spcPts val="600"/>
              </a:spcBef>
              <a:spcAft>
                <a:spcPts val="0"/>
              </a:spcAft>
              <a:buSzPts val="828"/>
              <a:buNone/>
              <a:defRPr sz="900"/>
            </a:lvl5pPr>
            <a:lvl6pPr indent="-228600" lvl="5" marL="2743200" algn="l">
              <a:spcBef>
                <a:spcPts val="600"/>
              </a:spcBef>
              <a:spcAft>
                <a:spcPts val="0"/>
              </a:spcAft>
              <a:buSzPts val="828"/>
              <a:buNone/>
              <a:defRPr sz="900"/>
            </a:lvl6pPr>
            <a:lvl7pPr indent="-228600" lvl="6" marL="3200400" algn="l">
              <a:spcBef>
                <a:spcPts val="600"/>
              </a:spcBef>
              <a:spcAft>
                <a:spcPts val="0"/>
              </a:spcAft>
              <a:buSzPts val="828"/>
              <a:buNone/>
              <a:defRPr sz="900"/>
            </a:lvl7pPr>
            <a:lvl8pPr indent="-228600" lvl="7" marL="3657600" algn="l">
              <a:spcBef>
                <a:spcPts val="600"/>
              </a:spcBef>
              <a:spcAft>
                <a:spcPts val="0"/>
              </a:spcAft>
              <a:buSzPts val="828"/>
              <a:buNone/>
              <a:defRPr sz="900"/>
            </a:lvl8pPr>
            <a:lvl9pPr indent="-228600" lvl="8" marL="4114800" algn="l">
              <a:spcBef>
                <a:spcPts val="600"/>
              </a:spcBef>
              <a:spcAft>
                <a:spcPts val="600"/>
              </a:spcAft>
              <a:buSzPts val="828"/>
              <a:buNone/>
              <a:defRPr sz="900"/>
            </a:lvl9pPr>
          </a:lstStyle>
          <a:p/>
        </p:txBody>
      </p:sp>
      <p:sp>
        <p:nvSpPr>
          <p:cNvPr id="79" name="Google Shape;79;p2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lt1"/>
              </a:buClr>
              <a:buSzPts val="2800"/>
              <a:buFont typeface="Gill Sans"/>
              <a:buNone/>
              <a:defRPr b="0" i="0" sz="28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15"/>
          <p:cNvSpPr txBox="1"/>
          <p:nvPr>
            <p:ph idx="1" type="body"/>
          </p:nvPr>
        </p:nvSpPr>
        <p:spPr>
          <a:xfrm>
            <a:off x="581192" y="2336003"/>
            <a:ext cx="11029616" cy="3522794"/>
          </a:xfrm>
          <a:prstGeom prst="rect">
            <a:avLst/>
          </a:prstGeom>
          <a:noFill/>
          <a:ln>
            <a:noFill/>
          </a:ln>
        </p:spPr>
        <p:txBody>
          <a:bodyPr anchorCtr="0" anchor="ctr" bIns="45700" lIns="91425" spcFirstLastPara="1" rIns="91425" wrap="square" tIns="45700">
            <a:normAutofit/>
          </a:bodyPr>
          <a:lstStyle>
            <a:lvl1pPr indent="-333756" lvl="0" marL="457200" marR="0" rtl="0" algn="l">
              <a:spcBef>
                <a:spcPts val="360"/>
              </a:spcBef>
              <a:spcAft>
                <a:spcPts val="0"/>
              </a:spcAft>
              <a:buClr>
                <a:schemeClr val="accent2"/>
              </a:buClr>
              <a:buSzPts val="1656"/>
              <a:buFont typeface="Noto Sans Symbols"/>
              <a:buChar char="◼"/>
              <a:defRPr b="0" i="0" sz="1800" u="none" cap="none" strike="noStrike">
                <a:solidFill>
                  <a:schemeClr val="dk2"/>
                </a:solidFill>
                <a:latin typeface="Gill Sans"/>
                <a:ea typeface="Gill Sans"/>
                <a:cs typeface="Gill Sans"/>
                <a:sym typeface="Gill Sans"/>
              </a:defRPr>
            </a:lvl1pPr>
            <a:lvl2pPr indent="-322072" lvl="1" marL="914400" marR="0" rtl="0" algn="l">
              <a:spcBef>
                <a:spcPts val="600"/>
              </a:spcBef>
              <a:spcAft>
                <a:spcPts val="0"/>
              </a:spcAft>
              <a:buClr>
                <a:schemeClr val="accent2"/>
              </a:buClr>
              <a:buSzPts val="1472"/>
              <a:buFont typeface="Noto Sans Symbols"/>
              <a:buChar char="◼"/>
              <a:defRPr b="0" i="0" sz="1600" u="none" cap="none" strike="noStrike">
                <a:solidFill>
                  <a:schemeClr val="dk2"/>
                </a:solidFill>
                <a:latin typeface="Gill Sans"/>
                <a:ea typeface="Gill Sans"/>
                <a:cs typeface="Gill Sans"/>
                <a:sym typeface="Gill Sans"/>
              </a:defRPr>
            </a:lvl2pPr>
            <a:lvl3pPr indent="-310388" lvl="2" marL="1371600" marR="0" rtl="0" algn="l">
              <a:spcBef>
                <a:spcPts val="600"/>
              </a:spcBef>
              <a:spcAft>
                <a:spcPts val="0"/>
              </a:spcAft>
              <a:buClr>
                <a:schemeClr val="accent2"/>
              </a:buClr>
              <a:buSzPts val="1288"/>
              <a:buFont typeface="Noto Sans Symbols"/>
              <a:buChar char="◼"/>
              <a:defRPr b="0" i="0" sz="1400" u="none" cap="none" strike="noStrike">
                <a:solidFill>
                  <a:schemeClr val="dk2"/>
                </a:solidFill>
                <a:latin typeface="Gill Sans"/>
                <a:ea typeface="Gill Sans"/>
                <a:cs typeface="Gill Sans"/>
                <a:sym typeface="Gill Sans"/>
              </a:defRPr>
            </a:lvl3pPr>
            <a:lvl4pPr indent="-298703" lvl="3" marL="18288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4pPr>
            <a:lvl5pPr indent="-298704" lvl="4" marL="22860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1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accent2"/>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1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2"/>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1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2"/>
                </a:solidFill>
                <a:latin typeface="Gill Sans"/>
                <a:ea typeface="Gill Sans"/>
                <a:cs typeface="Gill Sans"/>
                <a:sym typeface="Gill Sans"/>
              </a:defRPr>
            </a:lvl1pPr>
            <a:lvl2pPr indent="0" lvl="1" marL="0" marR="0" rtl="0" algn="r">
              <a:spcBef>
                <a:spcPts val="0"/>
              </a:spcBef>
              <a:buNone/>
              <a:defRPr b="0" i="0" sz="900" u="none" cap="none" strike="noStrike">
                <a:solidFill>
                  <a:schemeClr val="accent2"/>
                </a:solidFill>
                <a:latin typeface="Gill Sans"/>
                <a:ea typeface="Gill Sans"/>
                <a:cs typeface="Gill Sans"/>
                <a:sym typeface="Gill Sans"/>
              </a:defRPr>
            </a:lvl2pPr>
            <a:lvl3pPr indent="0" lvl="2" marL="0" marR="0" rtl="0" algn="r">
              <a:spcBef>
                <a:spcPts val="0"/>
              </a:spcBef>
              <a:buNone/>
              <a:defRPr b="0" i="0" sz="900" u="none" cap="none" strike="noStrike">
                <a:solidFill>
                  <a:schemeClr val="accent2"/>
                </a:solidFill>
                <a:latin typeface="Gill Sans"/>
                <a:ea typeface="Gill Sans"/>
                <a:cs typeface="Gill Sans"/>
                <a:sym typeface="Gill Sans"/>
              </a:defRPr>
            </a:lvl3pPr>
            <a:lvl4pPr indent="0" lvl="3" marL="0" marR="0" rtl="0" algn="r">
              <a:spcBef>
                <a:spcPts val="0"/>
              </a:spcBef>
              <a:buNone/>
              <a:defRPr b="0" i="0" sz="900" u="none" cap="none" strike="noStrike">
                <a:solidFill>
                  <a:schemeClr val="accent2"/>
                </a:solidFill>
                <a:latin typeface="Gill Sans"/>
                <a:ea typeface="Gill Sans"/>
                <a:cs typeface="Gill Sans"/>
                <a:sym typeface="Gill Sans"/>
              </a:defRPr>
            </a:lvl4pPr>
            <a:lvl5pPr indent="0" lvl="4" marL="0" marR="0" rtl="0" algn="r">
              <a:spcBef>
                <a:spcPts val="0"/>
              </a:spcBef>
              <a:buNone/>
              <a:defRPr b="0" i="0" sz="900" u="none" cap="none" strike="noStrike">
                <a:solidFill>
                  <a:schemeClr val="accent2"/>
                </a:solidFill>
                <a:latin typeface="Gill Sans"/>
                <a:ea typeface="Gill Sans"/>
                <a:cs typeface="Gill Sans"/>
                <a:sym typeface="Gill Sans"/>
              </a:defRPr>
            </a:lvl5pPr>
            <a:lvl6pPr indent="0" lvl="5" marL="0" marR="0" rtl="0" algn="r">
              <a:spcBef>
                <a:spcPts val="0"/>
              </a:spcBef>
              <a:buNone/>
              <a:defRPr b="0" i="0" sz="900" u="none" cap="none" strike="noStrike">
                <a:solidFill>
                  <a:schemeClr val="accent2"/>
                </a:solidFill>
                <a:latin typeface="Gill Sans"/>
                <a:ea typeface="Gill Sans"/>
                <a:cs typeface="Gill Sans"/>
                <a:sym typeface="Gill Sans"/>
              </a:defRPr>
            </a:lvl6pPr>
            <a:lvl7pPr indent="0" lvl="6" marL="0" marR="0" rtl="0" algn="r">
              <a:spcBef>
                <a:spcPts val="0"/>
              </a:spcBef>
              <a:buNone/>
              <a:defRPr b="0" i="0" sz="900" u="none" cap="none" strike="noStrike">
                <a:solidFill>
                  <a:schemeClr val="accent2"/>
                </a:solidFill>
                <a:latin typeface="Gill Sans"/>
                <a:ea typeface="Gill Sans"/>
                <a:cs typeface="Gill Sans"/>
                <a:sym typeface="Gill Sans"/>
              </a:defRPr>
            </a:lvl7pPr>
            <a:lvl8pPr indent="0" lvl="7" marL="0" marR="0" rtl="0" algn="r">
              <a:spcBef>
                <a:spcPts val="0"/>
              </a:spcBef>
              <a:buNone/>
              <a:defRPr b="0" i="0" sz="900" u="none" cap="none" strike="noStrike">
                <a:solidFill>
                  <a:schemeClr val="accent2"/>
                </a:solidFill>
                <a:latin typeface="Gill Sans"/>
                <a:ea typeface="Gill Sans"/>
                <a:cs typeface="Gill Sans"/>
                <a:sym typeface="Gill Sans"/>
              </a:defRPr>
            </a:lvl8pPr>
            <a:lvl9pPr indent="0" lvl="8" marL="0" marR="0" rtl="0" algn="r">
              <a:spcBef>
                <a:spcPts val="0"/>
              </a:spcBef>
              <a:buNone/>
              <a:defRPr b="0" i="0" sz="900" u="none" cap="none" strike="noStrike">
                <a:solidFill>
                  <a:schemeClr val="accen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5"/>
          <p:cNvSpPr/>
          <p:nvPr/>
        </p:nvSpPr>
        <p:spPr>
          <a:xfrm>
            <a:off x="446534" y="457200"/>
            <a:ext cx="3703320" cy="9499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5"/>
          <p:cNvSpPr/>
          <p:nvPr/>
        </p:nvSpPr>
        <p:spPr>
          <a:xfrm>
            <a:off x="8042147" y="453643"/>
            <a:ext cx="3703320" cy="98554"/>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5"/>
          <p:cNvSpPr/>
          <p:nvPr/>
        </p:nvSpPr>
        <p:spPr>
          <a:xfrm>
            <a:off x="4241830" y="457200"/>
            <a:ext cx="3703320" cy="9144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hyperlink" Target="https://doi.org/10.1175/MWR-D-15-0100.1" TargetMode="External"/><Relationship Id="rId5" Type="http://schemas.openxmlformats.org/officeDocument/2006/relationships/hyperlink" Target="https://doi.org/10.1175/JAS-D-13-0388.1" TargetMode="External"/><Relationship Id="rId6" Type="http://schemas.openxmlformats.org/officeDocument/2006/relationships/hyperlink" Target="https://doi.org/10.1175/MWR-D-20-0226.1" TargetMode="External"/><Relationship Id="rId7" Type="http://schemas.openxmlformats.org/officeDocument/2006/relationships/hyperlink" Target="https://doi.org/10.1002/2015JD023766" TargetMode="External"/><Relationship Id="rId8" Type="http://schemas.openxmlformats.org/officeDocument/2006/relationships/hyperlink" Target="https://doi.org/10.1175/WAF-D-15-0175.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581191" y="1020431"/>
            <a:ext cx="10993547" cy="1665619"/>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600"/>
              <a:buFont typeface="Gill Sans"/>
              <a:buNone/>
            </a:pPr>
            <a:r>
              <a:rPr lang="en-US"/>
              <a:t>MICROPHYSICAL AND KINEMATIC SIGNALS IN LIGHTNING TRACKED THUNDERSTORMS </a:t>
            </a:r>
            <a:endParaRPr/>
          </a:p>
        </p:txBody>
      </p:sp>
      <p:sp>
        <p:nvSpPr>
          <p:cNvPr id="102" name="Google Shape;102;p1"/>
          <p:cNvSpPr txBox="1"/>
          <p:nvPr>
            <p:ph idx="1" type="subTitle"/>
          </p:nvPr>
        </p:nvSpPr>
        <p:spPr>
          <a:xfrm>
            <a:off x="599227" y="3244080"/>
            <a:ext cx="10993546" cy="18918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SzPct val="92000"/>
              <a:buNone/>
            </a:pPr>
            <a:r>
              <a:rPr lang="en-US" sz="2400">
                <a:solidFill>
                  <a:schemeClr val="lt1"/>
                </a:solidFill>
              </a:rPr>
              <a:t>DR. KELCY BRUNNER</a:t>
            </a:r>
            <a:r>
              <a:rPr baseline="30000" lang="en-US" sz="2400">
                <a:solidFill>
                  <a:schemeClr val="lt1"/>
                </a:solidFill>
              </a:rPr>
              <a:t>1</a:t>
            </a:r>
            <a:endParaRPr sz="2400">
              <a:solidFill>
                <a:schemeClr val="lt1"/>
              </a:solidFill>
            </a:endParaRPr>
          </a:p>
          <a:p>
            <a:pPr indent="0" lvl="0" marL="0" rtl="0" algn="l">
              <a:spcBef>
                <a:spcPts val="1008"/>
              </a:spcBef>
              <a:spcAft>
                <a:spcPts val="0"/>
              </a:spcAft>
              <a:buSzPct val="92000"/>
              <a:buNone/>
            </a:pPr>
            <a:r>
              <a:rPr lang="en-US" sz="2400">
                <a:solidFill>
                  <a:schemeClr val="lt1"/>
                </a:solidFill>
              </a:rPr>
              <a:t>DR. ERIC BRUNING</a:t>
            </a:r>
            <a:r>
              <a:rPr baseline="30000" lang="en-US" sz="2400">
                <a:solidFill>
                  <a:schemeClr val="lt1"/>
                </a:solidFill>
              </a:rPr>
              <a:t>1</a:t>
            </a:r>
            <a:endParaRPr sz="2400">
              <a:solidFill>
                <a:schemeClr val="lt1"/>
              </a:solidFill>
            </a:endParaRPr>
          </a:p>
          <a:p>
            <a:pPr indent="0" lvl="0" marL="0" rtl="0" algn="l">
              <a:spcBef>
                <a:spcPts val="1008"/>
              </a:spcBef>
              <a:spcAft>
                <a:spcPts val="0"/>
              </a:spcAft>
              <a:buSzPct val="92000"/>
              <a:buNone/>
            </a:pPr>
            <a:r>
              <a:rPr lang="en-US" sz="2400">
                <a:solidFill>
                  <a:schemeClr val="lt1"/>
                </a:solidFill>
              </a:rPr>
              <a:t>DR. VANNA CHMIELEWSKI</a:t>
            </a:r>
            <a:r>
              <a:rPr baseline="30000" lang="en-US" sz="2400">
                <a:solidFill>
                  <a:schemeClr val="lt1"/>
                </a:solidFill>
              </a:rPr>
              <a:t>2</a:t>
            </a:r>
            <a:endParaRPr/>
          </a:p>
          <a:p>
            <a:pPr indent="0" lvl="0" marL="0" rtl="0" algn="l">
              <a:spcBef>
                <a:spcPts val="1008"/>
              </a:spcBef>
              <a:spcAft>
                <a:spcPts val="0"/>
              </a:spcAft>
              <a:buSzPct val="92000"/>
              <a:buNone/>
            </a:pPr>
            <a:r>
              <a:rPr lang="en-US" sz="2400">
                <a:solidFill>
                  <a:schemeClr val="lt1"/>
                </a:solidFill>
              </a:rPr>
              <a:t>DR. VICENTE SALINAS</a:t>
            </a:r>
            <a:r>
              <a:rPr baseline="30000" lang="en-US" sz="2400">
                <a:solidFill>
                  <a:schemeClr val="lt1"/>
                </a:solidFill>
              </a:rPr>
              <a:t>2,3</a:t>
            </a:r>
            <a:endParaRPr sz="2400">
              <a:solidFill>
                <a:schemeClr val="lt1"/>
              </a:solidFill>
            </a:endParaRPr>
          </a:p>
          <a:p>
            <a:pPr indent="0" lvl="0" marL="0" rtl="0" algn="l">
              <a:spcBef>
                <a:spcPts val="1008"/>
              </a:spcBef>
              <a:spcAft>
                <a:spcPts val="0"/>
              </a:spcAft>
              <a:buSzPct val="92000"/>
              <a:buNone/>
            </a:pPr>
            <a:r>
              <a:rPr lang="en-US" sz="2400">
                <a:solidFill>
                  <a:schemeClr val="lt1"/>
                </a:solidFill>
              </a:rPr>
              <a:t>DR. JACKIE RINGHAUSEN</a:t>
            </a:r>
            <a:r>
              <a:rPr baseline="30000" lang="en-US" sz="2400">
                <a:solidFill>
                  <a:schemeClr val="lt1"/>
                </a:solidFill>
              </a:rPr>
              <a:t>2,3</a:t>
            </a:r>
            <a:endParaRPr sz="2400">
              <a:solidFill>
                <a:schemeClr val="lt1"/>
              </a:solidFill>
            </a:endParaRPr>
          </a:p>
        </p:txBody>
      </p:sp>
      <p:pic>
        <p:nvPicPr>
          <p:cNvPr id="103" name="Google Shape;103;p1"/>
          <p:cNvPicPr preferRelativeResize="0"/>
          <p:nvPr/>
        </p:nvPicPr>
        <p:blipFill rotWithShape="1">
          <a:blip r:embed="rId3">
            <a:alphaModFix/>
          </a:blip>
          <a:srcRect b="0" l="0" r="0" t="0"/>
          <a:stretch/>
        </p:blipFill>
        <p:spPr>
          <a:xfrm>
            <a:off x="8926836" y="3473387"/>
            <a:ext cx="2274564" cy="2652141"/>
          </a:xfrm>
          <a:prstGeom prst="rect">
            <a:avLst/>
          </a:prstGeom>
          <a:noFill/>
          <a:ln>
            <a:noFill/>
          </a:ln>
        </p:spPr>
      </p:pic>
      <p:sp>
        <p:nvSpPr>
          <p:cNvPr id="104" name="Google Shape;104;p1"/>
          <p:cNvSpPr txBox="1"/>
          <p:nvPr/>
        </p:nvSpPr>
        <p:spPr>
          <a:xfrm>
            <a:off x="581191" y="5775960"/>
            <a:ext cx="249728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lt1"/>
                </a:solidFill>
                <a:latin typeface="Gill Sans"/>
                <a:ea typeface="Gill Sans"/>
                <a:cs typeface="Gill Sans"/>
                <a:sym typeface="Gill Sans"/>
              </a:rPr>
              <a:t>This work is supported by:</a:t>
            </a:r>
            <a:endParaRPr/>
          </a:p>
          <a:p>
            <a:pPr indent="0" lvl="0" marL="0" marR="0" rtl="0" algn="l">
              <a:spcBef>
                <a:spcPts val="0"/>
              </a:spcBef>
              <a:spcAft>
                <a:spcPts val="0"/>
              </a:spcAft>
              <a:buNone/>
            </a:pPr>
            <a:r>
              <a:rPr lang="en-US" sz="1200">
                <a:solidFill>
                  <a:schemeClr val="lt1"/>
                </a:solidFill>
                <a:latin typeface="Gill Sans"/>
                <a:ea typeface="Gill Sans"/>
                <a:cs typeface="Gill Sans"/>
                <a:sym typeface="Gill Sans"/>
              </a:rPr>
              <a:t>NOAA VORTEX- SE program NA19OAR4590210 </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05" name="Google Shape;105;p1"/>
          <p:cNvSpPr txBox="1"/>
          <p:nvPr/>
        </p:nvSpPr>
        <p:spPr>
          <a:xfrm>
            <a:off x="3624532" y="5693910"/>
            <a:ext cx="4756251" cy="646331"/>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chemeClr val="lt1"/>
              </a:buClr>
              <a:buSzPts val="1200"/>
              <a:buFont typeface="Gill Sans"/>
              <a:buAutoNum type="arabicPeriod"/>
            </a:pPr>
            <a:r>
              <a:rPr lang="en-US" sz="1200">
                <a:solidFill>
                  <a:schemeClr val="lt1"/>
                </a:solidFill>
                <a:latin typeface="Gill Sans"/>
                <a:ea typeface="Gill Sans"/>
                <a:cs typeface="Gill Sans"/>
                <a:sym typeface="Gill Sans"/>
              </a:rPr>
              <a:t>Texas Tech University, The National Wind Institute</a:t>
            </a:r>
            <a:endParaRPr/>
          </a:p>
          <a:p>
            <a:pPr indent="-228600" lvl="0" marL="228600" marR="0" rtl="0" algn="l">
              <a:spcBef>
                <a:spcPts val="0"/>
              </a:spcBef>
              <a:spcAft>
                <a:spcPts val="0"/>
              </a:spcAft>
              <a:buClr>
                <a:schemeClr val="lt1"/>
              </a:buClr>
              <a:buSzPts val="1200"/>
              <a:buFont typeface="Gill Sans"/>
              <a:buAutoNum type="arabicPeriod"/>
            </a:pPr>
            <a:r>
              <a:rPr lang="en-US" sz="1200">
                <a:solidFill>
                  <a:schemeClr val="lt1"/>
                </a:solidFill>
                <a:latin typeface="Gill Sans"/>
                <a:ea typeface="Gill Sans"/>
                <a:cs typeface="Gill Sans"/>
                <a:sym typeface="Gill Sans"/>
              </a:rPr>
              <a:t>NOAA OAR National Severe Storms Laboratory, Norman, OK</a:t>
            </a:r>
            <a:endParaRPr/>
          </a:p>
          <a:p>
            <a:pPr indent="-228600" lvl="0" marL="228600" marR="0" rtl="0" algn="l">
              <a:spcBef>
                <a:spcPts val="0"/>
              </a:spcBef>
              <a:spcAft>
                <a:spcPts val="0"/>
              </a:spcAft>
              <a:buClr>
                <a:schemeClr val="lt1"/>
              </a:buClr>
              <a:buSzPts val="1200"/>
              <a:buFont typeface="Gill Sans"/>
              <a:buAutoNum type="arabicPeriod"/>
            </a:pPr>
            <a:r>
              <a:rPr lang="en-US" sz="1200">
                <a:solidFill>
                  <a:schemeClr val="lt1"/>
                </a:solidFill>
                <a:latin typeface="Gill Sans"/>
                <a:ea typeface="Gill Sans"/>
                <a:cs typeface="Gill Sans"/>
                <a:sym typeface="Gill Sans"/>
              </a:rPr>
              <a:t>CIWRO, Norma, OK</a:t>
            </a:r>
            <a:endParaRPr sz="1800">
              <a:solidFill>
                <a:schemeClr val="dk1"/>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en-US"/>
              <a:t>RESULTS – PATTERNS IN CELL TRACKING</a:t>
            </a:r>
            <a:endParaRPr/>
          </a:p>
        </p:txBody>
      </p:sp>
      <p:sp>
        <p:nvSpPr>
          <p:cNvPr id="195" name="Google Shape;195;p10"/>
          <p:cNvSpPr txBox="1"/>
          <p:nvPr>
            <p:ph idx="1" type="body"/>
          </p:nvPr>
        </p:nvSpPr>
        <p:spPr>
          <a:xfrm>
            <a:off x="434340" y="2073816"/>
            <a:ext cx="5231944" cy="4677504"/>
          </a:xfrm>
          <a:prstGeom prst="rect">
            <a:avLst/>
          </a:prstGeom>
          <a:noFill/>
          <a:ln>
            <a:noFill/>
          </a:ln>
        </p:spPr>
        <p:txBody>
          <a:bodyPr anchorCtr="0" anchor="ctr" bIns="45700" lIns="91425" spcFirstLastPara="1" rIns="91425" wrap="square" tIns="45700">
            <a:normAutofit lnSpcReduction="10000"/>
          </a:bodyPr>
          <a:lstStyle/>
          <a:p>
            <a:pPr indent="-306000" lvl="0" marL="306000" rtl="0" algn="l">
              <a:spcBef>
                <a:spcPts val="0"/>
              </a:spcBef>
              <a:spcAft>
                <a:spcPts val="0"/>
              </a:spcAft>
              <a:buSzPts val="1656"/>
              <a:buChar char="◼"/>
            </a:pPr>
            <a:r>
              <a:rPr lang="en-US"/>
              <a:t>Shown is the track characteristics for June 4</a:t>
            </a:r>
            <a:r>
              <a:rPr baseline="30000" lang="en-US"/>
              <a:t>th</a:t>
            </a:r>
            <a:r>
              <a:rPr lang="en-US"/>
              <a:t>, 2022 for each tracking parameter: </a:t>
            </a:r>
            <a:endParaRPr/>
          </a:p>
          <a:p>
            <a:pPr indent="-306000" lvl="1" marL="630000" rtl="0" algn="l">
              <a:spcBef>
                <a:spcPts val="920"/>
              </a:spcBef>
              <a:spcAft>
                <a:spcPts val="0"/>
              </a:spcAft>
              <a:buSzPts val="1472"/>
              <a:buChar char="◼"/>
            </a:pPr>
            <a:r>
              <a:rPr lang="en-US"/>
              <a:t>KHGX Radar at 35dBz</a:t>
            </a:r>
            <a:endParaRPr/>
          </a:p>
          <a:p>
            <a:pPr indent="-306000" lvl="1" marL="630000" rtl="0" algn="l">
              <a:spcBef>
                <a:spcPts val="920"/>
              </a:spcBef>
              <a:spcAft>
                <a:spcPts val="0"/>
              </a:spcAft>
              <a:buSzPts val="1472"/>
              <a:buChar char="◼"/>
            </a:pPr>
            <a:r>
              <a:rPr lang="en-US"/>
              <a:t>GLM FED at 1 Flash</a:t>
            </a:r>
            <a:endParaRPr/>
          </a:p>
          <a:p>
            <a:pPr indent="-306000" lvl="1" marL="630000" rtl="0" algn="l">
              <a:spcBef>
                <a:spcPts val="920"/>
              </a:spcBef>
              <a:spcAft>
                <a:spcPts val="0"/>
              </a:spcAft>
              <a:buSzPts val="1472"/>
              <a:buChar char="◼"/>
            </a:pPr>
            <a:r>
              <a:rPr lang="en-US"/>
              <a:t>HLMA FED at 1 Flash</a:t>
            </a:r>
            <a:br>
              <a:rPr lang="en-US"/>
            </a:br>
            <a:endParaRPr/>
          </a:p>
          <a:p>
            <a:pPr indent="-306000" lvl="0" marL="306000" rtl="0" algn="l">
              <a:spcBef>
                <a:spcPts val="960"/>
              </a:spcBef>
              <a:spcAft>
                <a:spcPts val="0"/>
              </a:spcAft>
              <a:buSzPts val="1656"/>
              <a:buChar char="◼"/>
            </a:pPr>
            <a:r>
              <a:rPr lang="en-US"/>
              <a:t>Peaks in Kdp/Zdr volume are prevalent in cells with lightning – but not always indicating deep convection</a:t>
            </a:r>
            <a:br>
              <a:rPr lang="en-US"/>
            </a:br>
            <a:endParaRPr/>
          </a:p>
          <a:p>
            <a:pPr indent="-306000" lvl="0" marL="306000" rtl="0" algn="l">
              <a:spcBef>
                <a:spcPts val="960"/>
              </a:spcBef>
              <a:spcAft>
                <a:spcPts val="0"/>
              </a:spcAft>
              <a:buSzPts val="1656"/>
              <a:buChar char="◼"/>
            </a:pPr>
            <a:r>
              <a:rPr lang="en-US"/>
              <a:t>The overwhelming majority of cells tracked are of low interest – no lightning and no deep convection</a:t>
            </a:r>
            <a:br>
              <a:rPr lang="en-US"/>
            </a:br>
            <a:endParaRPr/>
          </a:p>
          <a:p>
            <a:pPr indent="-306000" lvl="0" marL="306000" rtl="0" algn="l">
              <a:spcBef>
                <a:spcPts val="960"/>
              </a:spcBef>
              <a:spcAft>
                <a:spcPts val="0"/>
              </a:spcAft>
              <a:buSzPts val="1656"/>
              <a:buChar char="◼"/>
            </a:pPr>
            <a:r>
              <a:rPr lang="en-US"/>
              <a:t>Many cells that look interesting on radar are not – they’re warm rain cells with high reflectivity</a:t>
            </a:r>
            <a:endParaRPr/>
          </a:p>
        </p:txBody>
      </p:sp>
      <p:graphicFrame>
        <p:nvGraphicFramePr>
          <p:cNvPr id="196" name="Google Shape;196;p10"/>
          <p:cNvGraphicFramePr/>
          <p:nvPr/>
        </p:nvGraphicFramePr>
        <p:xfrm>
          <a:off x="5666283" y="2073816"/>
          <a:ext cx="3000000" cy="3000000"/>
        </p:xfrm>
        <a:graphic>
          <a:graphicData uri="http://schemas.openxmlformats.org/drawingml/2006/table">
            <a:tbl>
              <a:tblPr bandRow="1" firstRow="1">
                <a:noFill/>
                <a:tableStyleId>{78C15DF5-0D36-42F1-BD37-862D8115722A}</a:tableStyleId>
              </a:tblPr>
              <a:tblGrid>
                <a:gridCol w="1579300"/>
                <a:gridCol w="1392975"/>
                <a:gridCol w="1486125"/>
                <a:gridCol w="1486125"/>
              </a:tblGrid>
              <a:tr h="606050">
                <a:tc>
                  <a:txBody>
                    <a:bodyPr/>
                    <a:lstStyle/>
                    <a:p>
                      <a:pPr indent="0" lvl="0" marL="0" marR="0" rtl="0" algn="ctr">
                        <a:spcBef>
                          <a:spcPts val="0"/>
                        </a:spcBef>
                        <a:spcAft>
                          <a:spcPts val="0"/>
                        </a:spcAft>
                        <a:buNone/>
                      </a:pPr>
                      <a:r>
                        <a:rPr lang="en-US" sz="1800" u="none" cap="none" strike="noStrike"/>
                        <a:t>Percentage</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Radar </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GLM</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LMA</a:t>
                      </a:r>
                      <a:endParaRPr/>
                    </a:p>
                  </a:txBody>
                  <a:tcPr marT="45725" marB="45725" marR="91450" marL="91450" anchor="ctr"/>
                </a:tc>
              </a:tr>
              <a:tr h="606050">
                <a:tc>
                  <a:txBody>
                    <a:bodyPr/>
                    <a:lstStyle/>
                    <a:p>
                      <a:pPr indent="0" lvl="0" marL="0" marR="0" rtl="0" algn="ctr">
                        <a:spcBef>
                          <a:spcPts val="0"/>
                        </a:spcBef>
                        <a:spcAft>
                          <a:spcPts val="0"/>
                        </a:spcAft>
                        <a:buNone/>
                      </a:pPr>
                      <a:r>
                        <a:rPr lang="en-US" sz="1800" u="none" cap="none" strike="noStrike"/>
                        <a:t>Number of Cells</a:t>
                      </a:r>
                      <a:endParaRPr/>
                    </a:p>
                  </a:txBody>
                  <a:tcPr marT="45725" marB="45725" marR="91450" marL="91450" anchor="ctr"/>
                </a:tc>
                <a:tc>
                  <a:txBody>
                    <a:bodyPr/>
                    <a:lstStyle/>
                    <a:p>
                      <a:pPr indent="0" lvl="0" marL="0" marR="0" rtl="0" algn="ctr">
                        <a:spcBef>
                          <a:spcPts val="0"/>
                        </a:spcBef>
                        <a:spcAft>
                          <a:spcPts val="0"/>
                        </a:spcAft>
                        <a:buNone/>
                      </a:pPr>
                      <a:r>
                        <a:rPr b="0" i="0" lang="en-US" sz="1800" u="none" cap="none" strike="noStrike">
                          <a:solidFill>
                            <a:srgbClr val="000000"/>
                          </a:solidFill>
                          <a:latin typeface="Gill Sans"/>
                          <a:ea typeface="Gill Sans"/>
                          <a:cs typeface="Gill Sans"/>
                          <a:sym typeface="Gill Sans"/>
                        </a:rPr>
                        <a:t>398</a:t>
                      </a:r>
                      <a:endParaRPr/>
                    </a:p>
                  </a:txBody>
                  <a:tcPr marT="9525" marB="0" marR="9525" marL="9525" anchor="ctr"/>
                </a:tc>
                <a:tc>
                  <a:txBody>
                    <a:bodyPr/>
                    <a:lstStyle/>
                    <a:p>
                      <a:pPr indent="0" lvl="0" marL="0" marR="0" rtl="0" algn="ctr">
                        <a:spcBef>
                          <a:spcPts val="0"/>
                        </a:spcBef>
                        <a:spcAft>
                          <a:spcPts val="0"/>
                        </a:spcAft>
                        <a:buNone/>
                      </a:pPr>
                      <a:r>
                        <a:rPr b="0" i="0" lang="en-US" sz="1800" u="none" cap="none" strike="noStrike">
                          <a:solidFill>
                            <a:srgbClr val="000000"/>
                          </a:solidFill>
                          <a:latin typeface="Gill Sans"/>
                          <a:ea typeface="Gill Sans"/>
                          <a:cs typeface="Gill Sans"/>
                          <a:sym typeface="Gill Sans"/>
                        </a:rPr>
                        <a:t>113</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Gill Sans"/>
                        <a:buNone/>
                      </a:pPr>
                      <a:r>
                        <a:rPr b="0" i="0" lang="en-US" sz="1800" u="none" cap="none" strike="noStrike">
                          <a:solidFill>
                            <a:srgbClr val="000000"/>
                          </a:solidFill>
                          <a:latin typeface="Gill Sans"/>
                          <a:ea typeface="Gill Sans"/>
                          <a:cs typeface="Gill Sans"/>
                          <a:sym typeface="Gill Sans"/>
                        </a:rPr>
                        <a:t>81</a:t>
                      </a:r>
                      <a:endParaRPr/>
                    </a:p>
                  </a:txBody>
                  <a:tcPr marT="9525" marB="0" marR="9525" marL="9525" anchor="ctr"/>
                </a:tc>
              </a:tr>
              <a:tr h="606050">
                <a:tc>
                  <a:txBody>
                    <a:bodyPr/>
                    <a:lstStyle/>
                    <a:p>
                      <a:pPr indent="0" lvl="0" marL="0" marR="0" rtl="0" algn="ctr">
                        <a:spcBef>
                          <a:spcPts val="0"/>
                        </a:spcBef>
                        <a:spcAft>
                          <a:spcPts val="0"/>
                        </a:spcAft>
                        <a:buNone/>
                      </a:pPr>
                      <a:r>
                        <a:rPr lang="en-US" sz="1800" u="none" cap="none" strike="noStrike"/>
                        <a:t>Duration (min)</a:t>
                      </a:r>
                      <a:endParaRPr/>
                    </a:p>
                    <a:p>
                      <a:pPr indent="0" lvl="0" marL="0" marR="0" rtl="0" algn="ctr">
                        <a:spcBef>
                          <a:spcPts val="0"/>
                        </a:spcBef>
                        <a:spcAft>
                          <a:spcPts val="0"/>
                        </a:spcAft>
                        <a:buNone/>
                      </a:pPr>
                      <a:r>
                        <a:rPr lang="en-US" sz="1800" u="none" cap="none" strike="noStrike"/>
                        <a:t>max / mean</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970 / 24</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395 / 25</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270 / 25</a:t>
                      </a:r>
                      <a:endParaRPr/>
                    </a:p>
                  </a:txBody>
                  <a:tcPr marT="45725" marB="45725" marR="91450" marL="91450" anchor="ctr"/>
                </a:tc>
              </a:tr>
              <a:tr h="606050">
                <a:tc>
                  <a:txBody>
                    <a:bodyPr/>
                    <a:lstStyle/>
                    <a:p>
                      <a:pPr indent="0" lvl="0" marL="0" marR="0" rtl="0" algn="ctr">
                        <a:spcBef>
                          <a:spcPts val="0"/>
                        </a:spcBef>
                        <a:spcAft>
                          <a:spcPts val="0"/>
                        </a:spcAft>
                        <a:buNone/>
                      </a:pPr>
                      <a:r>
                        <a:rPr lang="en-US" sz="1800" u="none" cap="none" strike="noStrike"/>
                        <a:t>Area (km</a:t>
                      </a:r>
                      <a:r>
                        <a:rPr baseline="30000" lang="en-US" sz="1800" u="none" cap="none" strike="noStrike"/>
                        <a:t>2</a:t>
                      </a:r>
                      <a:r>
                        <a:rPr lang="en-US" sz="1800" u="none" cap="none" strike="noStrike"/>
                        <a:t>)</a:t>
                      </a:r>
                      <a:endParaRPr/>
                    </a:p>
                    <a:p>
                      <a:pPr indent="0" lvl="0" marL="0" marR="0" rtl="0" algn="ctr">
                        <a:spcBef>
                          <a:spcPts val="0"/>
                        </a:spcBef>
                        <a:spcAft>
                          <a:spcPts val="0"/>
                        </a:spcAft>
                        <a:buNone/>
                      </a:pPr>
                      <a:r>
                        <a:rPr lang="en-US" sz="1800" u="none" cap="none" strike="noStrike"/>
                        <a:t>max / mean</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131 / 72</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612 / 371 </a:t>
                      </a:r>
                      <a:endParaRPr sz="1800" u="none" cap="none" strike="noStrike">
                        <a:latin typeface="Gill Sans"/>
                        <a:ea typeface="Gill Sans"/>
                        <a:cs typeface="Gill Sans"/>
                        <a:sym typeface="Gill Sans"/>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102 / 47</a:t>
                      </a:r>
                      <a:endParaRPr/>
                    </a:p>
                  </a:txBody>
                  <a:tcPr marT="45725" marB="45725" marR="91450" marL="91450" anchor="ctr"/>
                </a:tc>
              </a:tr>
              <a:tr h="606050">
                <a:tc>
                  <a:txBody>
                    <a:bodyPr/>
                    <a:lstStyle/>
                    <a:p>
                      <a:pPr indent="0" lvl="0" marL="0" marR="0" rtl="0" algn="ctr">
                        <a:spcBef>
                          <a:spcPts val="0"/>
                        </a:spcBef>
                        <a:spcAft>
                          <a:spcPts val="0"/>
                        </a:spcAft>
                        <a:buNone/>
                      </a:pPr>
                      <a:r>
                        <a:rPr lang="en-US" sz="1800" u="none" cap="none" strike="noStrike"/>
                        <a:t>Lightning?</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88</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a:t>
                      </a:r>
                      <a:endParaRPr/>
                    </a:p>
                  </a:txBody>
                  <a:tcPr marT="45725" marB="45725" marR="91450" marL="9145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en-US"/>
              <a:t>RESULTS – DISCUSSION, FUTURE WORK</a:t>
            </a:r>
            <a:endParaRPr/>
          </a:p>
        </p:txBody>
      </p:sp>
      <p:sp>
        <p:nvSpPr>
          <p:cNvPr id="203" name="Google Shape;203;p11"/>
          <p:cNvSpPr txBox="1"/>
          <p:nvPr>
            <p:ph idx="1" type="body"/>
          </p:nvPr>
        </p:nvSpPr>
        <p:spPr>
          <a:xfrm>
            <a:off x="581192" y="1889761"/>
            <a:ext cx="7221688" cy="4861560"/>
          </a:xfrm>
          <a:prstGeom prst="rect">
            <a:avLst/>
          </a:prstGeom>
          <a:noFill/>
          <a:ln>
            <a:noFill/>
          </a:ln>
        </p:spPr>
        <p:txBody>
          <a:bodyPr anchorCtr="0" anchor="ctr" bIns="45700" lIns="91425" spcFirstLastPara="1" rIns="91425" wrap="square" tIns="45700">
            <a:normAutofit fontScale="92500" lnSpcReduction="10000"/>
          </a:bodyPr>
          <a:lstStyle/>
          <a:p>
            <a:pPr indent="-306000" lvl="0" marL="306000" rtl="0" algn="l">
              <a:spcBef>
                <a:spcPts val="0"/>
              </a:spcBef>
              <a:spcAft>
                <a:spcPts val="0"/>
              </a:spcAft>
              <a:buSzPct val="91999"/>
              <a:buChar char="◼"/>
            </a:pPr>
            <a:r>
              <a:rPr lang="en-US" sz="2000"/>
              <a:t>Lightning first tracking captures major microphysical features</a:t>
            </a:r>
            <a:endParaRPr/>
          </a:p>
          <a:p>
            <a:pPr indent="-306000" lvl="1" marL="630000" rtl="0" algn="l">
              <a:spcBef>
                <a:spcPts val="933"/>
              </a:spcBef>
              <a:spcAft>
                <a:spcPts val="0"/>
              </a:spcAft>
              <a:buSzPct val="91999"/>
              <a:buChar char="◼"/>
            </a:pPr>
            <a:r>
              <a:rPr lang="en-US" sz="1800"/>
              <a:t>KDP/ZDR column strength becomes an important parameter</a:t>
            </a:r>
            <a:endParaRPr/>
          </a:p>
          <a:p>
            <a:pPr indent="-306000" lvl="1" marL="630000" rtl="0" algn="l">
              <a:spcBef>
                <a:spcPts val="933"/>
              </a:spcBef>
              <a:spcAft>
                <a:spcPts val="0"/>
              </a:spcAft>
              <a:buSzPct val="91999"/>
              <a:buChar char="◼"/>
            </a:pPr>
            <a:r>
              <a:rPr lang="en-US" sz="1800"/>
              <a:t>Changes in electrification evident in cells where we have lightning without a strong  KDP column</a:t>
            </a:r>
            <a:endParaRPr/>
          </a:p>
          <a:p>
            <a:pPr indent="0" lvl="1" marL="324000" rtl="0" algn="l">
              <a:spcBef>
                <a:spcPts val="896"/>
              </a:spcBef>
              <a:spcAft>
                <a:spcPts val="0"/>
              </a:spcAft>
              <a:buSzPct val="92000"/>
              <a:buNone/>
            </a:pPr>
            <a:r>
              <a:t/>
            </a:r>
            <a:endParaRPr/>
          </a:p>
          <a:p>
            <a:pPr indent="-306000" lvl="0" marL="306000" rtl="0" algn="l">
              <a:spcBef>
                <a:spcPts val="970"/>
              </a:spcBef>
              <a:spcAft>
                <a:spcPts val="0"/>
              </a:spcAft>
              <a:buSzPct val="91999"/>
              <a:buChar char="◼"/>
            </a:pPr>
            <a:r>
              <a:rPr lang="en-US" sz="2000"/>
              <a:t>Storm mode and regional influences greatly influences number of cells tracked, cell length etc</a:t>
            </a:r>
            <a:endParaRPr sz="2000"/>
          </a:p>
          <a:p>
            <a:pPr indent="-306000" lvl="1" marL="630000" rtl="0" algn="l">
              <a:spcBef>
                <a:spcPts val="933"/>
              </a:spcBef>
              <a:spcAft>
                <a:spcPts val="0"/>
              </a:spcAft>
              <a:buSzPct val="91999"/>
              <a:buChar char="◼"/>
            </a:pPr>
            <a:r>
              <a:rPr lang="en-US" sz="1800"/>
              <a:t>Isolated cells are stagnant, relatively short, and aren’t merging/splitting</a:t>
            </a:r>
            <a:endParaRPr/>
          </a:p>
          <a:p>
            <a:pPr indent="-306000" lvl="1" marL="630000" rtl="0" algn="l">
              <a:spcBef>
                <a:spcPts val="933"/>
              </a:spcBef>
              <a:spcAft>
                <a:spcPts val="0"/>
              </a:spcAft>
              <a:buSzPct val="91999"/>
              <a:buChar char="◼"/>
            </a:pPr>
            <a:r>
              <a:rPr lang="en-US" sz="1800"/>
              <a:t>QLCS electrification processes are influenced by embedded and neighbor cells</a:t>
            </a:r>
            <a:endParaRPr/>
          </a:p>
          <a:p>
            <a:pPr indent="-219538" lvl="1" marL="630000" rtl="0" algn="l">
              <a:spcBef>
                <a:spcPts val="896"/>
              </a:spcBef>
              <a:spcAft>
                <a:spcPts val="0"/>
              </a:spcAft>
              <a:buSzPct val="92000"/>
              <a:buNone/>
            </a:pPr>
            <a:r>
              <a:t/>
            </a:r>
            <a:endParaRPr/>
          </a:p>
          <a:p>
            <a:pPr indent="-306000" lvl="0" marL="306000" rtl="0" algn="l">
              <a:spcBef>
                <a:spcPts val="1007"/>
              </a:spcBef>
              <a:spcAft>
                <a:spcPts val="0"/>
              </a:spcAft>
              <a:buSzPct val="92000"/>
              <a:buChar char="◼"/>
            </a:pPr>
            <a:r>
              <a:rPr lang="en-US" sz="2200"/>
              <a:t>Tobac is just one tracking method investigate storms from a lightning-first perspective </a:t>
            </a:r>
            <a:endParaRPr/>
          </a:p>
          <a:p>
            <a:pPr indent="-306029" lvl="1" marL="630000" rtl="0" algn="l">
              <a:spcBef>
                <a:spcPts val="951"/>
              </a:spcBef>
              <a:spcAft>
                <a:spcPts val="0"/>
              </a:spcAft>
              <a:buSzPct val="91999"/>
              <a:buChar char="◼"/>
            </a:pPr>
            <a:r>
              <a:rPr lang="en-US" sz="1900"/>
              <a:t>https://github.com/tobac-project/tobac</a:t>
            </a:r>
            <a:endParaRPr sz="1900"/>
          </a:p>
        </p:txBody>
      </p:sp>
      <p:grpSp>
        <p:nvGrpSpPr>
          <p:cNvPr id="204" name="Google Shape;204;p11"/>
          <p:cNvGrpSpPr/>
          <p:nvPr/>
        </p:nvGrpSpPr>
        <p:grpSpPr>
          <a:xfrm>
            <a:off x="7972803" y="134911"/>
            <a:ext cx="3944377" cy="6723089"/>
            <a:chOff x="4300213" y="134911"/>
            <a:chExt cx="3944377" cy="6723089"/>
          </a:xfrm>
        </p:grpSpPr>
        <p:sp>
          <p:nvSpPr>
            <p:cNvPr id="205" name="Google Shape;205;p11"/>
            <p:cNvSpPr/>
            <p:nvPr/>
          </p:nvSpPr>
          <p:spPr>
            <a:xfrm>
              <a:off x="4300213" y="134911"/>
              <a:ext cx="3944377" cy="67230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206" name="Google Shape;206;p11"/>
            <p:cNvPicPr preferRelativeResize="0"/>
            <p:nvPr/>
          </p:nvPicPr>
          <p:blipFill rotWithShape="1">
            <a:blip r:embed="rId3">
              <a:alphaModFix/>
            </a:blip>
            <a:srcRect b="0" l="0" r="0" t="0"/>
            <a:stretch/>
          </p:blipFill>
          <p:spPr>
            <a:xfrm>
              <a:off x="4427205" y="462312"/>
              <a:ext cx="3690391" cy="6275766"/>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txBox="1"/>
          <p:nvPr>
            <p:ph type="title"/>
          </p:nvPr>
        </p:nvSpPr>
        <p:spPr>
          <a:xfrm>
            <a:off x="581192" y="702156"/>
            <a:ext cx="7881784"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en-US"/>
              <a:t>QUESTIONS?</a:t>
            </a:r>
            <a:endParaRPr/>
          </a:p>
        </p:txBody>
      </p:sp>
      <p:pic>
        <p:nvPicPr>
          <p:cNvPr id="212" name="Google Shape;212;p12"/>
          <p:cNvPicPr preferRelativeResize="0"/>
          <p:nvPr/>
        </p:nvPicPr>
        <p:blipFill rotWithShape="1">
          <a:blip r:embed="rId3">
            <a:alphaModFix/>
          </a:blip>
          <a:srcRect b="0" l="0" r="0" t="0"/>
          <a:stretch/>
        </p:blipFill>
        <p:spPr>
          <a:xfrm>
            <a:off x="8462976" y="388061"/>
            <a:ext cx="3317544" cy="6334747"/>
          </a:xfrm>
          <a:prstGeom prst="rect">
            <a:avLst/>
          </a:prstGeom>
          <a:noFill/>
          <a:ln>
            <a:noFill/>
          </a:ln>
        </p:spPr>
      </p:pic>
      <p:sp>
        <p:nvSpPr>
          <p:cNvPr id="213" name="Google Shape;213;p12"/>
          <p:cNvSpPr/>
          <p:nvPr/>
        </p:nvSpPr>
        <p:spPr>
          <a:xfrm>
            <a:off x="529204" y="3524954"/>
            <a:ext cx="7404568" cy="3447098"/>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Gill Sans"/>
              <a:buNone/>
            </a:pPr>
            <a:r>
              <a:rPr b="1" i="0" lang="en-US" sz="1800" u="none" cap="none" strike="noStrike">
                <a:solidFill>
                  <a:schemeClr val="dk1"/>
                </a:solidFill>
                <a:latin typeface="Gill Sans"/>
                <a:ea typeface="Gill Sans"/>
                <a:cs typeface="Gill Sans"/>
                <a:sym typeface="Gill Sans"/>
              </a:rPr>
              <a:t>Literature and dataset citations </a:t>
            </a:r>
            <a:br>
              <a:rPr b="1" i="0" lang="en-US" sz="1800" u="none" cap="none" strike="noStrike">
                <a:solidFill>
                  <a:schemeClr val="dk1"/>
                </a:solidFill>
                <a:latin typeface="Gill Sans"/>
                <a:ea typeface="Gill Sans"/>
                <a:cs typeface="Gill Sans"/>
                <a:sym typeface="Gill Sans"/>
              </a:rPr>
            </a:br>
            <a:endParaRPr b="1" i="0" sz="1800" u="none" cap="none" strike="noStrike">
              <a:solidFill>
                <a:schemeClr val="dk1"/>
              </a:solidFill>
              <a:latin typeface="Gill Sans"/>
              <a:ea typeface="Gill Sans"/>
              <a:cs typeface="Gill Sans"/>
              <a:sym typeface="Gill Sans"/>
            </a:endParaRPr>
          </a:p>
          <a:p>
            <a:pPr indent="0" lvl="0" marL="0" marR="0" rtl="0" algn="l">
              <a:lnSpc>
                <a:spcPct val="150000"/>
              </a:lnSpc>
              <a:spcBef>
                <a:spcPts val="0"/>
              </a:spcBef>
              <a:spcAft>
                <a:spcPts val="0"/>
              </a:spcAft>
              <a:buClr>
                <a:schemeClr val="dk1"/>
              </a:buClr>
              <a:buSzPts val="1400"/>
              <a:buFont typeface="Gill Sans"/>
              <a:buNone/>
            </a:pPr>
            <a:r>
              <a:rPr lang="en-US" sz="1400">
                <a:solidFill>
                  <a:schemeClr val="dk1"/>
                </a:solidFill>
                <a:latin typeface="Gill Sans"/>
                <a:ea typeface="Gill Sans"/>
                <a:cs typeface="Gill Sans"/>
                <a:sym typeface="Gill Sans"/>
              </a:rPr>
              <a:t>Nexrad Data: </a:t>
            </a:r>
            <a:r>
              <a:rPr i="0" lang="en-US" sz="1400" u="none" cap="none" strike="noStrike">
                <a:solidFill>
                  <a:schemeClr val="dk1"/>
                </a:solidFill>
                <a:latin typeface="Gill Sans"/>
                <a:ea typeface="Gill Sans"/>
                <a:cs typeface="Gill Sans"/>
                <a:sym typeface="Gill Sans"/>
              </a:rPr>
              <a:t>doi:10.7289/V5W9574V </a:t>
            </a:r>
            <a:endParaRPr/>
          </a:p>
          <a:p>
            <a:pPr indent="0" lvl="0" marL="0" marR="0" rtl="0" algn="l">
              <a:lnSpc>
                <a:spcPct val="150000"/>
              </a:lnSpc>
              <a:spcBef>
                <a:spcPts val="0"/>
              </a:spcBef>
              <a:spcAft>
                <a:spcPts val="0"/>
              </a:spcAft>
              <a:buNone/>
            </a:pPr>
            <a:r>
              <a:rPr lang="en-US" sz="1400">
                <a:solidFill>
                  <a:schemeClr val="dk1"/>
                </a:solidFill>
                <a:latin typeface="Gill Sans"/>
                <a:ea typeface="Gill Sans"/>
                <a:cs typeface="Gill Sans"/>
                <a:sym typeface="Gill Sans"/>
              </a:rPr>
              <a:t>HLMA Data: https://lightning.tamu.edu/hlma/</a:t>
            </a:r>
            <a:endParaRPr i="0" sz="1400" u="none" cap="none" strike="noStrike">
              <a:solidFill>
                <a:schemeClr val="dk1"/>
              </a:solidFill>
              <a:latin typeface="Gill Sans"/>
              <a:ea typeface="Gill Sans"/>
              <a:cs typeface="Gill Sans"/>
              <a:sym typeface="Gill Sans"/>
            </a:endParaRPr>
          </a:p>
          <a:p>
            <a:pPr indent="0" lvl="0" marL="0" marR="0" rtl="0" algn="l">
              <a:lnSpc>
                <a:spcPct val="150000"/>
              </a:lnSpc>
              <a:spcBef>
                <a:spcPts val="0"/>
              </a:spcBef>
              <a:spcAft>
                <a:spcPts val="0"/>
              </a:spcAft>
              <a:buClr>
                <a:schemeClr val="dk1"/>
              </a:buClr>
              <a:buSzPts val="1400"/>
              <a:buFont typeface="Gill Sans"/>
              <a:buNone/>
            </a:pPr>
            <a:r>
              <a:rPr lang="en-US" sz="1400">
                <a:solidFill>
                  <a:schemeClr val="dk1"/>
                </a:solidFill>
                <a:latin typeface="Gill Sans"/>
                <a:ea typeface="Gill Sans"/>
                <a:cs typeface="Gill Sans"/>
                <a:sym typeface="Gill Sans"/>
              </a:rPr>
              <a:t>van Lier-Walqui, et al., (2016): </a:t>
            </a:r>
            <a:r>
              <a:rPr i="0" lang="en-US" sz="1400" u="sng" cap="none" strike="noStrike">
                <a:solidFill>
                  <a:schemeClr val="dk1"/>
                </a:solidFill>
                <a:latin typeface="Gill Sans"/>
                <a:ea typeface="Gill Sans"/>
                <a:cs typeface="Gill Sans"/>
                <a:sym typeface="Gill Sans"/>
                <a:hlinkClick r:id="rId4">
                  <a:extLst>
                    <a:ext uri="{A12FA001-AC4F-418D-AE19-62706E023703}">
                      <ahyp:hlinkClr val="tx"/>
                    </a:ext>
                  </a:extLst>
                </a:hlinkClick>
              </a:rPr>
              <a:t>https://doi.org/10.1175/MWR-D-15-0100.1</a:t>
            </a:r>
            <a:endParaRPr i="0" sz="1400" u="none" cap="none" strike="noStrike">
              <a:solidFill>
                <a:schemeClr val="dk1"/>
              </a:solidFill>
              <a:latin typeface="Gill Sans"/>
              <a:ea typeface="Gill Sans"/>
              <a:cs typeface="Gill Sans"/>
              <a:sym typeface="Gill Sans"/>
            </a:endParaRPr>
          </a:p>
          <a:p>
            <a:pPr indent="0" lvl="0" marL="0" marR="0" rtl="0" algn="l">
              <a:lnSpc>
                <a:spcPct val="150000"/>
              </a:lnSpc>
              <a:spcBef>
                <a:spcPts val="0"/>
              </a:spcBef>
              <a:spcAft>
                <a:spcPts val="0"/>
              </a:spcAft>
              <a:buNone/>
            </a:pPr>
            <a:r>
              <a:rPr lang="en-US" sz="1400">
                <a:solidFill>
                  <a:schemeClr val="dk1"/>
                </a:solidFill>
                <a:latin typeface="Gill Sans"/>
                <a:ea typeface="Gill Sans"/>
                <a:cs typeface="Gill Sans"/>
                <a:sym typeface="Gill Sans"/>
              </a:rPr>
              <a:t>Homeyer and Kumjian (2015): </a:t>
            </a:r>
            <a:r>
              <a:rPr lang="en-US" sz="1400" u="sng">
                <a:solidFill>
                  <a:schemeClr val="dk1"/>
                </a:solidFill>
                <a:latin typeface="Gill Sans"/>
                <a:ea typeface="Gill Sans"/>
                <a:cs typeface="Gill Sans"/>
                <a:sym typeface="Gill Sans"/>
                <a:hlinkClick r:id="rId5">
                  <a:extLst>
                    <a:ext uri="{A12FA001-AC4F-418D-AE19-62706E023703}">
                      <ahyp:hlinkClr val="tx"/>
                    </a:ext>
                  </a:extLst>
                </a:hlinkClick>
              </a:rPr>
              <a:t>https://doi.org/10.1175/JAS-D-13-0388.1</a:t>
            </a:r>
            <a:br>
              <a:rPr i="0" lang="en-US" sz="1400" u="none" cap="none" strike="noStrike">
                <a:solidFill>
                  <a:schemeClr val="dk1"/>
                </a:solidFill>
                <a:latin typeface="Gill Sans"/>
                <a:ea typeface="Gill Sans"/>
                <a:cs typeface="Gill Sans"/>
                <a:sym typeface="Gill Sans"/>
              </a:rPr>
            </a:br>
            <a:r>
              <a:rPr i="0" lang="en-US" sz="1400" u="none" cap="none" strike="noStrike">
                <a:solidFill>
                  <a:schemeClr val="dk1"/>
                </a:solidFill>
                <a:latin typeface="Gill Sans"/>
                <a:ea typeface="Gill Sans"/>
                <a:cs typeface="Gill Sans"/>
                <a:sym typeface="Gill Sans"/>
              </a:rPr>
              <a:t>McDonald and Weiss (2021): </a:t>
            </a:r>
            <a:r>
              <a:rPr i="0" lang="en-US" sz="1400" u="sng" cap="none" strike="noStrike">
                <a:solidFill>
                  <a:schemeClr val="dk1"/>
                </a:solidFill>
                <a:latin typeface="Gill Sans"/>
                <a:ea typeface="Gill Sans"/>
                <a:cs typeface="Gill Sans"/>
                <a:sym typeface="Gill Sans"/>
                <a:hlinkClick r:id="rId6">
                  <a:extLst>
                    <a:ext uri="{A12FA001-AC4F-418D-AE19-62706E023703}">
                      <ahyp:hlinkClr val="tx"/>
                    </a:ext>
                  </a:extLst>
                </a:hlinkClick>
              </a:rPr>
              <a:t>https://doi.org/10.1175/MWR-D-20-0226.1</a:t>
            </a:r>
            <a:endParaRPr i="0" sz="1400" u="none" cap="none" strike="noStrike">
              <a:solidFill>
                <a:schemeClr val="dk1"/>
              </a:solidFill>
              <a:latin typeface="Gill Sans"/>
              <a:ea typeface="Gill Sans"/>
              <a:cs typeface="Gill Sans"/>
              <a:sym typeface="Gill Sans"/>
            </a:endParaRPr>
          </a:p>
          <a:p>
            <a:pPr indent="0" lvl="0" marL="0" marR="0" rtl="0" algn="l">
              <a:lnSpc>
                <a:spcPct val="150000"/>
              </a:lnSpc>
              <a:spcBef>
                <a:spcPts val="0"/>
              </a:spcBef>
              <a:spcAft>
                <a:spcPts val="0"/>
              </a:spcAft>
              <a:buNone/>
            </a:pPr>
            <a:r>
              <a:rPr lang="en-US" sz="1400">
                <a:solidFill>
                  <a:schemeClr val="dk1"/>
                </a:solidFill>
                <a:latin typeface="Gill Sans"/>
                <a:ea typeface="Gill Sans"/>
                <a:cs typeface="Gill Sans"/>
                <a:sym typeface="Gill Sans"/>
              </a:rPr>
              <a:t>Buning and Thomas (2015): </a:t>
            </a:r>
            <a:r>
              <a:rPr lang="en-US" sz="1400" u="sng">
                <a:solidFill>
                  <a:schemeClr val="dk1"/>
                </a:solidFill>
                <a:latin typeface="Gill Sans"/>
                <a:ea typeface="Gill Sans"/>
                <a:cs typeface="Gill Sans"/>
                <a:sym typeface="Gill Sans"/>
                <a:hlinkClick r:id="rId7">
                  <a:extLst>
                    <a:ext uri="{A12FA001-AC4F-418D-AE19-62706E023703}">
                      <ahyp:hlinkClr val="tx"/>
                    </a:ext>
                  </a:extLst>
                </a:hlinkClick>
              </a:rPr>
              <a:t>https://doi.org/10.1002/2015JD023766</a:t>
            </a:r>
            <a:endParaRPr sz="1400">
              <a:solidFill>
                <a:schemeClr val="dk1"/>
              </a:solidFill>
              <a:latin typeface="Gill Sans"/>
              <a:ea typeface="Gill Sans"/>
              <a:cs typeface="Gill Sans"/>
              <a:sym typeface="Gill Sans"/>
            </a:endParaRPr>
          </a:p>
          <a:p>
            <a:pPr indent="0" lvl="0" marL="0" marR="0" rtl="0" algn="l">
              <a:lnSpc>
                <a:spcPct val="150000"/>
              </a:lnSpc>
              <a:spcBef>
                <a:spcPts val="0"/>
              </a:spcBef>
              <a:spcAft>
                <a:spcPts val="0"/>
              </a:spcAft>
              <a:buNone/>
            </a:pPr>
            <a:r>
              <a:rPr i="0" lang="en-US" sz="1400" u="none" cap="none" strike="noStrike">
                <a:solidFill>
                  <a:schemeClr val="dk1"/>
                </a:solidFill>
                <a:latin typeface="Gill Sans"/>
                <a:ea typeface="Gill Sans"/>
                <a:cs typeface="Gill Sans"/>
                <a:sym typeface="Gill Sans"/>
              </a:rPr>
              <a:t>Schultz et al., (2015): </a:t>
            </a:r>
            <a:r>
              <a:rPr lang="en-US" sz="1400" u="sng">
                <a:solidFill>
                  <a:schemeClr val="dk1"/>
                </a:solidFill>
                <a:latin typeface="Gill Sans"/>
                <a:ea typeface="Gill Sans"/>
                <a:cs typeface="Gill Sans"/>
                <a:sym typeface="Gill Sans"/>
                <a:hlinkClick r:id="rId8">
                  <a:extLst>
                    <a:ext uri="{A12FA001-AC4F-418D-AE19-62706E023703}">
                      <ahyp:hlinkClr val="tx"/>
                    </a:ext>
                  </a:extLst>
                </a:hlinkClick>
              </a:rPr>
              <a:t>https://doi.org/10.1175/WAF-D-15-0175.1</a:t>
            </a:r>
            <a:endParaRPr i="0" sz="1400" u="none" cap="none" strike="noStrike">
              <a:solidFill>
                <a:schemeClr val="dk1"/>
              </a:solidFill>
              <a:latin typeface="Gill Sans"/>
              <a:ea typeface="Gill Sans"/>
              <a:cs typeface="Gill Sans"/>
              <a:sym typeface="Gill Sans"/>
            </a:endParaRPr>
          </a:p>
          <a:p>
            <a:pPr indent="0" lvl="0" marL="0" marR="0" rtl="0" algn="l">
              <a:lnSpc>
                <a:spcPct val="150000"/>
              </a:lnSpc>
              <a:spcBef>
                <a:spcPts val="0"/>
              </a:spcBef>
              <a:spcAft>
                <a:spcPts val="0"/>
              </a:spcAft>
              <a:buClr>
                <a:schemeClr val="dk1"/>
              </a:buClr>
              <a:buSzPts val="1400"/>
              <a:buFont typeface="Gill Sans"/>
              <a:buNone/>
            </a:pPr>
            <a:r>
              <a:rPr i="0" lang="en-US" sz="1400" u="none" cap="none" strike="noStrike">
                <a:solidFill>
                  <a:schemeClr val="dk1"/>
                </a:solidFill>
                <a:latin typeface="Gill Sans"/>
                <a:ea typeface="Gill Sans"/>
                <a:cs typeface="Gill Sans"/>
                <a:sym typeface="Gill Sans"/>
              </a:rPr>
              <a:t>Tobac</a:t>
            </a:r>
            <a:r>
              <a:rPr lang="en-US" sz="1400">
                <a:solidFill>
                  <a:schemeClr val="dk1"/>
                </a:solidFill>
                <a:latin typeface="Gill Sans"/>
                <a:ea typeface="Gill Sans"/>
                <a:cs typeface="Gill Sans"/>
                <a:sym typeface="Gill Sans"/>
              </a:rPr>
              <a:t>: </a:t>
            </a:r>
            <a:r>
              <a:rPr i="0" lang="en-US" sz="1400" u="none" cap="none" strike="noStrike">
                <a:solidFill>
                  <a:schemeClr val="dk1"/>
                </a:solidFill>
                <a:latin typeface="Gill Sans"/>
                <a:ea typeface="Gill Sans"/>
                <a:cs typeface="Gill Sans"/>
                <a:sym typeface="Gill Sans"/>
              </a:rPr>
              <a:t>https://doi.org/10.5194/gmd-2019-105 </a:t>
            </a:r>
            <a:endParaRPr/>
          </a:p>
          <a:p>
            <a:pPr indent="0" lvl="0" marL="0" marR="0" rtl="0" algn="l">
              <a:lnSpc>
                <a:spcPct val="100000"/>
              </a:lnSpc>
              <a:spcBef>
                <a:spcPts val="0"/>
              </a:spcBef>
              <a:spcAft>
                <a:spcPts val="0"/>
              </a:spcAft>
              <a:buClr>
                <a:schemeClr val="dk1"/>
              </a:buClr>
              <a:buSzPts val="1400"/>
              <a:buFont typeface="Gill Sans"/>
              <a:buNone/>
            </a:pPr>
            <a:r>
              <a:t/>
            </a:r>
            <a:endParaRPr b="0" i="0" sz="1400" u="none" cap="none" strike="noStrike">
              <a:solidFill>
                <a:schemeClr val="dk1"/>
              </a:solidFill>
              <a:latin typeface="Arial"/>
              <a:ea typeface="Arial"/>
              <a:cs typeface="Arial"/>
              <a:sym typeface="Arial"/>
            </a:endParaRPr>
          </a:p>
        </p:txBody>
      </p:sp>
      <p:sp>
        <p:nvSpPr>
          <p:cNvPr id="214" name="Google Shape;214;p12"/>
          <p:cNvSpPr txBox="1"/>
          <p:nvPr/>
        </p:nvSpPr>
        <p:spPr>
          <a:xfrm>
            <a:off x="545480" y="1853116"/>
            <a:ext cx="7577440" cy="2400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ill Sans"/>
                <a:ea typeface="Gill Sans"/>
                <a:cs typeface="Gill Sans"/>
                <a:sym typeface="Gill Sans"/>
              </a:rPr>
              <a:t>Acknowledgements:</a:t>
            </a:r>
            <a:endParaRPr/>
          </a:p>
          <a:p>
            <a:pPr indent="0" lvl="0" marL="0" marR="0" rtl="0" algn="l">
              <a:spcBef>
                <a:spcPts val="0"/>
              </a:spcBef>
              <a:spcAft>
                <a:spcPts val="0"/>
              </a:spcAft>
              <a:buNone/>
            </a:pPr>
            <a:r>
              <a:rPr lang="en-US" sz="1600">
                <a:solidFill>
                  <a:schemeClr val="dk1"/>
                </a:solidFill>
                <a:latin typeface="Gill Sans"/>
                <a:ea typeface="Gill Sans"/>
                <a:cs typeface="Gill Sans"/>
                <a:sym typeface="Gill Sans"/>
              </a:rPr>
              <a:t>This work was supported by the NOAA VORTEX- SE program under grant NA19OAR4590210. </a:t>
            </a:r>
            <a:endParaRPr/>
          </a:p>
          <a:p>
            <a:pPr indent="0" lvl="0" marL="0" marR="0" rtl="0" algn="l">
              <a:spcBef>
                <a:spcPts val="0"/>
              </a:spcBef>
              <a:spcAft>
                <a:spcPts val="0"/>
              </a:spcAft>
              <a:buNone/>
            </a:pPr>
            <a:r>
              <a:t/>
            </a:r>
            <a:endParaRPr sz="1600">
              <a:solidFill>
                <a:schemeClr val="dk1"/>
              </a:solidFill>
              <a:latin typeface="Gill Sans"/>
              <a:ea typeface="Gill Sans"/>
              <a:cs typeface="Gill Sans"/>
              <a:sym typeface="Gill Sans"/>
            </a:endParaRPr>
          </a:p>
          <a:p>
            <a:pPr indent="0" lvl="0" marL="0" marR="0" rtl="0" algn="l">
              <a:spcBef>
                <a:spcPts val="0"/>
              </a:spcBef>
              <a:spcAft>
                <a:spcPts val="0"/>
              </a:spcAft>
              <a:buNone/>
            </a:pPr>
            <a:r>
              <a:rPr lang="en-US" sz="1600">
                <a:solidFill>
                  <a:schemeClr val="dk1"/>
                </a:solidFill>
                <a:latin typeface="Gill Sans"/>
                <a:ea typeface="Gill Sans"/>
                <a:cs typeface="Gill Sans"/>
                <a:sym typeface="Gill Sans"/>
              </a:rPr>
              <a:t>Special thanks to Tim Logan at Texas A&amp;M, along with PERiLS, ESCAPE, and TRACER collaborators for project support. Data availability is noted via the DOI for each dataset utilized. </a:t>
            </a:r>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9" name="Shape 219"/>
        <p:cNvGrpSpPr/>
        <p:nvPr/>
      </p:nvGrpSpPr>
      <p:grpSpPr>
        <a:xfrm>
          <a:off x="0" y="0"/>
          <a:ext cx="0" cy="0"/>
          <a:chOff x="0" y="0"/>
          <a:chExt cx="0" cy="0"/>
        </a:xfrm>
      </p:grpSpPr>
      <p:sp>
        <p:nvSpPr>
          <p:cNvPr id="220" name="Google Shape;220;p13"/>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en-US"/>
              <a:t>RESULTS – PATTERNS IN CELL TRACKING</a:t>
            </a:r>
            <a:endParaRPr/>
          </a:p>
        </p:txBody>
      </p:sp>
      <p:sp>
        <p:nvSpPr>
          <p:cNvPr id="221" name="Google Shape;221;p13"/>
          <p:cNvSpPr txBox="1"/>
          <p:nvPr>
            <p:ph idx="1" type="body"/>
          </p:nvPr>
        </p:nvSpPr>
        <p:spPr>
          <a:xfrm>
            <a:off x="581192" y="2180496"/>
            <a:ext cx="4385612" cy="4494624"/>
          </a:xfrm>
          <a:prstGeom prst="rect">
            <a:avLst/>
          </a:prstGeom>
          <a:noFill/>
          <a:ln>
            <a:noFill/>
          </a:ln>
        </p:spPr>
        <p:txBody>
          <a:bodyPr anchorCtr="0" anchor="ctr" bIns="45700" lIns="91425" spcFirstLastPara="1" rIns="91425" wrap="square" tIns="45700">
            <a:normAutofit/>
          </a:bodyPr>
          <a:lstStyle/>
          <a:p>
            <a:pPr indent="-306000" lvl="0" marL="306000" rtl="0" algn="l">
              <a:spcBef>
                <a:spcPts val="0"/>
              </a:spcBef>
              <a:spcAft>
                <a:spcPts val="0"/>
              </a:spcAft>
              <a:buSzPts val="1656"/>
              <a:buChar char="◼"/>
            </a:pPr>
            <a:r>
              <a:rPr lang="en-US"/>
              <a:t>Shown is the ratio of tracks with each pattern to the total number of tracks for each storm case</a:t>
            </a:r>
            <a:endParaRPr/>
          </a:p>
          <a:p>
            <a:pPr indent="0" lvl="0" marL="0" rtl="0" algn="l">
              <a:spcBef>
                <a:spcPts val="960"/>
              </a:spcBef>
              <a:spcAft>
                <a:spcPts val="0"/>
              </a:spcAft>
              <a:buSzPts val="1656"/>
              <a:buNone/>
            </a:pPr>
            <a:r>
              <a:t/>
            </a:r>
            <a:endParaRPr/>
          </a:p>
          <a:p>
            <a:pPr indent="-306000" lvl="0" marL="306000" rtl="0" algn="l">
              <a:spcBef>
                <a:spcPts val="960"/>
              </a:spcBef>
              <a:spcAft>
                <a:spcPts val="0"/>
              </a:spcAft>
              <a:buSzPts val="1656"/>
              <a:buChar char="◼"/>
            </a:pPr>
            <a:r>
              <a:rPr lang="en-US"/>
              <a:t>Peaks in Kdp/Zdr volume are prevalent in cells with lightning</a:t>
            </a:r>
            <a:br>
              <a:rPr lang="en-US"/>
            </a:br>
            <a:endParaRPr/>
          </a:p>
          <a:p>
            <a:pPr indent="-306000" lvl="0" marL="306000" rtl="0" algn="l">
              <a:spcBef>
                <a:spcPts val="960"/>
              </a:spcBef>
              <a:spcAft>
                <a:spcPts val="0"/>
              </a:spcAft>
              <a:buSzPts val="1656"/>
              <a:buChar char="◼"/>
            </a:pPr>
            <a:r>
              <a:rPr lang="en-US"/>
              <a:t>The overwhelming majority of cells tracked are of low interest – no lightning and no deep convection</a:t>
            </a:r>
            <a:br>
              <a:rPr lang="en-US"/>
            </a:br>
            <a:endParaRPr/>
          </a:p>
          <a:p>
            <a:pPr indent="-306000" lvl="0" marL="306000" rtl="0" algn="l">
              <a:spcBef>
                <a:spcPts val="960"/>
              </a:spcBef>
              <a:spcAft>
                <a:spcPts val="0"/>
              </a:spcAft>
              <a:buSzPts val="1656"/>
              <a:buChar char="◼"/>
            </a:pPr>
            <a:r>
              <a:rPr lang="en-US"/>
              <a:t>QLCS have a different relationship between lightning and Zdr/Kdp volume in tracked cells</a:t>
            </a:r>
            <a:endParaRPr/>
          </a:p>
        </p:txBody>
      </p:sp>
      <p:graphicFrame>
        <p:nvGraphicFramePr>
          <p:cNvPr id="222" name="Google Shape;222;p13"/>
          <p:cNvGraphicFramePr/>
          <p:nvPr/>
        </p:nvGraphicFramePr>
        <p:xfrm>
          <a:off x="5079667" y="2073816"/>
          <a:ext cx="3000000" cy="3000000"/>
        </p:xfrm>
        <a:graphic>
          <a:graphicData uri="http://schemas.openxmlformats.org/drawingml/2006/table">
            <a:tbl>
              <a:tblPr bandRow="1" firstRow="1">
                <a:noFill/>
                <a:tableStyleId>{78C15DF5-0D36-42F1-BD37-862D8115722A}</a:tableStyleId>
              </a:tblPr>
              <a:tblGrid>
                <a:gridCol w="1419325"/>
                <a:gridCol w="1251875"/>
                <a:gridCol w="1335600"/>
                <a:gridCol w="1335600"/>
                <a:gridCol w="1335600"/>
              </a:tblGrid>
              <a:tr h="606050">
                <a:tc>
                  <a:txBody>
                    <a:bodyPr/>
                    <a:lstStyle/>
                    <a:p>
                      <a:pPr indent="0" lvl="0" marL="0" marR="0" rtl="0" algn="ctr">
                        <a:spcBef>
                          <a:spcPts val="0"/>
                        </a:spcBef>
                        <a:spcAft>
                          <a:spcPts val="0"/>
                        </a:spcAft>
                        <a:buNone/>
                      </a:pPr>
                      <a:r>
                        <a:rPr lang="en-US" sz="1800" u="none" cap="none" strike="noStrike"/>
                        <a:t>Percentage</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20160331</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20160430</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20170405</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t>20170430</a:t>
                      </a:r>
                      <a:endParaRPr/>
                    </a:p>
                  </a:txBody>
                  <a:tcPr marT="45725" marB="45725" marR="91450" marL="91450" anchor="ctr"/>
                </a:tc>
              </a:tr>
              <a:tr h="606050">
                <a:tc>
                  <a:txBody>
                    <a:bodyPr/>
                    <a:lstStyle/>
                    <a:p>
                      <a:pPr indent="0" lvl="0" marL="0" marR="0" rtl="0" algn="ctr">
                        <a:spcBef>
                          <a:spcPts val="0"/>
                        </a:spcBef>
                        <a:spcAft>
                          <a:spcPts val="0"/>
                        </a:spcAft>
                        <a:buNone/>
                      </a:pPr>
                      <a:r>
                        <a:rPr lang="en-US" sz="1800" u="none" cap="none" strike="noStrike"/>
                        <a:t>Lightning</a:t>
                      </a:r>
                      <a:br>
                        <a:rPr lang="en-US" sz="1800" u="none" cap="none" strike="noStrike"/>
                      </a:br>
                      <a:r>
                        <a:rPr lang="en-US" sz="1800" u="none" cap="none" strike="noStrike"/>
                        <a:t>+</a:t>
                      </a:r>
                      <a:endParaRPr/>
                    </a:p>
                    <a:p>
                      <a:pPr indent="0" lvl="0" marL="0" marR="0" rtl="0" algn="ctr">
                        <a:spcBef>
                          <a:spcPts val="0"/>
                        </a:spcBef>
                        <a:spcAft>
                          <a:spcPts val="0"/>
                        </a:spcAft>
                        <a:buNone/>
                      </a:pPr>
                      <a:r>
                        <a:rPr lang="en-US" sz="1800" u="none" cap="none" strike="noStrike"/>
                        <a:t>Column</a:t>
                      </a:r>
                      <a:endParaRPr/>
                    </a:p>
                  </a:txBody>
                  <a:tcPr marT="45725" marB="45725" marR="91450" marL="91450" anchor="ctr"/>
                </a:tc>
                <a:tc>
                  <a:txBody>
                    <a:bodyPr/>
                    <a:lstStyle/>
                    <a:p>
                      <a:pPr indent="0" lvl="0" marL="0" marR="0" rtl="0" algn="ctr">
                        <a:spcBef>
                          <a:spcPts val="0"/>
                        </a:spcBef>
                        <a:spcAft>
                          <a:spcPts val="0"/>
                        </a:spcAft>
                        <a:buNone/>
                      </a:pPr>
                      <a:r>
                        <a:rPr b="0" i="0" lang="en-US" sz="1800" u="none" cap="none" strike="noStrike">
                          <a:solidFill>
                            <a:srgbClr val="000000"/>
                          </a:solidFill>
                          <a:latin typeface="Gill Sans"/>
                          <a:ea typeface="Gill Sans"/>
                          <a:cs typeface="Gill Sans"/>
                          <a:sym typeface="Gill Sans"/>
                        </a:rPr>
                        <a:t>12.2</a:t>
                      </a:r>
                      <a:endParaRPr/>
                    </a:p>
                  </a:txBody>
                  <a:tcPr marT="9525" marB="0" marR="9525" marL="9525" anchor="ctr"/>
                </a:tc>
                <a:tc>
                  <a:txBody>
                    <a:bodyPr/>
                    <a:lstStyle/>
                    <a:p>
                      <a:pPr indent="0" lvl="0" marL="0" marR="0" rtl="0" algn="ctr">
                        <a:spcBef>
                          <a:spcPts val="0"/>
                        </a:spcBef>
                        <a:spcAft>
                          <a:spcPts val="0"/>
                        </a:spcAft>
                        <a:buNone/>
                      </a:pPr>
                      <a:r>
                        <a:rPr b="0" i="0" lang="en-US" sz="1800" u="none" cap="none" strike="noStrike">
                          <a:solidFill>
                            <a:srgbClr val="000000"/>
                          </a:solidFill>
                          <a:latin typeface="Gill Sans"/>
                          <a:ea typeface="Gill Sans"/>
                          <a:cs typeface="Gill Sans"/>
                          <a:sym typeface="Gill Sans"/>
                        </a:rPr>
                        <a:t>13.7</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800"/>
                        <a:buFont typeface="Gill Sans"/>
                        <a:buNone/>
                      </a:pPr>
                      <a:r>
                        <a:rPr b="0" i="0" lang="en-US" sz="1800" u="none" cap="none" strike="noStrike">
                          <a:solidFill>
                            <a:srgbClr val="000000"/>
                          </a:solidFill>
                          <a:latin typeface="Gill Sans"/>
                          <a:ea typeface="Gill Sans"/>
                          <a:cs typeface="Gill Sans"/>
                          <a:sym typeface="Gill Sans"/>
                        </a:rPr>
                        <a:t>35.03</a:t>
                      </a:r>
                      <a:endParaRPr/>
                    </a:p>
                  </a:txBody>
                  <a:tcPr marT="9525" marB="0" marR="9525" marL="9525" anchor="ctr"/>
                </a:tc>
                <a:tc>
                  <a:txBody>
                    <a:bodyPr/>
                    <a:lstStyle/>
                    <a:p>
                      <a:pPr indent="0" lvl="0" marL="0" marR="0" rtl="0" algn="ctr">
                        <a:spcBef>
                          <a:spcPts val="0"/>
                        </a:spcBef>
                        <a:spcAft>
                          <a:spcPts val="0"/>
                        </a:spcAft>
                        <a:buNone/>
                      </a:pPr>
                      <a:r>
                        <a:rPr b="0" i="0" lang="en-US" sz="1800" u="none" cap="none" strike="noStrike">
                          <a:solidFill>
                            <a:srgbClr val="000000"/>
                          </a:solidFill>
                          <a:latin typeface="Gill Sans"/>
                          <a:ea typeface="Gill Sans"/>
                          <a:cs typeface="Gill Sans"/>
                          <a:sym typeface="Gill Sans"/>
                        </a:rPr>
                        <a:t>6.6</a:t>
                      </a:r>
                      <a:endParaRPr/>
                    </a:p>
                  </a:txBody>
                  <a:tcPr marT="9525" marB="0" marR="9525" marL="9525" anchor="ctr"/>
                </a:tc>
              </a:tr>
              <a:tr h="606050">
                <a:tc>
                  <a:txBody>
                    <a:bodyPr/>
                    <a:lstStyle/>
                    <a:p>
                      <a:pPr indent="0" lvl="0" marL="0" marR="0" rtl="0" algn="ctr">
                        <a:spcBef>
                          <a:spcPts val="0"/>
                        </a:spcBef>
                        <a:spcAft>
                          <a:spcPts val="0"/>
                        </a:spcAft>
                        <a:buNone/>
                      </a:pPr>
                      <a:r>
                        <a:rPr lang="en-US" sz="1800" u="none" cap="none" strike="noStrike"/>
                        <a:t>Lightning</a:t>
                      </a:r>
                      <a:br>
                        <a:rPr lang="en-US" sz="1800" u="none" cap="none" strike="noStrike"/>
                      </a:br>
                      <a:r>
                        <a:rPr lang="en-US" sz="1800" u="none" cap="none" strike="noStrike"/>
                        <a:t>+</a:t>
                      </a:r>
                      <a:br>
                        <a:rPr lang="en-US" sz="1800" u="none" cap="none" strike="noStrike"/>
                      </a:br>
                      <a:r>
                        <a:rPr lang="en-US" sz="1800" u="none" cap="none" strike="noStrike"/>
                        <a:t>No column</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5.4</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1.3</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5.7</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4.2</a:t>
                      </a:r>
                      <a:endParaRPr/>
                    </a:p>
                  </a:txBody>
                  <a:tcPr marT="45725" marB="45725" marR="91450" marL="91450" anchor="ctr"/>
                </a:tc>
              </a:tr>
              <a:tr h="606050">
                <a:tc>
                  <a:txBody>
                    <a:bodyPr/>
                    <a:lstStyle/>
                    <a:p>
                      <a:pPr indent="0" lvl="0" marL="0" marR="0" rtl="0" algn="ctr">
                        <a:spcBef>
                          <a:spcPts val="0"/>
                        </a:spcBef>
                        <a:spcAft>
                          <a:spcPts val="0"/>
                        </a:spcAft>
                        <a:buNone/>
                      </a:pPr>
                      <a:r>
                        <a:rPr lang="en-US" sz="1800" u="none" cap="none" strike="noStrike"/>
                        <a:t>No lightning</a:t>
                      </a:r>
                      <a:endParaRPr/>
                    </a:p>
                    <a:p>
                      <a:pPr indent="0" lvl="0" marL="0" marR="0" rtl="0" algn="ctr">
                        <a:spcBef>
                          <a:spcPts val="0"/>
                        </a:spcBef>
                        <a:spcAft>
                          <a:spcPts val="0"/>
                        </a:spcAft>
                        <a:buNone/>
                      </a:pPr>
                      <a:r>
                        <a:rPr lang="en-US" sz="1800" u="none" cap="none" strike="noStrike"/>
                        <a:t>+</a:t>
                      </a:r>
                      <a:endParaRPr/>
                    </a:p>
                    <a:p>
                      <a:pPr indent="0" lvl="0" marL="0" marR="0" rtl="0" algn="ctr">
                        <a:spcBef>
                          <a:spcPts val="0"/>
                        </a:spcBef>
                        <a:spcAft>
                          <a:spcPts val="0"/>
                        </a:spcAft>
                        <a:buNone/>
                      </a:pPr>
                      <a:r>
                        <a:rPr lang="en-US" sz="1800" u="none" cap="none" strike="noStrike"/>
                        <a:t>Column</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33.8</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41.3</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17.2</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46.9</a:t>
                      </a:r>
                      <a:endParaRPr/>
                    </a:p>
                  </a:txBody>
                  <a:tcPr marT="45725" marB="45725" marR="91450" marL="91450" anchor="ctr"/>
                </a:tc>
              </a:tr>
              <a:tr h="606050">
                <a:tc>
                  <a:txBody>
                    <a:bodyPr/>
                    <a:lstStyle/>
                    <a:p>
                      <a:pPr indent="0" lvl="0" marL="0" marR="0" rtl="0" algn="ctr">
                        <a:spcBef>
                          <a:spcPts val="0"/>
                        </a:spcBef>
                        <a:spcAft>
                          <a:spcPts val="0"/>
                        </a:spcAft>
                        <a:buNone/>
                      </a:pPr>
                      <a:r>
                        <a:rPr lang="en-US" sz="1800" u="none" cap="none" strike="noStrike"/>
                        <a:t>No lightning</a:t>
                      </a:r>
                      <a:endParaRPr/>
                    </a:p>
                    <a:p>
                      <a:pPr indent="0" lvl="0" marL="0" marR="0" rtl="0" algn="ctr">
                        <a:spcBef>
                          <a:spcPts val="0"/>
                        </a:spcBef>
                        <a:spcAft>
                          <a:spcPts val="0"/>
                        </a:spcAft>
                        <a:buNone/>
                      </a:pPr>
                      <a:r>
                        <a:rPr lang="en-US" sz="1800" u="none" cap="none" strike="noStrike"/>
                        <a:t>+</a:t>
                      </a:r>
                      <a:endParaRPr/>
                    </a:p>
                    <a:p>
                      <a:pPr indent="0" lvl="0" marL="0" marR="0" rtl="0" algn="ctr">
                        <a:spcBef>
                          <a:spcPts val="0"/>
                        </a:spcBef>
                        <a:spcAft>
                          <a:spcPts val="0"/>
                        </a:spcAft>
                        <a:buNone/>
                      </a:pPr>
                      <a:r>
                        <a:rPr lang="en-US" sz="1800" u="none" cap="none" strike="noStrike"/>
                        <a:t>No column</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48.6</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43.8</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42.04</a:t>
                      </a:r>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Gill Sans"/>
                          <a:ea typeface="Gill Sans"/>
                          <a:cs typeface="Gill Sans"/>
                          <a:sym typeface="Gill Sans"/>
                        </a:rPr>
                        <a:t>42.6</a:t>
                      </a:r>
                      <a:endParaRPr/>
                    </a:p>
                  </a:txBody>
                  <a:tcPr marT="45725" marB="45725" marR="91450" marL="91450"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en-US"/>
              <a:t>LIGHTNING DRIVERS AND MICROPHYSICAL SIGNALS</a:t>
            </a:r>
            <a:endParaRPr/>
          </a:p>
        </p:txBody>
      </p:sp>
      <p:sp>
        <p:nvSpPr>
          <p:cNvPr id="229" name="Google Shape;229;p14"/>
          <p:cNvSpPr txBox="1"/>
          <p:nvPr>
            <p:ph idx="1" type="body"/>
          </p:nvPr>
        </p:nvSpPr>
        <p:spPr>
          <a:xfrm>
            <a:off x="581192" y="2180496"/>
            <a:ext cx="11029615" cy="4205064"/>
          </a:xfrm>
          <a:prstGeom prst="rect">
            <a:avLst/>
          </a:prstGeom>
          <a:noFill/>
          <a:ln>
            <a:noFill/>
          </a:ln>
        </p:spPr>
        <p:txBody>
          <a:bodyPr anchorCtr="0" anchor="ctr" bIns="45700" lIns="91425" spcFirstLastPara="1" rIns="91425" wrap="square" tIns="45700">
            <a:normAutofit fontScale="92500" lnSpcReduction="10000"/>
          </a:bodyPr>
          <a:lstStyle/>
          <a:p>
            <a:pPr indent="-208730" lvl="0" marL="306000" rtl="0" algn="l">
              <a:spcBef>
                <a:spcPts val="0"/>
              </a:spcBef>
              <a:spcAft>
                <a:spcPts val="0"/>
              </a:spcAft>
              <a:buSzPct val="91999"/>
              <a:buNone/>
            </a:pPr>
            <a:r>
              <a:t/>
            </a:r>
            <a:endParaRPr/>
          </a:p>
          <a:p>
            <a:pPr indent="-306000" lvl="0" marL="306000" rtl="0" algn="l">
              <a:spcBef>
                <a:spcPts val="933"/>
              </a:spcBef>
              <a:spcAft>
                <a:spcPts val="0"/>
              </a:spcAft>
              <a:buSzPct val="91999"/>
              <a:buChar char="◼"/>
            </a:pPr>
            <a:r>
              <a:rPr lang="en-US"/>
              <a:t>How can we use lightning as an indicator of deep convection, and what tools do we have to represent relationships with lightning?</a:t>
            </a:r>
            <a:endParaRPr/>
          </a:p>
          <a:p>
            <a:pPr indent="-208730" lvl="0" marL="306000" rtl="0" algn="l">
              <a:spcBef>
                <a:spcPts val="933"/>
              </a:spcBef>
              <a:spcAft>
                <a:spcPts val="0"/>
              </a:spcAft>
              <a:buSzPct val="91999"/>
              <a:buNone/>
            </a:pPr>
            <a:r>
              <a:t/>
            </a:r>
            <a:endParaRPr/>
          </a:p>
          <a:p>
            <a:pPr indent="-306000" lvl="0" marL="306000" rtl="0" algn="l">
              <a:spcBef>
                <a:spcPts val="933"/>
              </a:spcBef>
              <a:spcAft>
                <a:spcPts val="0"/>
              </a:spcAft>
              <a:buSzPct val="91999"/>
              <a:buChar char="◼"/>
            </a:pPr>
            <a:r>
              <a:rPr lang="en-US"/>
              <a:t>Lightning evolution in a thunderstorm</a:t>
            </a:r>
            <a:endParaRPr/>
          </a:p>
          <a:p>
            <a:pPr indent="-306000" lvl="1" marL="630000" rtl="0" algn="l">
              <a:spcBef>
                <a:spcPts val="896"/>
              </a:spcBef>
              <a:spcAft>
                <a:spcPts val="0"/>
              </a:spcAft>
              <a:buSzPct val="92000"/>
              <a:buChar char="◼"/>
            </a:pPr>
            <a:r>
              <a:rPr lang="en-US"/>
              <a:t>Charging, collisions, particle separation, discharge</a:t>
            </a:r>
            <a:endParaRPr/>
          </a:p>
          <a:p>
            <a:pPr indent="-306000" lvl="1" marL="630000" rtl="0" algn="l">
              <a:spcBef>
                <a:spcPts val="896"/>
              </a:spcBef>
              <a:spcAft>
                <a:spcPts val="0"/>
              </a:spcAft>
              <a:buSzPct val="92000"/>
              <a:buChar char="◼"/>
            </a:pPr>
            <a:r>
              <a:rPr lang="en-US"/>
              <a:t>Increasing flashes rates have been related to increasing updraft volume</a:t>
            </a:r>
            <a:endParaRPr/>
          </a:p>
          <a:p>
            <a:pPr indent="-219538" lvl="1" marL="630000" rtl="0" algn="l">
              <a:spcBef>
                <a:spcPts val="896"/>
              </a:spcBef>
              <a:spcAft>
                <a:spcPts val="0"/>
              </a:spcAft>
              <a:buSzPct val="92000"/>
              <a:buNone/>
            </a:pPr>
            <a:r>
              <a:t/>
            </a:r>
            <a:endParaRPr/>
          </a:p>
          <a:p>
            <a:pPr indent="-306000" lvl="0" marL="306000" rtl="0" algn="l">
              <a:spcBef>
                <a:spcPts val="933"/>
              </a:spcBef>
              <a:spcAft>
                <a:spcPts val="0"/>
              </a:spcAft>
              <a:buSzPct val="91999"/>
              <a:buChar char="◼"/>
            </a:pPr>
            <a:r>
              <a:rPr lang="en-US"/>
              <a:t>Signals in Specific Differential Phase (KDP) and Differential reflectivity (ZDR)</a:t>
            </a:r>
            <a:endParaRPr/>
          </a:p>
          <a:p>
            <a:pPr indent="-306000" lvl="1" marL="630000" rtl="0" algn="l">
              <a:spcBef>
                <a:spcPts val="896"/>
              </a:spcBef>
              <a:spcAft>
                <a:spcPts val="0"/>
              </a:spcAft>
              <a:buSzPct val="92000"/>
              <a:buChar char="◼"/>
            </a:pPr>
            <a:r>
              <a:rPr lang="en-US"/>
              <a:t>ZDR is a ratio of the horizontal and vertical reflectivity components. </a:t>
            </a:r>
            <a:endParaRPr/>
          </a:p>
          <a:p>
            <a:pPr indent="-306000" lvl="1" marL="630000" rtl="0" algn="l">
              <a:spcBef>
                <a:spcPts val="896"/>
              </a:spcBef>
              <a:spcAft>
                <a:spcPts val="0"/>
              </a:spcAft>
              <a:buSzPct val="92000"/>
              <a:buChar char="◼"/>
            </a:pPr>
            <a:r>
              <a:rPr lang="en-US"/>
              <a:t>Positive values of specific differential phase (KDP) above the melting level are associated with deep convection updraft cells, so-called “KDP columns</a:t>
            </a:r>
            <a:endParaRPr/>
          </a:p>
          <a:p>
            <a:pPr indent="-219538" lvl="1" marL="630000" rtl="0" algn="l">
              <a:spcBef>
                <a:spcPts val="896"/>
              </a:spcBef>
              <a:spcAft>
                <a:spcPts val="0"/>
              </a:spcAft>
              <a:buSzPct val="92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ph type="title"/>
          </p:nvPr>
        </p:nvSpPr>
        <p:spPr>
          <a:xfrm>
            <a:off x="581192" y="702156"/>
            <a:ext cx="6002488"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en-US"/>
              <a:t>LIGHTNING SIGNALS IN DEEP CONVECTION</a:t>
            </a:r>
            <a:endParaRPr/>
          </a:p>
        </p:txBody>
      </p:sp>
      <p:sp>
        <p:nvSpPr>
          <p:cNvPr id="112" name="Google Shape;112;p2"/>
          <p:cNvSpPr txBox="1"/>
          <p:nvPr>
            <p:ph idx="1" type="body"/>
          </p:nvPr>
        </p:nvSpPr>
        <p:spPr>
          <a:xfrm>
            <a:off x="467851" y="1936656"/>
            <a:ext cx="6925934" cy="4531269"/>
          </a:xfrm>
          <a:prstGeom prst="rect">
            <a:avLst/>
          </a:prstGeom>
          <a:noFill/>
          <a:ln>
            <a:noFill/>
          </a:ln>
        </p:spPr>
        <p:txBody>
          <a:bodyPr anchorCtr="0" anchor="ctr" bIns="45700" lIns="91425" spcFirstLastPara="1" rIns="91425" wrap="square" tIns="45700">
            <a:normAutofit/>
          </a:bodyPr>
          <a:lstStyle/>
          <a:p>
            <a:pPr indent="-306000" lvl="0" marL="306000" rtl="0" algn="l">
              <a:spcBef>
                <a:spcPts val="0"/>
              </a:spcBef>
              <a:spcAft>
                <a:spcPts val="0"/>
              </a:spcAft>
              <a:buSzPts val="1656"/>
              <a:buChar char="◼"/>
            </a:pPr>
            <a:r>
              <a:rPr lang="en-US"/>
              <a:t>How can we use lightning as an indicator of deep convection, and what tools do we have to represent relationships with lightning?</a:t>
            </a:r>
            <a:endParaRPr/>
          </a:p>
          <a:p>
            <a:pPr indent="-200844" lvl="0" marL="306000" rtl="0" algn="l">
              <a:spcBef>
                <a:spcPts val="960"/>
              </a:spcBef>
              <a:spcAft>
                <a:spcPts val="0"/>
              </a:spcAft>
              <a:buSzPts val="1656"/>
              <a:buNone/>
            </a:pPr>
            <a:r>
              <a:t/>
            </a:r>
            <a:endParaRPr/>
          </a:p>
          <a:p>
            <a:pPr indent="-306000" lvl="0" marL="306000" rtl="0" algn="l">
              <a:spcBef>
                <a:spcPts val="960"/>
              </a:spcBef>
              <a:spcAft>
                <a:spcPts val="0"/>
              </a:spcAft>
              <a:buSzPts val="1656"/>
              <a:buChar char="◼"/>
            </a:pPr>
            <a:r>
              <a:rPr lang="en-US"/>
              <a:t>Lightning frequency increases with:</a:t>
            </a:r>
            <a:endParaRPr/>
          </a:p>
          <a:p>
            <a:pPr indent="-306000" lvl="1" marL="630000" rtl="0" algn="l">
              <a:spcBef>
                <a:spcPts val="920"/>
              </a:spcBef>
              <a:spcAft>
                <a:spcPts val="0"/>
              </a:spcAft>
              <a:buSzPts val="1472"/>
              <a:buChar char="◼"/>
            </a:pPr>
            <a:r>
              <a:rPr lang="en-US"/>
              <a:t>Updraft speed, volume (Schultz, 2015, </a:t>
            </a:r>
            <a:endParaRPr/>
          </a:p>
          <a:p>
            <a:pPr indent="-306000" lvl="1" marL="630000" rtl="0" algn="l">
              <a:spcBef>
                <a:spcPts val="920"/>
              </a:spcBef>
              <a:spcAft>
                <a:spcPts val="0"/>
              </a:spcAft>
              <a:buSzPts val="1472"/>
              <a:buChar char="◼"/>
            </a:pPr>
            <a:r>
              <a:rPr lang="en-US"/>
              <a:t>Graupel mass, volume </a:t>
            </a:r>
            <a:endParaRPr/>
          </a:p>
          <a:p>
            <a:pPr indent="0" lvl="0" marL="0" rtl="0" algn="l">
              <a:spcBef>
                <a:spcPts val="960"/>
              </a:spcBef>
              <a:spcAft>
                <a:spcPts val="0"/>
              </a:spcAft>
              <a:buSzPts val="1656"/>
              <a:buNone/>
            </a:pPr>
            <a:r>
              <a:t/>
            </a:r>
            <a:endParaRPr/>
          </a:p>
          <a:p>
            <a:pPr indent="-306000" lvl="0" marL="306000" rtl="0" algn="l">
              <a:spcBef>
                <a:spcPts val="960"/>
              </a:spcBef>
              <a:spcAft>
                <a:spcPts val="0"/>
              </a:spcAft>
              <a:buSzPts val="1656"/>
              <a:buChar char="◼"/>
            </a:pPr>
            <a:r>
              <a:rPr lang="en-US"/>
              <a:t>Lightning flash size varies with:</a:t>
            </a:r>
            <a:endParaRPr/>
          </a:p>
          <a:p>
            <a:pPr indent="-306000" lvl="1" marL="630000" rtl="0" algn="l">
              <a:spcBef>
                <a:spcPts val="920"/>
              </a:spcBef>
              <a:spcAft>
                <a:spcPts val="0"/>
              </a:spcAft>
              <a:buSzPts val="1472"/>
              <a:buChar char="◼"/>
            </a:pPr>
            <a:r>
              <a:rPr lang="en-US"/>
              <a:t>Flash rate</a:t>
            </a:r>
            <a:endParaRPr/>
          </a:p>
          <a:p>
            <a:pPr indent="-306000" lvl="1" marL="630000" rtl="0" algn="l">
              <a:spcBef>
                <a:spcPts val="920"/>
              </a:spcBef>
              <a:spcAft>
                <a:spcPts val="0"/>
              </a:spcAft>
              <a:buSzPts val="1472"/>
              <a:buChar char="◼"/>
            </a:pPr>
            <a:r>
              <a:rPr lang="en-US"/>
              <a:t>Location relative to updraft and region in the thunderstorm</a:t>
            </a:r>
            <a:endParaRPr/>
          </a:p>
        </p:txBody>
      </p:sp>
      <p:sp>
        <p:nvSpPr>
          <p:cNvPr id="113" name="Google Shape;113;p2"/>
          <p:cNvSpPr txBox="1"/>
          <p:nvPr/>
        </p:nvSpPr>
        <p:spPr>
          <a:xfrm rot="5400000">
            <a:off x="10114304" y="8319645"/>
            <a:ext cx="2295615" cy="379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Schultz et al., 2015</a:t>
            </a:r>
            <a:endParaRPr/>
          </a:p>
        </p:txBody>
      </p:sp>
      <p:grpSp>
        <p:nvGrpSpPr>
          <p:cNvPr id="114" name="Google Shape;114;p2"/>
          <p:cNvGrpSpPr/>
          <p:nvPr/>
        </p:nvGrpSpPr>
        <p:grpSpPr>
          <a:xfrm>
            <a:off x="7157541" y="609600"/>
            <a:ext cx="5034459" cy="2417351"/>
            <a:chOff x="7157541" y="609600"/>
            <a:chExt cx="5034459" cy="2417351"/>
          </a:xfrm>
        </p:grpSpPr>
        <p:pic>
          <p:nvPicPr>
            <p:cNvPr id="115" name="Google Shape;115;p2"/>
            <p:cNvPicPr preferRelativeResize="0"/>
            <p:nvPr/>
          </p:nvPicPr>
          <p:blipFill rotWithShape="1">
            <a:blip r:embed="rId3">
              <a:alphaModFix/>
            </a:blip>
            <a:srcRect b="10643" l="2097" r="2058" t="6628"/>
            <a:stretch/>
          </p:blipFill>
          <p:spPr>
            <a:xfrm>
              <a:off x="7157541" y="609600"/>
              <a:ext cx="4679950" cy="2417351"/>
            </a:xfrm>
            <a:prstGeom prst="rect">
              <a:avLst/>
            </a:prstGeom>
            <a:noFill/>
            <a:ln>
              <a:noFill/>
            </a:ln>
          </p:spPr>
        </p:pic>
        <p:sp>
          <p:nvSpPr>
            <p:cNvPr id="116" name="Google Shape;116;p2"/>
            <p:cNvSpPr txBox="1"/>
            <p:nvPr/>
          </p:nvSpPr>
          <p:spPr>
            <a:xfrm rot="5400000">
              <a:off x="11031974" y="1531290"/>
              <a:ext cx="19507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Schultz et al, 2015</a:t>
              </a:r>
              <a:endParaRPr/>
            </a:p>
          </p:txBody>
        </p:sp>
      </p:grpSp>
      <p:grpSp>
        <p:nvGrpSpPr>
          <p:cNvPr id="117" name="Google Shape;117;p2"/>
          <p:cNvGrpSpPr/>
          <p:nvPr/>
        </p:nvGrpSpPr>
        <p:grpSpPr>
          <a:xfrm>
            <a:off x="7507127" y="3299272"/>
            <a:ext cx="4699697" cy="3412493"/>
            <a:chOff x="7507127" y="3299272"/>
            <a:chExt cx="4699697" cy="3412493"/>
          </a:xfrm>
        </p:grpSpPr>
        <p:pic>
          <p:nvPicPr>
            <p:cNvPr id="118" name="Google Shape;118;p2"/>
            <p:cNvPicPr preferRelativeResize="0"/>
            <p:nvPr/>
          </p:nvPicPr>
          <p:blipFill rotWithShape="1">
            <a:blip r:embed="rId4">
              <a:alphaModFix/>
            </a:blip>
            <a:srcRect b="0" l="0" r="0" t="0"/>
            <a:stretch/>
          </p:blipFill>
          <p:spPr>
            <a:xfrm>
              <a:off x="7507127" y="3299272"/>
              <a:ext cx="4103680" cy="3412493"/>
            </a:xfrm>
            <a:prstGeom prst="rect">
              <a:avLst/>
            </a:prstGeom>
            <a:noFill/>
            <a:ln>
              <a:noFill/>
            </a:ln>
          </p:spPr>
        </p:pic>
        <p:sp>
          <p:nvSpPr>
            <p:cNvPr id="119" name="Google Shape;119;p2"/>
            <p:cNvSpPr txBox="1"/>
            <p:nvPr/>
          </p:nvSpPr>
          <p:spPr>
            <a:xfrm rot="5400000">
              <a:off x="10649225" y="4617266"/>
              <a:ext cx="274586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Bruning and Thomas, 2015</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en-US"/>
              <a:t>RADAR MICROPHYSICAL OBSERVABLES</a:t>
            </a:r>
            <a:endParaRPr/>
          </a:p>
        </p:txBody>
      </p:sp>
      <p:sp>
        <p:nvSpPr>
          <p:cNvPr id="126" name="Google Shape;126;p3"/>
          <p:cNvSpPr txBox="1"/>
          <p:nvPr>
            <p:ph idx="1" type="body"/>
          </p:nvPr>
        </p:nvSpPr>
        <p:spPr>
          <a:xfrm>
            <a:off x="581192" y="2180496"/>
            <a:ext cx="7877007" cy="4205064"/>
          </a:xfrm>
          <a:prstGeom prst="rect">
            <a:avLst/>
          </a:prstGeom>
          <a:noFill/>
          <a:ln>
            <a:noFill/>
          </a:ln>
        </p:spPr>
        <p:txBody>
          <a:bodyPr anchorCtr="0" anchor="ctr" bIns="45700" lIns="91425" spcFirstLastPara="1" rIns="91425" wrap="square" tIns="45700">
            <a:normAutofit/>
          </a:bodyPr>
          <a:lstStyle/>
          <a:p>
            <a:pPr indent="-306000" lvl="0" marL="306000" rtl="0" algn="l">
              <a:spcBef>
                <a:spcPts val="0"/>
              </a:spcBef>
              <a:spcAft>
                <a:spcPts val="0"/>
              </a:spcAft>
              <a:buSzPts val="1656"/>
              <a:buChar char="◼"/>
            </a:pPr>
            <a:r>
              <a:rPr lang="en-US"/>
              <a:t>How can we identify both deep convection and the microphysics to support more charging and a higher flash rate? </a:t>
            </a:r>
            <a:endParaRPr/>
          </a:p>
          <a:p>
            <a:pPr indent="0" lvl="0" marL="0" rtl="0" algn="l">
              <a:spcBef>
                <a:spcPts val="960"/>
              </a:spcBef>
              <a:spcAft>
                <a:spcPts val="0"/>
              </a:spcAft>
              <a:buSzPts val="1656"/>
              <a:buNone/>
            </a:pPr>
            <a:r>
              <a:t/>
            </a:r>
            <a:endParaRPr/>
          </a:p>
          <a:p>
            <a:pPr indent="-306000" lvl="0" marL="306000" rtl="0" algn="l">
              <a:spcBef>
                <a:spcPts val="960"/>
              </a:spcBef>
              <a:spcAft>
                <a:spcPts val="0"/>
              </a:spcAft>
              <a:buSzPts val="1656"/>
              <a:buChar char="◼"/>
            </a:pPr>
            <a:r>
              <a:rPr lang="en-US"/>
              <a:t>Columns of Kdp and Zdr above the melting level</a:t>
            </a:r>
            <a:br>
              <a:rPr lang="en-US"/>
            </a:br>
            <a:endParaRPr/>
          </a:p>
          <a:p>
            <a:pPr indent="-306000" lvl="1" marL="630000" rtl="0" algn="l">
              <a:spcBef>
                <a:spcPts val="920"/>
              </a:spcBef>
              <a:spcAft>
                <a:spcPts val="0"/>
              </a:spcAft>
              <a:buSzPts val="1472"/>
              <a:buChar char="◼"/>
            </a:pPr>
            <a:r>
              <a:rPr lang="en-US"/>
              <a:t>Strong correlations of KDP volume above the melting level with updraft mass flux, lightning flash activity  in identifying deep convection (van Lier-Walqui et al., 2016)</a:t>
            </a:r>
            <a:br>
              <a:rPr lang="en-US"/>
            </a:br>
            <a:endParaRPr/>
          </a:p>
          <a:p>
            <a:pPr indent="-306000" lvl="1" marL="630000" rtl="0" algn="l">
              <a:spcBef>
                <a:spcPts val="920"/>
              </a:spcBef>
              <a:spcAft>
                <a:spcPts val="0"/>
              </a:spcAft>
              <a:buSzPts val="1472"/>
              <a:buChar char="◼"/>
            </a:pPr>
            <a:r>
              <a:rPr lang="en-US"/>
              <a:t>Zdr volume similarly correlated with Kdp columns for deep and moderate convection.</a:t>
            </a:r>
            <a:endParaRPr/>
          </a:p>
          <a:p>
            <a:pPr indent="-270000" lvl="2" marL="900000" rtl="0" algn="l">
              <a:spcBef>
                <a:spcPts val="880"/>
              </a:spcBef>
              <a:spcAft>
                <a:spcPts val="0"/>
              </a:spcAft>
              <a:buSzPts val="1288"/>
              <a:buChar char="◼"/>
            </a:pPr>
            <a:r>
              <a:rPr lang="en-US"/>
              <a:t>Zdr can suffer from artifacts in deep convection, both Kdp and Zdr are recommended in tandem </a:t>
            </a:r>
            <a:br>
              <a:rPr lang="en-US"/>
            </a:br>
            <a:endParaRPr/>
          </a:p>
        </p:txBody>
      </p:sp>
      <p:pic>
        <p:nvPicPr>
          <p:cNvPr id="127" name="Google Shape;127;p3"/>
          <p:cNvPicPr preferRelativeResize="0"/>
          <p:nvPr/>
        </p:nvPicPr>
        <p:blipFill rotWithShape="1">
          <a:blip r:embed="rId3">
            <a:alphaModFix/>
          </a:blip>
          <a:srcRect b="0" l="2614" r="4025" t="0"/>
          <a:stretch/>
        </p:blipFill>
        <p:spPr>
          <a:xfrm>
            <a:off x="8641081" y="609600"/>
            <a:ext cx="3284220" cy="6248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en-US"/>
              <a:t>TOBAC - TRACKING AND OBJECT-BASED ANALYSIS OF CLOUDS</a:t>
            </a:r>
            <a:endParaRPr/>
          </a:p>
        </p:txBody>
      </p:sp>
      <p:sp>
        <p:nvSpPr>
          <p:cNvPr id="134" name="Google Shape;134;p4"/>
          <p:cNvSpPr txBox="1"/>
          <p:nvPr>
            <p:ph idx="1" type="body"/>
          </p:nvPr>
        </p:nvSpPr>
        <p:spPr>
          <a:xfrm>
            <a:off x="581192" y="1838154"/>
            <a:ext cx="5624736" cy="4357464"/>
          </a:xfrm>
          <a:prstGeom prst="rect">
            <a:avLst/>
          </a:prstGeom>
          <a:noFill/>
          <a:ln>
            <a:noFill/>
          </a:ln>
        </p:spPr>
        <p:txBody>
          <a:bodyPr anchorCtr="0" anchor="ctr" bIns="45700" lIns="91425" spcFirstLastPara="1" rIns="91425" wrap="square" tIns="45700">
            <a:normAutofit lnSpcReduction="10000"/>
          </a:bodyPr>
          <a:lstStyle/>
          <a:p>
            <a:pPr indent="-306000" lvl="0" marL="306000" rtl="0" algn="l">
              <a:spcBef>
                <a:spcPts val="0"/>
              </a:spcBef>
              <a:spcAft>
                <a:spcPts val="0"/>
              </a:spcAft>
              <a:buSzPts val="1840"/>
              <a:buChar char="◼"/>
            </a:pPr>
            <a:r>
              <a:rPr lang="en-US" sz="2000"/>
              <a:t>Tobac finds </a:t>
            </a:r>
            <a:r>
              <a:rPr lang="en-US" sz="2000" u="sng"/>
              <a:t>Features</a:t>
            </a:r>
            <a:r>
              <a:rPr lang="en-US" sz="2000"/>
              <a:t>, </a:t>
            </a:r>
            <a:endParaRPr/>
          </a:p>
          <a:p>
            <a:pPr indent="-306000" lvl="1" marL="630000" rtl="0" algn="l">
              <a:spcBef>
                <a:spcPts val="960"/>
              </a:spcBef>
              <a:spcAft>
                <a:spcPts val="0"/>
              </a:spcAft>
              <a:buSzPts val="1656"/>
              <a:buChar char="◼"/>
            </a:pPr>
            <a:r>
              <a:rPr lang="en-US" sz="1800"/>
              <a:t>Features are a single reflectivity feature at a single timestep.</a:t>
            </a:r>
            <a:endParaRPr/>
          </a:p>
          <a:p>
            <a:pPr indent="-306000" lvl="1" marL="630000" rtl="0" algn="l">
              <a:spcBef>
                <a:spcPts val="960"/>
              </a:spcBef>
              <a:spcAft>
                <a:spcPts val="0"/>
              </a:spcAft>
              <a:buSzPts val="1656"/>
              <a:buChar char="◼"/>
            </a:pPr>
            <a:r>
              <a:rPr lang="en-US" sz="1800"/>
              <a:t>Features are transferred to a 2D mask using watershed techniques, shaded in grey on the right.</a:t>
            </a:r>
            <a:br>
              <a:rPr lang="en-US"/>
            </a:br>
            <a:endParaRPr/>
          </a:p>
          <a:p>
            <a:pPr indent="-306000" lvl="0" marL="306000" rtl="0" algn="l">
              <a:spcBef>
                <a:spcPts val="1000"/>
              </a:spcBef>
              <a:spcAft>
                <a:spcPts val="0"/>
              </a:spcAft>
              <a:buSzPts val="1840"/>
              <a:buChar char="◼"/>
            </a:pPr>
            <a:r>
              <a:rPr lang="en-US" sz="2000"/>
              <a:t>Features are joined into </a:t>
            </a:r>
            <a:r>
              <a:rPr lang="en-US" sz="2000" u="sng"/>
              <a:t>Cells</a:t>
            </a:r>
            <a:r>
              <a:rPr lang="en-US" sz="2000"/>
              <a:t>,</a:t>
            </a:r>
            <a:endParaRPr/>
          </a:p>
          <a:p>
            <a:pPr indent="-306000" lvl="1" marL="630000" rtl="0" algn="l">
              <a:spcBef>
                <a:spcPts val="960"/>
              </a:spcBef>
              <a:spcAft>
                <a:spcPts val="0"/>
              </a:spcAft>
              <a:buSzPts val="1656"/>
              <a:buChar char="◼"/>
            </a:pPr>
            <a:r>
              <a:rPr lang="en-US" sz="1800"/>
              <a:t>Cells are tracked Features across timesteps, shown on the right in red.</a:t>
            </a:r>
            <a:br>
              <a:rPr lang="en-US"/>
            </a:br>
            <a:endParaRPr/>
          </a:p>
          <a:p>
            <a:pPr indent="-306000" lvl="0" marL="306000" rtl="0" algn="l">
              <a:spcBef>
                <a:spcPts val="1000"/>
              </a:spcBef>
              <a:spcAft>
                <a:spcPts val="0"/>
              </a:spcAft>
              <a:buSzPts val="1840"/>
              <a:buChar char="◼"/>
            </a:pPr>
            <a:r>
              <a:rPr lang="en-US" sz="2000"/>
              <a:t>Cells are joined into </a:t>
            </a:r>
            <a:r>
              <a:rPr lang="en-US" sz="2000" u="sng"/>
              <a:t>Tracks</a:t>
            </a:r>
            <a:r>
              <a:rPr lang="en-US" sz="2000"/>
              <a:t>, </a:t>
            </a:r>
            <a:endParaRPr/>
          </a:p>
          <a:p>
            <a:pPr indent="-306000" lvl="1" marL="630000" rtl="0" algn="l">
              <a:spcBef>
                <a:spcPts val="960"/>
              </a:spcBef>
              <a:spcAft>
                <a:spcPts val="0"/>
              </a:spcAft>
              <a:buSzPts val="1656"/>
              <a:buChar char="◼"/>
            </a:pPr>
            <a:r>
              <a:rPr lang="en-US" sz="1800"/>
              <a:t>Tracks are cells which have merged or split (this is an on going tobac development)</a:t>
            </a:r>
            <a:endParaRPr/>
          </a:p>
        </p:txBody>
      </p:sp>
      <p:pic>
        <p:nvPicPr>
          <p:cNvPr id="135" name="Google Shape;135;p4"/>
          <p:cNvPicPr preferRelativeResize="0"/>
          <p:nvPr/>
        </p:nvPicPr>
        <p:blipFill rotWithShape="1">
          <a:blip r:embed="rId3">
            <a:alphaModFix/>
          </a:blip>
          <a:srcRect b="0" l="0" r="0" t="0"/>
          <a:stretch/>
        </p:blipFill>
        <p:spPr>
          <a:xfrm>
            <a:off x="6535711" y="1817140"/>
            <a:ext cx="5275289" cy="50940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5"/>
          <p:cNvPicPr preferRelativeResize="0"/>
          <p:nvPr/>
        </p:nvPicPr>
        <p:blipFill rotWithShape="1">
          <a:blip r:embed="rId3">
            <a:alphaModFix/>
          </a:blip>
          <a:srcRect b="0" l="0" r="0" t="0"/>
          <a:stretch/>
        </p:blipFill>
        <p:spPr>
          <a:xfrm>
            <a:off x="7518256" y="2176655"/>
            <a:ext cx="4292744" cy="4145253"/>
          </a:xfrm>
          <a:prstGeom prst="rect">
            <a:avLst/>
          </a:prstGeom>
          <a:noFill/>
          <a:ln>
            <a:noFill/>
          </a:ln>
        </p:spPr>
      </p:pic>
      <p:pic>
        <p:nvPicPr>
          <p:cNvPr descr="lma_aircraft_loop" id="142" name="Google Shape;142;p5"/>
          <p:cNvPicPr preferRelativeResize="0"/>
          <p:nvPr/>
        </p:nvPicPr>
        <p:blipFill rotWithShape="1">
          <a:blip r:embed="rId4">
            <a:alphaModFix/>
          </a:blip>
          <a:srcRect b="0" l="0" r="0" t="0"/>
          <a:stretch/>
        </p:blipFill>
        <p:spPr>
          <a:xfrm>
            <a:off x="1737360" y="609600"/>
            <a:ext cx="5188096" cy="6248400"/>
          </a:xfrm>
          <a:prstGeom prst="rect">
            <a:avLst/>
          </a:prstGeom>
          <a:noFill/>
          <a:ln>
            <a:noFill/>
          </a:ln>
        </p:spPr>
      </p:pic>
      <p:sp>
        <p:nvSpPr>
          <p:cNvPr id="143" name="Google Shape;143;p5"/>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t/>
            </a:r>
            <a:endParaRPr/>
          </a:p>
        </p:txBody>
      </p:sp>
      <p:sp>
        <p:nvSpPr>
          <p:cNvPr id="144" name="Google Shape;144;p5"/>
          <p:cNvSpPr txBox="1"/>
          <p:nvPr/>
        </p:nvSpPr>
        <p:spPr>
          <a:xfrm>
            <a:off x="733592" y="854556"/>
            <a:ext cx="11029616" cy="1013800"/>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lt1"/>
              </a:buClr>
              <a:buSzPts val="2800"/>
              <a:buFont typeface="Gill Sans"/>
              <a:buNone/>
            </a:pPr>
            <a:r>
              <a:rPr b="0" lang="en-US" sz="2800" cap="none">
                <a:solidFill>
                  <a:schemeClr val="lt1"/>
                </a:solidFill>
                <a:latin typeface="Gill Sans"/>
                <a:ea typeface="Gill Sans"/>
                <a:cs typeface="Gill Sans"/>
                <a:sym typeface="Gill Sans"/>
              </a:rPr>
              <a:t>TOBAC - TRACKING AND OBJECT-BASED ANALYSIS OF CLOUDS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6"/>
          <p:cNvPicPr preferRelativeResize="0"/>
          <p:nvPr/>
        </p:nvPicPr>
        <p:blipFill rotWithShape="1">
          <a:blip r:embed="rId3">
            <a:alphaModFix/>
          </a:blip>
          <a:srcRect b="0" l="0" r="0" t="0"/>
          <a:stretch/>
        </p:blipFill>
        <p:spPr>
          <a:xfrm>
            <a:off x="6619095" y="2203636"/>
            <a:ext cx="4532739" cy="4377002"/>
          </a:xfrm>
          <a:prstGeom prst="rect">
            <a:avLst/>
          </a:prstGeom>
          <a:noFill/>
          <a:ln>
            <a:noFill/>
          </a:ln>
        </p:spPr>
      </p:pic>
      <p:sp>
        <p:nvSpPr>
          <p:cNvPr id="151" name="Google Shape;151;p6"/>
          <p:cNvSpPr txBox="1"/>
          <p:nvPr/>
        </p:nvSpPr>
        <p:spPr>
          <a:xfrm>
            <a:off x="733592" y="854556"/>
            <a:ext cx="11029616" cy="1013800"/>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lt1"/>
              </a:buClr>
              <a:buSzPts val="2800"/>
              <a:buFont typeface="Gill Sans"/>
              <a:buNone/>
            </a:pPr>
            <a:r>
              <a:rPr b="0" lang="en-US" sz="2800" cap="none">
                <a:solidFill>
                  <a:schemeClr val="lt1"/>
                </a:solidFill>
                <a:latin typeface="Gill Sans"/>
                <a:ea typeface="Gill Sans"/>
                <a:cs typeface="Gill Sans"/>
                <a:sym typeface="Gill Sans"/>
              </a:rPr>
              <a:t>TOBAC - TRACKING AND OBJECT-BASED ANALYSIS OF CLOUDS</a:t>
            </a:r>
            <a:endParaRPr/>
          </a:p>
        </p:txBody>
      </p:sp>
      <p:pic>
        <p:nvPicPr>
          <p:cNvPr id="152" name="Google Shape;152;p6"/>
          <p:cNvPicPr preferRelativeResize="0"/>
          <p:nvPr/>
        </p:nvPicPr>
        <p:blipFill rotWithShape="1">
          <a:blip r:embed="rId4">
            <a:alphaModFix/>
          </a:blip>
          <a:srcRect b="0" l="0" r="0" t="0"/>
          <a:stretch/>
        </p:blipFill>
        <p:spPr>
          <a:xfrm>
            <a:off x="1334252" y="2207135"/>
            <a:ext cx="4833390" cy="4377002"/>
          </a:xfrm>
          <a:prstGeom prst="rect">
            <a:avLst/>
          </a:prstGeom>
          <a:noFill/>
          <a:ln>
            <a:noFill/>
          </a:ln>
        </p:spPr>
      </p:pic>
      <p:sp>
        <p:nvSpPr>
          <p:cNvPr id="153" name="Google Shape;153;p6"/>
          <p:cNvSpPr txBox="1"/>
          <p:nvPr/>
        </p:nvSpPr>
        <p:spPr>
          <a:xfrm>
            <a:off x="2651760" y="1829926"/>
            <a:ext cx="1584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GLM FED = 1</a:t>
            </a:r>
            <a:endParaRPr/>
          </a:p>
        </p:txBody>
      </p:sp>
      <p:sp>
        <p:nvSpPr>
          <p:cNvPr id="154" name="Google Shape;154;p6"/>
          <p:cNvSpPr txBox="1"/>
          <p:nvPr/>
        </p:nvSpPr>
        <p:spPr>
          <a:xfrm>
            <a:off x="7620000" y="1837803"/>
            <a:ext cx="2026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KHGX DBZ = 30</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nvSpPr>
        <p:spPr>
          <a:xfrm>
            <a:off x="733592" y="854556"/>
            <a:ext cx="11029616" cy="1013800"/>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lt1"/>
              </a:buClr>
              <a:buSzPts val="2800"/>
              <a:buFont typeface="Gill Sans"/>
              <a:buNone/>
            </a:pPr>
            <a:r>
              <a:rPr b="0" lang="en-US" sz="2800" cap="none">
                <a:solidFill>
                  <a:schemeClr val="lt1"/>
                </a:solidFill>
                <a:latin typeface="Gill Sans"/>
                <a:ea typeface="Gill Sans"/>
                <a:cs typeface="Gill Sans"/>
                <a:sym typeface="Gill Sans"/>
              </a:rPr>
              <a:t>TOBAC - TRACKING AND OBJECT-BASED ANALYSIS OF CLOUDS</a:t>
            </a:r>
            <a:endParaRPr/>
          </a:p>
        </p:txBody>
      </p:sp>
      <p:sp>
        <p:nvSpPr>
          <p:cNvPr id="161" name="Google Shape;161;p7"/>
          <p:cNvSpPr txBox="1"/>
          <p:nvPr/>
        </p:nvSpPr>
        <p:spPr>
          <a:xfrm>
            <a:off x="2651760" y="1829926"/>
            <a:ext cx="1584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GLM FED = 1</a:t>
            </a:r>
            <a:endParaRPr/>
          </a:p>
        </p:txBody>
      </p:sp>
      <p:sp>
        <p:nvSpPr>
          <p:cNvPr id="162" name="Google Shape;162;p7"/>
          <p:cNvSpPr txBox="1"/>
          <p:nvPr/>
        </p:nvSpPr>
        <p:spPr>
          <a:xfrm>
            <a:off x="7620000" y="1837803"/>
            <a:ext cx="2026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KHGX DBZ = 30</a:t>
            </a:r>
            <a:endParaRPr/>
          </a:p>
        </p:txBody>
      </p:sp>
      <p:pic>
        <p:nvPicPr>
          <p:cNvPr id="163" name="Google Shape;163;p7"/>
          <p:cNvPicPr preferRelativeResize="0"/>
          <p:nvPr/>
        </p:nvPicPr>
        <p:blipFill rotWithShape="1">
          <a:blip r:embed="rId3">
            <a:alphaModFix/>
          </a:blip>
          <a:srcRect b="0" l="0" r="0" t="0"/>
          <a:stretch/>
        </p:blipFill>
        <p:spPr>
          <a:xfrm>
            <a:off x="6603854" y="2244632"/>
            <a:ext cx="4535818" cy="4379976"/>
          </a:xfrm>
          <a:prstGeom prst="rect">
            <a:avLst/>
          </a:prstGeom>
          <a:noFill/>
          <a:ln>
            <a:noFill/>
          </a:ln>
        </p:spPr>
      </p:pic>
      <p:pic>
        <p:nvPicPr>
          <p:cNvPr id="164" name="Google Shape;164;p7"/>
          <p:cNvPicPr preferRelativeResize="0"/>
          <p:nvPr/>
        </p:nvPicPr>
        <p:blipFill rotWithShape="1">
          <a:blip r:embed="rId4">
            <a:alphaModFix/>
          </a:blip>
          <a:srcRect b="0" l="0" r="0" t="0"/>
          <a:stretch/>
        </p:blipFill>
        <p:spPr>
          <a:xfrm>
            <a:off x="1334233" y="2244632"/>
            <a:ext cx="4822894" cy="4379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ph type="title"/>
          </p:nvPr>
        </p:nvSpPr>
        <p:spPr>
          <a:xfrm>
            <a:off x="581192" y="702156"/>
            <a:ext cx="1102961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en-US"/>
              <a:t>ANALYSIS TECHNIQUES</a:t>
            </a:r>
            <a:endParaRPr/>
          </a:p>
        </p:txBody>
      </p:sp>
      <p:sp>
        <p:nvSpPr>
          <p:cNvPr id="171" name="Google Shape;171;p8"/>
          <p:cNvSpPr txBox="1"/>
          <p:nvPr/>
        </p:nvSpPr>
        <p:spPr>
          <a:xfrm>
            <a:off x="581193" y="2180496"/>
            <a:ext cx="7414544" cy="3975348"/>
          </a:xfrm>
          <a:prstGeom prst="rect">
            <a:avLst/>
          </a:prstGeom>
          <a:noFill/>
          <a:ln>
            <a:noFill/>
          </a:ln>
        </p:spPr>
        <p:txBody>
          <a:bodyPr anchorCtr="0" anchor="ctr" bIns="45700" lIns="91425" spcFirstLastPara="1" rIns="91425" wrap="square" tIns="45700">
            <a:normAutofit/>
          </a:bodyPr>
          <a:lstStyle/>
          <a:p>
            <a:pPr indent="-306000" lvl="0" marL="306000" marR="0" rtl="0" algn="l">
              <a:spcBef>
                <a:spcPts val="0"/>
              </a:spcBef>
              <a:spcAft>
                <a:spcPts val="0"/>
              </a:spcAft>
              <a:buClr>
                <a:schemeClr val="accent2"/>
              </a:buClr>
              <a:buSzPts val="1840"/>
              <a:buFont typeface="Noto Sans Symbols"/>
              <a:buChar char="◼"/>
            </a:pPr>
            <a:r>
              <a:rPr lang="en-US" sz="2000">
                <a:solidFill>
                  <a:schemeClr val="dk2"/>
                </a:solidFill>
                <a:latin typeface="Gill Sans"/>
                <a:ea typeface="Gill Sans"/>
                <a:cs typeface="Gill Sans"/>
                <a:sym typeface="Gill Sans"/>
              </a:rPr>
              <a:t>Within each feature:</a:t>
            </a:r>
            <a:endParaRPr/>
          </a:p>
          <a:p>
            <a:pPr indent="-306000" lvl="1" marL="630000" marR="0" rtl="0" algn="l">
              <a:spcBef>
                <a:spcPts val="960"/>
              </a:spcBef>
              <a:spcAft>
                <a:spcPts val="0"/>
              </a:spcAft>
              <a:buClr>
                <a:schemeClr val="accent2"/>
              </a:buClr>
              <a:buSzPts val="1656"/>
              <a:buFont typeface="Noto Sans Symbols"/>
              <a:buChar char="◼"/>
            </a:pPr>
            <a:r>
              <a:rPr b="0" i="0" lang="en-US" sz="1800" u="none" cap="none" strike="noStrike">
                <a:solidFill>
                  <a:schemeClr val="dk2"/>
                </a:solidFill>
                <a:latin typeface="Gill Sans"/>
                <a:ea typeface="Gill Sans"/>
                <a:cs typeface="Gill Sans"/>
                <a:sym typeface="Gill Sans"/>
              </a:rPr>
              <a:t>Lightning flash count and area, separated by &gt;/&lt; 4km</a:t>
            </a:r>
            <a:endParaRPr/>
          </a:p>
          <a:p>
            <a:pPr indent="-306000" lvl="1" marL="630000" marR="0" rtl="0" algn="l">
              <a:spcBef>
                <a:spcPts val="960"/>
              </a:spcBef>
              <a:spcAft>
                <a:spcPts val="0"/>
              </a:spcAft>
              <a:buClr>
                <a:schemeClr val="accent2"/>
              </a:buClr>
              <a:buSzPts val="1656"/>
              <a:buFont typeface="Noto Sans Symbols"/>
              <a:buChar char="◼"/>
            </a:pPr>
            <a:r>
              <a:rPr b="0" i="0" lang="en-US" sz="1800" u="none" cap="none" strike="noStrike">
                <a:solidFill>
                  <a:schemeClr val="dk2"/>
                </a:solidFill>
                <a:latin typeface="Gill Sans"/>
                <a:ea typeface="Gill Sans"/>
                <a:cs typeface="Gill Sans"/>
                <a:sym typeface="Gill Sans"/>
              </a:rPr>
              <a:t>Kdp column: values &gt; 0.75 above the melting level</a:t>
            </a:r>
            <a:endParaRPr/>
          </a:p>
          <a:p>
            <a:pPr indent="-306000" lvl="1" marL="630000" marR="0" rtl="0" algn="l">
              <a:spcBef>
                <a:spcPts val="960"/>
              </a:spcBef>
              <a:spcAft>
                <a:spcPts val="0"/>
              </a:spcAft>
              <a:buClr>
                <a:schemeClr val="accent2"/>
              </a:buClr>
              <a:buSzPts val="1656"/>
              <a:buFont typeface="Noto Sans Symbols"/>
              <a:buChar char="◼"/>
            </a:pPr>
            <a:r>
              <a:rPr b="0" i="0" lang="en-US" sz="1800" u="none" cap="none" strike="noStrike">
                <a:solidFill>
                  <a:schemeClr val="dk2"/>
                </a:solidFill>
                <a:latin typeface="Gill Sans"/>
                <a:ea typeface="Gill Sans"/>
                <a:cs typeface="Gill Sans"/>
                <a:sym typeface="Gill Sans"/>
              </a:rPr>
              <a:t>Kdp/Zdr volume: greater than threshold in 3km column above the melting level. Threshold of 0.75deg/km (Kdp), 1.0dB (Zdr)</a:t>
            </a:r>
            <a:endParaRPr/>
          </a:p>
          <a:p>
            <a:pPr indent="-200844" lvl="0" marL="306000" marR="0" rtl="0" algn="l">
              <a:spcBef>
                <a:spcPts val="960"/>
              </a:spcBef>
              <a:spcAft>
                <a:spcPts val="0"/>
              </a:spcAft>
              <a:buClr>
                <a:schemeClr val="accent2"/>
              </a:buClr>
              <a:buSzPts val="1656"/>
              <a:buFont typeface="Noto Sans Symbols"/>
              <a:buNone/>
            </a:pPr>
            <a:r>
              <a:t/>
            </a:r>
            <a:endParaRPr sz="1800">
              <a:solidFill>
                <a:schemeClr val="dk2"/>
              </a:solidFill>
              <a:latin typeface="Gill Sans"/>
              <a:ea typeface="Gill Sans"/>
              <a:cs typeface="Gill Sans"/>
              <a:sym typeface="Gill Sans"/>
            </a:endParaRPr>
          </a:p>
          <a:p>
            <a:pPr indent="-306000" lvl="0" marL="306000" marR="0" rtl="0" algn="l">
              <a:spcBef>
                <a:spcPts val="1000"/>
              </a:spcBef>
              <a:spcAft>
                <a:spcPts val="0"/>
              </a:spcAft>
              <a:buClr>
                <a:schemeClr val="accent2"/>
              </a:buClr>
              <a:buSzPts val="1840"/>
              <a:buFont typeface="Noto Sans Symbols"/>
              <a:buChar char="◼"/>
            </a:pPr>
            <a:r>
              <a:rPr lang="en-US" sz="2000">
                <a:solidFill>
                  <a:schemeClr val="dk2"/>
                </a:solidFill>
                <a:latin typeface="Gill Sans"/>
                <a:ea typeface="Gill Sans"/>
                <a:cs typeface="Gill Sans"/>
                <a:sym typeface="Gill Sans"/>
              </a:rPr>
              <a:t>For each Track:</a:t>
            </a:r>
            <a:endParaRPr/>
          </a:p>
          <a:p>
            <a:pPr indent="-306000" lvl="1" marL="630000" marR="0" rtl="0" algn="l">
              <a:spcBef>
                <a:spcPts val="960"/>
              </a:spcBef>
              <a:spcAft>
                <a:spcPts val="0"/>
              </a:spcAft>
              <a:buClr>
                <a:schemeClr val="accent2"/>
              </a:buClr>
              <a:buSzPts val="1656"/>
              <a:buFont typeface="Noto Sans Symbols"/>
              <a:buChar char="◼"/>
            </a:pPr>
            <a:r>
              <a:rPr b="0" i="0" lang="en-US" sz="1800" u="none" cap="none" strike="noStrike">
                <a:solidFill>
                  <a:schemeClr val="dk2"/>
                </a:solidFill>
                <a:latin typeface="Gill Sans"/>
                <a:ea typeface="Gill Sans"/>
                <a:cs typeface="Gill Sans"/>
                <a:sym typeface="Gill Sans"/>
              </a:rPr>
              <a:t>Time series of Kdp/Zdr volume, flash rate, and cell area are evaluated</a:t>
            </a:r>
            <a:endParaRPr/>
          </a:p>
          <a:p>
            <a:pPr indent="-306000" lvl="1" marL="630000" marR="0" rtl="0" algn="l">
              <a:spcBef>
                <a:spcPts val="960"/>
              </a:spcBef>
              <a:spcAft>
                <a:spcPts val="0"/>
              </a:spcAft>
              <a:buClr>
                <a:schemeClr val="accent2"/>
              </a:buClr>
              <a:buSzPts val="1656"/>
              <a:buFont typeface="Noto Sans Symbols"/>
              <a:buChar char="◼"/>
            </a:pPr>
            <a:r>
              <a:rPr b="0" i="0" lang="en-US" sz="1800" u="none" cap="none" strike="noStrike">
                <a:solidFill>
                  <a:schemeClr val="dk2"/>
                </a:solidFill>
                <a:latin typeface="Gill Sans"/>
                <a:ea typeface="Gill Sans"/>
                <a:cs typeface="Gill Sans"/>
                <a:sym typeface="Gill Sans"/>
              </a:rPr>
              <a:t>Sorted by column/lightning association and pattern (shown on right)</a:t>
            </a:r>
            <a:endParaRPr b="0" i="0" sz="1800" u="none" cap="none" strike="noStrike">
              <a:solidFill>
                <a:schemeClr val="dk2"/>
              </a:solidFill>
              <a:latin typeface="Gill Sans"/>
              <a:ea typeface="Gill Sans"/>
              <a:cs typeface="Gill Sans"/>
              <a:sym typeface="Gill Sans"/>
            </a:endParaRPr>
          </a:p>
        </p:txBody>
      </p:sp>
      <p:grpSp>
        <p:nvGrpSpPr>
          <p:cNvPr id="172" name="Google Shape;172;p8"/>
          <p:cNvGrpSpPr/>
          <p:nvPr/>
        </p:nvGrpSpPr>
        <p:grpSpPr>
          <a:xfrm>
            <a:off x="7754912" y="121670"/>
            <a:ext cx="4437088" cy="6858000"/>
            <a:chOff x="7754912" y="121670"/>
            <a:chExt cx="4437088" cy="6858000"/>
          </a:xfrm>
        </p:grpSpPr>
        <p:sp>
          <p:nvSpPr>
            <p:cNvPr id="173" name="Google Shape;173;p8"/>
            <p:cNvSpPr/>
            <p:nvPr/>
          </p:nvSpPr>
          <p:spPr>
            <a:xfrm>
              <a:off x="7754912" y="121670"/>
              <a:ext cx="4437088"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174" name="Google Shape;174;p8"/>
            <p:cNvPicPr preferRelativeResize="0"/>
            <p:nvPr/>
          </p:nvPicPr>
          <p:blipFill rotWithShape="1">
            <a:blip r:embed="rId3">
              <a:alphaModFix/>
            </a:blip>
            <a:srcRect b="0" l="0" r="0" t="0"/>
            <a:stretch/>
          </p:blipFill>
          <p:spPr>
            <a:xfrm>
              <a:off x="8010236" y="205831"/>
              <a:ext cx="3926440" cy="6530499"/>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ph type="title"/>
          </p:nvPr>
        </p:nvSpPr>
        <p:spPr>
          <a:xfrm>
            <a:off x="581192" y="702156"/>
            <a:ext cx="4705686" cy="101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800"/>
              <a:buFont typeface="Gill Sans"/>
              <a:buNone/>
            </a:pPr>
            <a:r>
              <a:rPr lang="en-US"/>
              <a:t>ANALYSIS: PATTERNS WITH TRACKS</a:t>
            </a:r>
            <a:endParaRPr/>
          </a:p>
        </p:txBody>
      </p:sp>
      <p:sp>
        <p:nvSpPr>
          <p:cNvPr id="181" name="Google Shape;181;p9"/>
          <p:cNvSpPr txBox="1"/>
          <p:nvPr>
            <p:ph idx="1" type="body"/>
          </p:nvPr>
        </p:nvSpPr>
        <p:spPr>
          <a:xfrm>
            <a:off x="384614" y="2015841"/>
            <a:ext cx="5212079" cy="4592288"/>
          </a:xfrm>
          <a:prstGeom prst="rect">
            <a:avLst/>
          </a:prstGeom>
          <a:noFill/>
          <a:ln>
            <a:noFill/>
          </a:ln>
        </p:spPr>
        <p:txBody>
          <a:bodyPr anchorCtr="0" anchor="ctr" bIns="45700" lIns="91425" spcFirstLastPara="1" rIns="91425" wrap="square" tIns="45700">
            <a:normAutofit/>
          </a:bodyPr>
          <a:lstStyle/>
          <a:p>
            <a:pPr indent="-306000" lvl="0" marL="306000" rtl="0" algn="l">
              <a:spcBef>
                <a:spcPts val="0"/>
              </a:spcBef>
              <a:spcAft>
                <a:spcPts val="0"/>
              </a:spcAft>
              <a:buSzPts val="1656"/>
              <a:buChar char="◼"/>
            </a:pPr>
            <a:r>
              <a:rPr lang="en-US"/>
              <a:t>Lightning signal + Peak in Kdp/Zdr volume</a:t>
            </a:r>
            <a:endParaRPr/>
          </a:p>
          <a:p>
            <a:pPr indent="-306000" lvl="1" marL="630000" rtl="0" algn="l">
              <a:spcBef>
                <a:spcPts val="920"/>
              </a:spcBef>
              <a:spcAft>
                <a:spcPts val="0"/>
              </a:spcAft>
              <a:buSzPts val="1472"/>
              <a:buChar char="◼"/>
            </a:pPr>
            <a:r>
              <a:rPr lang="en-US"/>
              <a:t>Ideal signal pattern</a:t>
            </a:r>
            <a:br>
              <a:rPr lang="en-US"/>
            </a:br>
            <a:endParaRPr/>
          </a:p>
          <a:p>
            <a:pPr indent="-306000" lvl="0" marL="306000" rtl="0" algn="l">
              <a:spcBef>
                <a:spcPts val="960"/>
              </a:spcBef>
              <a:spcAft>
                <a:spcPts val="0"/>
              </a:spcAft>
              <a:buSzPts val="1656"/>
              <a:buChar char="◼"/>
            </a:pPr>
            <a:r>
              <a:rPr lang="en-US"/>
              <a:t>No lightning + peak in Kdp/Zdr volume</a:t>
            </a:r>
            <a:endParaRPr/>
          </a:p>
          <a:p>
            <a:pPr indent="-306000" lvl="1" marL="630000" rtl="0" algn="l">
              <a:spcBef>
                <a:spcPts val="920"/>
              </a:spcBef>
              <a:spcAft>
                <a:spcPts val="0"/>
              </a:spcAft>
              <a:buSzPts val="1472"/>
              <a:buChar char="◼"/>
            </a:pPr>
            <a:r>
              <a:rPr lang="en-US"/>
              <a:t>Little to no charging to produce lightning</a:t>
            </a:r>
            <a:br>
              <a:rPr lang="en-US"/>
            </a:br>
            <a:endParaRPr/>
          </a:p>
          <a:p>
            <a:pPr indent="-306000" lvl="0" marL="306000" rtl="0" algn="l">
              <a:spcBef>
                <a:spcPts val="960"/>
              </a:spcBef>
              <a:spcAft>
                <a:spcPts val="0"/>
              </a:spcAft>
              <a:buSzPts val="1656"/>
              <a:buChar char="◼"/>
            </a:pPr>
            <a:r>
              <a:rPr lang="en-US"/>
              <a:t>Lightning without a peak in Kdp/Zdr volume</a:t>
            </a:r>
            <a:endParaRPr/>
          </a:p>
          <a:p>
            <a:pPr indent="-306000" lvl="1" marL="630000" rtl="0" algn="l">
              <a:spcBef>
                <a:spcPts val="920"/>
              </a:spcBef>
              <a:spcAft>
                <a:spcPts val="0"/>
              </a:spcAft>
              <a:buSzPts val="1472"/>
              <a:buChar char="◼"/>
            </a:pPr>
            <a:r>
              <a:rPr lang="en-US"/>
              <a:t>Lightning not occurring with deep convection</a:t>
            </a:r>
            <a:br>
              <a:rPr lang="en-US"/>
            </a:br>
            <a:endParaRPr/>
          </a:p>
          <a:p>
            <a:pPr indent="-306000" lvl="0" marL="306000" rtl="0" algn="l">
              <a:spcBef>
                <a:spcPts val="960"/>
              </a:spcBef>
              <a:spcAft>
                <a:spcPts val="0"/>
              </a:spcAft>
              <a:buSzPts val="1656"/>
              <a:buChar char="◼"/>
            </a:pPr>
            <a:r>
              <a:rPr lang="en-US"/>
              <a:t>No peak in lightning or Kdp/Zdr volume</a:t>
            </a:r>
            <a:endParaRPr/>
          </a:p>
          <a:p>
            <a:pPr indent="-306000" lvl="1" marL="630000" rtl="0" algn="l">
              <a:spcBef>
                <a:spcPts val="920"/>
              </a:spcBef>
              <a:spcAft>
                <a:spcPts val="0"/>
              </a:spcAft>
              <a:buSzPts val="1472"/>
              <a:buChar char="◼"/>
            </a:pPr>
            <a:r>
              <a:rPr lang="en-US"/>
              <a:t>A tracked feature without deep convection or lightning</a:t>
            </a:r>
            <a:endParaRPr/>
          </a:p>
        </p:txBody>
      </p:sp>
      <p:pic>
        <p:nvPicPr>
          <p:cNvPr id="182" name="Google Shape;182;p9"/>
          <p:cNvPicPr preferRelativeResize="0"/>
          <p:nvPr/>
        </p:nvPicPr>
        <p:blipFill rotWithShape="1">
          <a:blip r:embed="rId3">
            <a:alphaModFix/>
          </a:blip>
          <a:srcRect b="0" l="0" r="0" t="0"/>
          <a:stretch/>
        </p:blipFill>
        <p:spPr>
          <a:xfrm>
            <a:off x="5446761" y="327717"/>
            <a:ext cx="3161333" cy="6080760"/>
          </a:xfrm>
          <a:prstGeom prst="rect">
            <a:avLst/>
          </a:prstGeom>
          <a:noFill/>
          <a:ln>
            <a:noFill/>
          </a:ln>
        </p:spPr>
      </p:pic>
      <p:sp>
        <p:nvSpPr>
          <p:cNvPr id="183" name="Google Shape;183;p9"/>
          <p:cNvSpPr/>
          <p:nvPr/>
        </p:nvSpPr>
        <p:spPr>
          <a:xfrm>
            <a:off x="8608094" y="349860"/>
            <a:ext cx="3583906" cy="640847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nvGrpSpPr>
          <p:cNvPr id="184" name="Google Shape;184;p9"/>
          <p:cNvGrpSpPr/>
          <p:nvPr/>
        </p:nvGrpSpPr>
        <p:grpSpPr>
          <a:xfrm>
            <a:off x="8244589" y="125098"/>
            <a:ext cx="4082321" cy="6858000"/>
            <a:chOff x="7754912" y="121670"/>
            <a:chExt cx="4437088" cy="6858000"/>
          </a:xfrm>
        </p:grpSpPr>
        <p:sp>
          <p:nvSpPr>
            <p:cNvPr id="185" name="Google Shape;185;p9"/>
            <p:cNvSpPr/>
            <p:nvPr/>
          </p:nvSpPr>
          <p:spPr>
            <a:xfrm>
              <a:off x="7754912" y="121670"/>
              <a:ext cx="4437088"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186" name="Google Shape;186;p9"/>
            <p:cNvPicPr preferRelativeResize="0"/>
            <p:nvPr/>
          </p:nvPicPr>
          <p:blipFill rotWithShape="1">
            <a:blip r:embed="rId4">
              <a:alphaModFix/>
            </a:blip>
            <a:srcRect b="0" l="0" r="0" t="0"/>
            <a:stretch/>
          </p:blipFill>
          <p:spPr>
            <a:xfrm>
              <a:off x="8277069" y="566301"/>
              <a:ext cx="3647482" cy="6066533"/>
            </a:xfrm>
            <a:prstGeom prst="rect">
              <a:avLst/>
            </a:prstGeom>
            <a:noFill/>
            <a:ln>
              <a:noFill/>
            </a:ln>
          </p:spPr>
        </p:pic>
      </p:grpSp>
      <p:sp>
        <p:nvSpPr>
          <p:cNvPr id="187" name="Google Shape;187;p9"/>
          <p:cNvSpPr/>
          <p:nvPr/>
        </p:nvSpPr>
        <p:spPr>
          <a:xfrm>
            <a:off x="5036695" y="0"/>
            <a:ext cx="3770977" cy="701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188" name="Google Shape;188;p9"/>
          <p:cNvPicPr preferRelativeResize="0"/>
          <p:nvPr/>
        </p:nvPicPr>
        <p:blipFill rotWithShape="1">
          <a:blip r:embed="rId5">
            <a:alphaModFix/>
          </a:blip>
          <a:srcRect b="0" l="0" r="0" t="0"/>
          <a:stretch/>
        </p:blipFill>
        <p:spPr>
          <a:xfrm>
            <a:off x="5166971" y="548624"/>
            <a:ext cx="3357409" cy="60624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vidend">
  <a:themeElements>
    <a:clrScheme name="Custom 2">
      <a:dk1>
        <a:srgbClr val="000000"/>
      </a:dk1>
      <a:lt1>
        <a:srgbClr val="FFFFFF"/>
      </a:lt1>
      <a:dk2>
        <a:srgbClr val="3D3D3D"/>
      </a:dk2>
      <a:lt2>
        <a:srgbClr val="EBEBEB"/>
      </a:lt2>
      <a:accent1>
        <a:srgbClr val="465359"/>
      </a:accent1>
      <a:accent2>
        <a:srgbClr val="E90000"/>
      </a:accent2>
      <a:accent3>
        <a:srgbClr val="E6C46D"/>
      </a:accent3>
      <a:accent4>
        <a:srgbClr val="969FA7"/>
      </a:accent4>
      <a:accent5>
        <a:srgbClr val="A9C37C"/>
      </a:accent5>
      <a:accent6>
        <a:srgbClr val="5A8071"/>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2022-03-24T18:08:23Z</dcterms:created>
  <dc:creator>Microsoft Office User</dc:creator>
</cp:coreProperties>
</file>