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307" r:id="rId3"/>
    <p:sldId id="306" r:id="rId4"/>
    <p:sldId id="258" r:id="rId5"/>
    <p:sldId id="292" r:id="rId6"/>
    <p:sldId id="268" r:id="rId7"/>
    <p:sldId id="311" r:id="rId8"/>
    <p:sldId id="263" r:id="rId9"/>
  </p:sldIdLst>
  <p:sldSz cx="9144000" cy="5143500" type="screen16x9"/>
  <p:notesSz cx="6858000" cy="9144000"/>
  <p:embeddedFontLst>
    <p:embeddedFont>
      <p:font typeface="Calibri" panose="020F0502020204030204" pitchFamily="34" charset="0"/>
      <p:regular r:id="rId11"/>
      <p:bold r:id="rId12"/>
      <p:italic r:id="rId13"/>
      <p:boldItalic r:id="rId14"/>
    </p:embeddedFont>
    <p:embeddedFont>
      <p:font typeface="Nunito"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p:cViewPr varScale="1">
        <p:scale>
          <a:sx n="138" d="100"/>
          <a:sy n="138" d="100"/>
        </p:scale>
        <p:origin x="810" y="10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3c5d89b44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3c5d89b44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604743" y="4841305"/>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450008"/>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dirty="0"/>
          </a:p>
        </p:txBody>
      </p:sp>
      <p:sp>
        <p:nvSpPr>
          <p:cNvPr id="54" name="Google Shape;54;p4"/>
          <p:cNvSpPr txBox="1">
            <a:spLocks noGrp="1"/>
          </p:cNvSpPr>
          <p:nvPr>
            <p:ph type="body" idx="1"/>
          </p:nvPr>
        </p:nvSpPr>
        <p:spPr>
          <a:xfrm>
            <a:off x="819150" y="1648366"/>
            <a:ext cx="7505700" cy="2790359"/>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dirty="0"/>
          </a:p>
        </p:txBody>
      </p:sp>
      <p:sp>
        <p:nvSpPr>
          <p:cNvPr id="55" name="Google Shape;55;p4"/>
          <p:cNvSpPr txBox="1">
            <a:spLocks noGrp="1"/>
          </p:cNvSpPr>
          <p:nvPr>
            <p:ph type="sldNum" idx="12"/>
          </p:nvPr>
        </p:nvSpPr>
        <p:spPr>
          <a:xfrm>
            <a:off x="8595300" y="4843575"/>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 name="TextBox 1">
            <a:extLst>
              <a:ext uri="{FF2B5EF4-FFF2-40B4-BE49-F238E27FC236}">
                <a16:creationId xmlns:a16="http://schemas.microsoft.com/office/drawing/2014/main" id="{57470FE6-C887-4923-9306-5C3EA35C93C5}"/>
              </a:ext>
            </a:extLst>
          </p:cNvPr>
          <p:cNvSpPr txBox="1"/>
          <p:nvPr userDrawn="1"/>
        </p:nvSpPr>
        <p:spPr>
          <a:xfrm>
            <a:off x="149157" y="4929856"/>
            <a:ext cx="5817140" cy="246221"/>
          </a:xfrm>
          <a:prstGeom prst="rect">
            <a:avLst/>
          </a:prstGeom>
          <a:noFill/>
        </p:spPr>
        <p:txBody>
          <a:bodyPr wrap="square" rtlCol="0">
            <a:spAutoFit/>
          </a:bodyPr>
          <a:lstStyle/>
          <a:p>
            <a:r>
              <a:rPr lang="en-US" sz="1000" dirty="0">
                <a:solidFill>
                  <a:schemeClr val="tx1"/>
                </a:solidFill>
              </a:rPr>
              <a:t>2022 GLM Science Team Meeting 13-15 September 2022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dirty="0"/>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994350" y="1132300"/>
            <a:ext cx="7155300" cy="216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sz="2400" b="1" dirty="0">
                <a:solidFill>
                  <a:srgbClr val="434343"/>
                </a:solidFill>
              </a:rPr>
              <a:t>Developing Short-term Lightning Prediction Products and Data Services and Tools for Commercial and Public Sector Applications</a:t>
            </a:r>
            <a:endParaRPr sz="2400" b="1" dirty="0">
              <a:solidFill>
                <a:srgbClr val="434343"/>
              </a:solidFill>
            </a:endParaRPr>
          </a:p>
        </p:txBody>
      </p:sp>
      <p:sp>
        <p:nvSpPr>
          <p:cNvPr id="129" name="Google Shape;129;p13"/>
          <p:cNvSpPr txBox="1">
            <a:spLocks noGrp="1"/>
          </p:cNvSpPr>
          <p:nvPr>
            <p:ph type="subTitle" idx="1"/>
          </p:nvPr>
        </p:nvSpPr>
        <p:spPr>
          <a:xfrm>
            <a:off x="1891350" y="3094498"/>
            <a:ext cx="5361300" cy="12270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dirty="0">
                <a:solidFill>
                  <a:schemeClr val="tx2">
                    <a:lumMod val="25000"/>
                  </a:schemeClr>
                </a:solidFill>
              </a:rPr>
              <a:t>Elise Schultz</a:t>
            </a:r>
          </a:p>
          <a:p>
            <a:pPr marL="0" lvl="0" indent="0" algn="ctr" rtl="0">
              <a:spcBef>
                <a:spcPts val="0"/>
              </a:spcBef>
              <a:spcAft>
                <a:spcPts val="0"/>
              </a:spcAft>
              <a:buNone/>
            </a:pPr>
            <a:r>
              <a:rPr lang="en" dirty="0">
                <a:solidFill>
                  <a:schemeClr val="tx2">
                    <a:lumMod val="25000"/>
                  </a:schemeClr>
                </a:solidFill>
              </a:rPr>
              <a:t>CFD Research</a:t>
            </a:r>
          </a:p>
          <a:p>
            <a:pPr marL="0" lvl="0" indent="0" algn="ctr" rtl="0">
              <a:spcBef>
                <a:spcPts val="0"/>
              </a:spcBef>
              <a:spcAft>
                <a:spcPts val="0"/>
              </a:spcAft>
              <a:buNone/>
            </a:pPr>
            <a:endParaRPr lang="en" dirty="0">
              <a:solidFill>
                <a:schemeClr val="tx2">
                  <a:lumMod val="25000"/>
                </a:schemeClr>
              </a:solidFill>
            </a:endParaRPr>
          </a:p>
          <a:p>
            <a:pPr marL="0" lvl="0" indent="0" algn="ctr" rtl="0">
              <a:spcBef>
                <a:spcPts val="0"/>
              </a:spcBef>
              <a:spcAft>
                <a:spcPts val="0"/>
              </a:spcAft>
              <a:buNone/>
            </a:pPr>
            <a:r>
              <a:rPr lang="en" dirty="0">
                <a:solidFill>
                  <a:schemeClr val="tx2">
                    <a:lumMod val="25000"/>
                  </a:schemeClr>
                </a:solidFill>
              </a:rPr>
              <a:t>GLM Science Team M</a:t>
            </a:r>
            <a:r>
              <a:rPr lang="en-US" dirty="0" err="1">
                <a:solidFill>
                  <a:schemeClr val="tx2">
                    <a:lumMod val="25000"/>
                  </a:schemeClr>
                </a:solidFill>
              </a:rPr>
              <a:t>eeting</a:t>
            </a:r>
            <a:endParaRPr lang="en-US" dirty="0">
              <a:solidFill>
                <a:schemeClr val="tx2">
                  <a:lumMod val="25000"/>
                </a:schemeClr>
              </a:solidFill>
            </a:endParaRPr>
          </a:p>
          <a:p>
            <a:pPr marL="0" lvl="0" indent="0" algn="ctr" rtl="0">
              <a:spcBef>
                <a:spcPts val="0"/>
              </a:spcBef>
              <a:spcAft>
                <a:spcPts val="0"/>
              </a:spcAft>
              <a:buNone/>
            </a:pPr>
            <a:r>
              <a:rPr lang="en-US" dirty="0">
                <a:solidFill>
                  <a:schemeClr val="tx2">
                    <a:lumMod val="25000"/>
                  </a:schemeClr>
                </a:solidFill>
              </a:rPr>
              <a:t>15 September 2022</a:t>
            </a:r>
            <a:endParaRPr dirty="0">
              <a:solidFill>
                <a:schemeClr val="tx2">
                  <a:lumMod val="25000"/>
                </a:schemeClr>
              </a:solidFill>
            </a:endParaRPr>
          </a:p>
        </p:txBody>
      </p:sp>
      <p:sp>
        <p:nvSpPr>
          <p:cNvPr id="4" name="TextBox 3">
            <a:extLst>
              <a:ext uri="{FF2B5EF4-FFF2-40B4-BE49-F238E27FC236}">
                <a16:creationId xmlns:a16="http://schemas.microsoft.com/office/drawing/2014/main" id="{00B081F5-6641-43A1-88D1-547D8A4C4B4E}"/>
              </a:ext>
            </a:extLst>
          </p:cNvPr>
          <p:cNvSpPr txBox="1"/>
          <p:nvPr/>
        </p:nvSpPr>
        <p:spPr>
          <a:xfrm>
            <a:off x="4904510" y="4529860"/>
            <a:ext cx="3939308"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800" dirty="0"/>
              <a:t>This work is funded by NOAA SBIR Phase II Grant #NA21OAR0210106 </a:t>
            </a:r>
          </a:p>
          <a:p>
            <a:pPr algn="ctr"/>
            <a:r>
              <a:rPr lang="en-US" sz="800" dirty="0"/>
              <a:t>“Developing Lightning Services for Commercial and Public Applications”</a:t>
            </a:r>
          </a:p>
        </p:txBody>
      </p:sp>
      <p:pic>
        <p:nvPicPr>
          <p:cNvPr id="3" name="Picture 2">
            <a:extLst>
              <a:ext uri="{FF2B5EF4-FFF2-40B4-BE49-F238E27FC236}">
                <a16:creationId xmlns:a16="http://schemas.microsoft.com/office/drawing/2014/main" id="{AFCB49A2-3355-45D1-8A1D-9EA8182FB40F}"/>
              </a:ext>
            </a:extLst>
          </p:cNvPr>
          <p:cNvPicPr>
            <a:picLocks noChangeAspect="1"/>
          </p:cNvPicPr>
          <p:nvPr/>
        </p:nvPicPr>
        <p:blipFill>
          <a:blip r:embed="rId3"/>
          <a:stretch>
            <a:fillRect/>
          </a:stretch>
        </p:blipFill>
        <p:spPr>
          <a:xfrm>
            <a:off x="229596" y="231986"/>
            <a:ext cx="1059675" cy="592359"/>
          </a:xfrm>
          <a:prstGeom prst="rect">
            <a:avLst/>
          </a:prstGeom>
        </p:spPr>
      </p:pic>
      <p:sp>
        <p:nvSpPr>
          <p:cNvPr id="2" name="Slide Number Placeholder 1">
            <a:extLst>
              <a:ext uri="{FF2B5EF4-FFF2-40B4-BE49-F238E27FC236}">
                <a16:creationId xmlns:a16="http://schemas.microsoft.com/office/drawing/2014/main" id="{9C5CA073-D163-42D6-909D-E4F0DE0798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
        <p:nvSpPr>
          <p:cNvPr id="5" name="TextBox 4">
            <a:extLst>
              <a:ext uri="{FF2B5EF4-FFF2-40B4-BE49-F238E27FC236}">
                <a16:creationId xmlns:a16="http://schemas.microsoft.com/office/drawing/2014/main" id="{920ABD7A-1945-43F7-BAA6-4478151A3D53}"/>
              </a:ext>
            </a:extLst>
          </p:cNvPr>
          <p:cNvSpPr txBox="1"/>
          <p:nvPr/>
        </p:nvSpPr>
        <p:spPr>
          <a:xfrm>
            <a:off x="3701845" y="220388"/>
            <a:ext cx="1740310" cy="307777"/>
          </a:xfrm>
          <a:prstGeom prst="rect">
            <a:avLst/>
          </a:prstGeom>
          <a:noFill/>
        </p:spPr>
        <p:txBody>
          <a:bodyPr wrap="square" rtlCol="0">
            <a:spAutoFit/>
          </a:bodyPr>
          <a:lstStyle/>
          <a:p>
            <a:pPr algn="ctr"/>
            <a:r>
              <a:rPr lang="en-US" dirty="0">
                <a:solidFill>
                  <a:srgbClr val="FF0000"/>
                </a:solidFill>
              </a:rPr>
              <a:t>UNCLASSIFIED</a:t>
            </a:r>
          </a:p>
        </p:txBody>
      </p:sp>
      <p:sp>
        <p:nvSpPr>
          <p:cNvPr id="6" name="TextBox 5">
            <a:extLst>
              <a:ext uri="{FF2B5EF4-FFF2-40B4-BE49-F238E27FC236}">
                <a16:creationId xmlns:a16="http://schemas.microsoft.com/office/drawing/2014/main" id="{1457ED30-BA1E-4C7A-BB08-82D7861D53C8}"/>
              </a:ext>
            </a:extLst>
          </p:cNvPr>
          <p:cNvSpPr txBox="1"/>
          <p:nvPr/>
        </p:nvSpPr>
        <p:spPr>
          <a:xfrm>
            <a:off x="2636955" y="4301527"/>
            <a:ext cx="2171820" cy="600164"/>
          </a:xfrm>
          <a:prstGeom prst="rect">
            <a:avLst/>
          </a:prstGeom>
          <a:noFill/>
          <a:ln w="19050">
            <a:solidFill>
              <a:schemeClr val="accent6"/>
            </a:solidFill>
          </a:ln>
        </p:spPr>
        <p:txBody>
          <a:bodyPr wrap="square" rtlCol="0">
            <a:spAutoFit/>
          </a:bodyPr>
          <a:lstStyle/>
          <a:p>
            <a:pPr algn="ctr"/>
            <a:r>
              <a:rPr lang="en-US" sz="1100" dirty="0"/>
              <a:t>R &amp; D Team:</a:t>
            </a:r>
          </a:p>
          <a:p>
            <a:pPr algn="ctr"/>
            <a:r>
              <a:rPr lang="en-US" sz="1100" dirty="0"/>
              <a:t>Abby Whiteside, Jeremy Martin, Jake Reed, Walker Skeeter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AF46-BD24-4136-A2DE-3B1941B2CEC4}"/>
              </a:ext>
            </a:extLst>
          </p:cNvPr>
          <p:cNvSpPr>
            <a:spLocks noGrp="1"/>
          </p:cNvSpPr>
          <p:nvPr>
            <p:ph type="title"/>
          </p:nvPr>
        </p:nvSpPr>
        <p:spPr/>
        <p:txBody>
          <a:bodyPr/>
          <a:lstStyle/>
          <a:p>
            <a:r>
              <a:rPr lang="en-US" dirty="0"/>
              <a:t>Research Objective</a:t>
            </a:r>
          </a:p>
        </p:txBody>
      </p:sp>
      <p:sp>
        <p:nvSpPr>
          <p:cNvPr id="3" name="Text Placeholder 2">
            <a:extLst>
              <a:ext uri="{FF2B5EF4-FFF2-40B4-BE49-F238E27FC236}">
                <a16:creationId xmlns:a16="http://schemas.microsoft.com/office/drawing/2014/main" id="{4BB23FCB-43DC-4DDC-AB72-752377985124}"/>
              </a:ext>
            </a:extLst>
          </p:cNvPr>
          <p:cNvSpPr>
            <a:spLocks noGrp="1"/>
          </p:cNvSpPr>
          <p:nvPr>
            <p:ph type="body" idx="1"/>
          </p:nvPr>
        </p:nvSpPr>
        <p:spPr>
          <a:xfrm>
            <a:off x="548699" y="1828800"/>
            <a:ext cx="4215029" cy="1423219"/>
          </a:xfrm>
          <a:ln w="12700">
            <a:solidFill>
              <a:schemeClr val="accent3"/>
            </a:solidFill>
          </a:ln>
        </p:spPr>
        <p:txBody>
          <a:bodyPr/>
          <a:lstStyle/>
          <a:p>
            <a:pPr marL="146050" indent="0" algn="ctr">
              <a:buNone/>
            </a:pPr>
            <a:r>
              <a:rPr lang="en-US" sz="1400" dirty="0">
                <a:solidFill>
                  <a:schemeClr val="tx2">
                    <a:lumMod val="10000"/>
                  </a:schemeClr>
                </a:solidFill>
              </a:rPr>
              <a:t>Can GLM data be used to provide quality lightning information and value-added lightning nowcast product consisting of initiation and cessation products to application developers in addition to researchers through an API? </a:t>
            </a:r>
          </a:p>
        </p:txBody>
      </p:sp>
      <p:sp>
        <p:nvSpPr>
          <p:cNvPr id="4" name="Slide Number Placeholder 3">
            <a:extLst>
              <a:ext uri="{FF2B5EF4-FFF2-40B4-BE49-F238E27FC236}">
                <a16:creationId xmlns:a16="http://schemas.microsoft.com/office/drawing/2014/main" id="{7D9185E8-B0A3-4465-BEEC-57D4CC2C96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dirty="0"/>
          </a:p>
        </p:txBody>
      </p:sp>
      <p:pic>
        <p:nvPicPr>
          <p:cNvPr id="5" name="Picture 4">
            <a:extLst>
              <a:ext uri="{FF2B5EF4-FFF2-40B4-BE49-F238E27FC236}">
                <a16:creationId xmlns:a16="http://schemas.microsoft.com/office/drawing/2014/main" id="{CBD1D1F7-2254-4DB4-8D2A-88A2DD81090B}"/>
              </a:ext>
            </a:extLst>
          </p:cNvPr>
          <p:cNvPicPr/>
          <p:nvPr/>
        </p:nvPicPr>
        <p:blipFill rotWithShape="1">
          <a:blip r:embed="rId2"/>
          <a:srcRect l="12265" t="35456" r="72044" b="22535"/>
          <a:stretch/>
        </p:blipFill>
        <p:spPr>
          <a:xfrm>
            <a:off x="5092559" y="1404608"/>
            <a:ext cx="3657600" cy="2760980"/>
          </a:xfrm>
          <a:prstGeom prst="rect">
            <a:avLst/>
          </a:prstGeom>
        </p:spPr>
      </p:pic>
      <p:sp>
        <p:nvSpPr>
          <p:cNvPr id="7" name="Oval 6">
            <a:extLst>
              <a:ext uri="{FF2B5EF4-FFF2-40B4-BE49-F238E27FC236}">
                <a16:creationId xmlns:a16="http://schemas.microsoft.com/office/drawing/2014/main" id="{28FE0B47-2532-4DE2-B497-A842E9DB51D5}"/>
              </a:ext>
            </a:extLst>
          </p:cNvPr>
          <p:cNvSpPr/>
          <p:nvPr/>
        </p:nvSpPr>
        <p:spPr>
          <a:xfrm>
            <a:off x="7757037" y="1696064"/>
            <a:ext cx="1135626" cy="24039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E091377-C1E0-420D-9977-5D46EDACFD15}"/>
              </a:ext>
            </a:extLst>
          </p:cNvPr>
          <p:cNvSpPr/>
          <p:nvPr/>
        </p:nvSpPr>
        <p:spPr>
          <a:xfrm>
            <a:off x="5115879" y="1696063"/>
            <a:ext cx="1135626" cy="24039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01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8C23C-B9F2-40BE-8D37-1530AAB42843}"/>
              </a:ext>
            </a:extLst>
          </p:cNvPr>
          <p:cNvSpPr>
            <a:spLocks noGrp="1"/>
          </p:cNvSpPr>
          <p:nvPr>
            <p:ph type="title"/>
          </p:nvPr>
        </p:nvSpPr>
        <p:spPr/>
        <p:txBody>
          <a:bodyPr/>
          <a:lstStyle/>
          <a:p>
            <a:r>
              <a:rPr lang="en-US" dirty="0"/>
              <a:t>From R20 to End-User Applications</a:t>
            </a:r>
          </a:p>
        </p:txBody>
      </p:sp>
      <p:sp>
        <p:nvSpPr>
          <p:cNvPr id="4" name="Text Placeholder 3">
            <a:extLst>
              <a:ext uri="{FF2B5EF4-FFF2-40B4-BE49-F238E27FC236}">
                <a16:creationId xmlns:a16="http://schemas.microsoft.com/office/drawing/2014/main" id="{5B37FECB-FEA6-42F2-B8E5-6B5009C46D06}"/>
              </a:ext>
            </a:extLst>
          </p:cNvPr>
          <p:cNvSpPr>
            <a:spLocks noGrp="1"/>
          </p:cNvSpPr>
          <p:nvPr>
            <p:ph type="body" idx="1"/>
          </p:nvPr>
        </p:nvSpPr>
        <p:spPr>
          <a:xfrm>
            <a:off x="819150" y="1149842"/>
            <a:ext cx="3752850" cy="3288883"/>
          </a:xfrm>
        </p:spPr>
        <p:txBody>
          <a:bodyPr>
            <a:normAutofit/>
          </a:bodyPr>
          <a:lstStyle/>
          <a:p>
            <a:r>
              <a:rPr lang="en-US" sz="1600" dirty="0">
                <a:solidFill>
                  <a:schemeClr val="tx2">
                    <a:lumMod val="10000"/>
                  </a:schemeClr>
                </a:solidFill>
              </a:rPr>
              <a:t>Motivation</a:t>
            </a:r>
          </a:p>
          <a:p>
            <a:pPr lvl="1"/>
            <a:r>
              <a:rPr lang="en-US" sz="1400" dirty="0">
                <a:solidFill>
                  <a:schemeClr val="tx2">
                    <a:lumMod val="10000"/>
                  </a:schemeClr>
                </a:solidFill>
              </a:rPr>
              <a:t>GLM data use-cases beyond NWS forecasters </a:t>
            </a:r>
          </a:p>
          <a:p>
            <a:pPr lvl="1"/>
            <a:r>
              <a:rPr lang="en-US" sz="1400" dirty="0">
                <a:solidFill>
                  <a:schemeClr val="tx2">
                    <a:lumMod val="10000"/>
                  </a:schemeClr>
                </a:solidFill>
              </a:rPr>
              <a:t>Create value-added products</a:t>
            </a:r>
          </a:p>
          <a:p>
            <a:r>
              <a:rPr lang="en-US" sz="1600" dirty="0">
                <a:solidFill>
                  <a:schemeClr val="tx2">
                    <a:lumMod val="10000"/>
                  </a:schemeClr>
                </a:solidFill>
              </a:rPr>
              <a:t>Lightning Nowcasting </a:t>
            </a:r>
          </a:p>
          <a:p>
            <a:pPr lvl="1"/>
            <a:r>
              <a:rPr lang="en-US" sz="1400" dirty="0">
                <a:solidFill>
                  <a:schemeClr val="tx2">
                    <a:lumMod val="10000"/>
                  </a:schemeClr>
                </a:solidFill>
              </a:rPr>
              <a:t>End-user needs for initiation and cessation </a:t>
            </a:r>
          </a:p>
          <a:p>
            <a:pPr lvl="1"/>
            <a:r>
              <a:rPr lang="en-US" sz="1400" dirty="0">
                <a:solidFill>
                  <a:schemeClr val="tx2">
                    <a:lumMod val="10000"/>
                  </a:schemeClr>
                </a:solidFill>
              </a:rPr>
              <a:t>Protection of people and assets</a:t>
            </a:r>
          </a:p>
          <a:p>
            <a:r>
              <a:rPr lang="en-US" sz="1600" dirty="0">
                <a:solidFill>
                  <a:schemeClr val="tx2">
                    <a:lumMod val="10000"/>
                  </a:schemeClr>
                </a:solidFill>
              </a:rPr>
              <a:t>Research focus:</a:t>
            </a:r>
          </a:p>
          <a:p>
            <a:pPr lvl="1"/>
            <a:r>
              <a:rPr lang="en-US" sz="1400" dirty="0">
                <a:solidFill>
                  <a:schemeClr val="tx2">
                    <a:lumMod val="10000"/>
                  </a:schemeClr>
                </a:solidFill>
              </a:rPr>
              <a:t>Stratiform flashes in Mesoscale Convective Systems</a:t>
            </a:r>
          </a:p>
          <a:p>
            <a:endParaRPr lang="en-US" sz="1600" dirty="0"/>
          </a:p>
          <a:p>
            <a:endParaRPr lang="en-US" sz="1600" dirty="0"/>
          </a:p>
        </p:txBody>
      </p:sp>
      <p:sp>
        <p:nvSpPr>
          <p:cNvPr id="5" name="Slide Number Placeholder 4">
            <a:extLst>
              <a:ext uri="{FF2B5EF4-FFF2-40B4-BE49-F238E27FC236}">
                <a16:creationId xmlns:a16="http://schemas.microsoft.com/office/drawing/2014/main" id="{5470705F-7ABC-4B45-8231-A1F3656928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sp>
        <p:nvSpPr>
          <p:cNvPr id="8" name="TextBox 7">
            <a:extLst>
              <a:ext uri="{FF2B5EF4-FFF2-40B4-BE49-F238E27FC236}">
                <a16:creationId xmlns:a16="http://schemas.microsoft.com/office/drawing/2014/main" id="{9C87880F-C96E-4AAD-B88F-026FC6D16F54}"/>
              </a:ext>
            </a:extLst>
          </p:cNvPr>
          <p:cNvSpPr txBox="1"/>
          <p:nvPr/>
        </p:nvSpPr>
        <p:spPr>
          <a:xfrm>
            <a:off x="5578578" y="1564395"/>
            <a:ext cx="2514600" cy="307777"/>
          </a:xfrm>
          <a:prstGeom prst="rect">
            <a:avLst/>
          </a:prstGeom>
          <a:solidFill>
            <a:schemeClr val="accent6">
              <a:lumMod val="50000"/>
              <a:lumOff val="5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a:solidFill>
                  <a:schemeClr val="tx1"/>
                </a:solidFill>
              </a:rPr>
              <a:t>NOAA/NWS</a:t>
            </a:r>
          </a:p>
        </p:txBody>
      </p:sp>
      <p:sp>
        <p:nvSpPr>
          <p:cNvPr id="9" name="TextBox 8">
            <a:extLst>
              <a:ext uri="{FF2B5EF4-FFF2-40B4-BE49-F238E27FC236}">
                <a16:creationId xmlns:a16="http://schemas.microsoft.com/office/drawing/2014/main" id="{714F600C-E328-479C-BC2C-45FE36C3E9E7}"/>
              </a:ext>
            </a:extLst>
          </p:cNvPr>
          <p:cNvSpPr txBox="1"/>
          <p:nvPr/>
        </p:nvSpPr>
        <p:spPr>
          <a:xfrm>
            <a:off x="5855110" y="2031959"/>
            <a:ext cx="1961536" cy="523220"/>
          </a:xfrm>
          <a:prstGeom prst="rect">
            <a:avLst/>
          </a:prstGeom>
          <a:solidFill>
            <a:schemeClr val="accent6">
              <a:lumMod val="50000"/>
              <a:lumOff val="5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a:solidFill>
                  <a:schemeClr val="tx1"/>
                </a:solidFill>
              </a:rPr>
              <a:t>Government/State Partners</a:t>
            </a:r>
          </a:p>
        </p:txBody>
      </p:sp>
      <p:sp>
        <p:nvSpPr>
          <p:cNvPr id="10" name="TextBox 9">
            <a:extLst>
              <a:ext uri="{FF2B5EF4-FFF2-40B4-BE49-F238E27FC236}">
                <a16:creationId xmlns:a16="http://schemas.microsoft.com/office/drawing/2014/main" id="{5D1B29D8-EF99-4E6C-90AC-0A83E600CBFD}"/>
              </a:ext>
            </a:extLst>
          </p:cNvPr>
          <p:cNvSpPr txBox="1"/>
          <p:nvPr/>
        </p:nvSpPr>
        <p:spPr>
          <a:xfrm>
            <a:off x="5855110" y="2748109"/>
            <a:ext cx="1961536" cy="307777"/>
          </a:xfrm>
          <a:prstGeom prst="rect">
            <a:avLst/>
          </a:prstGeom>
          <a:solidFill>
            <a:schemeClr val="accent6">
              <a:lumMod val="50000"/>
              <a:lumOff val="5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a:solidFill>
                  <a:schemeClr val="tx1"/>
                </a:solidFill>
              </a:rPr>
              <a:t>Academia</a:t>
            </a:r>
          </a:p>
        </p:txBody>
      </p:sp>
      <p:sp>
        <p:nvSpPr>
          <p:cNvPr id="11" name="TextBox 10">
            <a:extLst>
              <a:ext uri="{FF2B5EF4-FFF2-40B4-BE49-F238E27FC236}">
                <a16:creationId xmlns:a16="http://schemas.microsoft.com/office/drawing/2014/main" id="{0DFCECFF-219B-4F12-90FB-B089A2F2ED51}"/>
              </a:ext>
            </a:extLst>
          </p:cNvPr>
          <p:cNvSpPr txBox="1"/>
          <p:nvPr/>
        </p:nvSpPr>
        <p:spPr>
          <a:xfrm>
            <a:off x="5984159" y="3248816"/>
            <a:ext cx="1703438" cy="307777"/>
          </a:xfrm>
          <a:prstGeom prst="rect">
            <a:avLst/>
          </a:prstGeom>
          <a:solidFill>
            <a:srgbClr val="00B05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solidFill>
                  <a:schemeClr val="tx1"/>
                </a:solidFill>
              </a:rPr>
              <a:t>Industry</a:t>
            </a:r>
          </a:p>
        </p:txBody>
      </p:sp>
      <p:sp>
        <p:nvSpPr>
          <p:cNvPr id="12" name="TextBox 11">
            <a:extLst>
              <a:ext uri="{FF2B5EF4-FFF2-40B4-BE49-F238E27FC236}">
                <a16:creationId xmlns:a16="http://schemas.microsoft.com/office/drawing/2014/main" id="{A57A80F5-879B-4659-BADF-2DD152DB9468}"/>
              </a:ext>
            </a:extLst>
          </p:cNvPr>
          <p:cNvSpPr txBox="1"/>
          <p:nvPr/>
        </p:nvSpPr>
        <p:spPr>
          <a:xfrm>
            <a:off x="6021030" y="3745581"/>
            <a:ext cx="1629696" cy="307777"/>
          </a:xfrm>
          <a:prstGeom prst="rect">
            <a:avLst/>
          </a:prstGeom>
          <a:solidFill>
            <a:srgbClr val="00B05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solidFill>
                  <a:schemeClr val="tx1"/>
                </a:solidFill>
              </a:rPr>
              <a:t>Public</a:t>
            </a:r>
          </a:p>
        </p:txBody>
      </p:sp>
    </p:spTree>
    <p:extLst>
      <p:ext uri="{BB962C8B-B14F-4D97-AF65-F5344CB8AC3E}">
        <p14:creationId xmlns:p14="http://schemas.microsoft.com/office/powerpoint/2010/main" val="1039394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452004" y="199124"/>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Motivation</a:t>
            </a:r>
            <a:endParaRPr dirty="0"/>
          </a:p>
        </p:txBody>
      </p:sp>
      <p:sp>
        <p:nvSpPr>
          <p:cNvPr id="141" name="Google Shape;141;p15"/>
          <p:cNvSpPr txBox="1">
            <a:spLocks noGrp="1"/>
          </p:cNvSpPr>
          <p:nvPr>
            <p:ph type="body" idx="1"/>
          </p:nvPr>
        </p:nvSpPr>
        <p:spPr>
          <a:xfrm>
            <a:off x="309419" y="648683"/>
            <a:ext cx="4671290" cy="3686234"/>
          </a:xfrm>
          <a:prstGeom prst="rect">
            <a:avLst/>
          </a:prstGeom>
        </p:spPr>
        <p:txBody>
          <a:bodyPr spcFirstLastPara="1" wrap="square" lIns="91425" tIns="91425" rIns="91425" bIns="91425" anchor="t" anchorCtr="0">
            <a:noAutofit/>
          </a:bodyPr>
          <a:lstStyle/>
          <a:p>
            <a:pPr marL="285750" indent="-285750">
              <a:lnSpc>
                <a:spcPct val="100000"/>
              </a:lnSpc>
              <a:spcAft>
                <a:spcPts val="300"/>
              </a:spcAft>
            </a:pPr>
            <a:r>
              <a:rPr lang="en-US" sz="1400" dirty="0">
                <a:solidFill>
                  <a:schemeClr val="tx2">
                    <a:lumMod val="10000"/>
                  </a:schemeClr>
                </a:solidFill>
              </a:rPr>
              <a:t>Lightning threat from stratiform flashes result in long delays </a:t>
            </a:r>
          </a:p>
          <a:p>
            <a:pPr marL="742950" lvl="1" indent="-285750">
              <a:lnSpc>
                <a:spcPct val="100000"/>
              </a:lnSpc>
              <a:spcAft>
                <a:spcPts val="300"/>
              </a:spcAft>
            </a:pPr>
            <a:r>
              <a:rPr lang="en-US" sz="1200" dirty="0">
                <a:solidFill>
                  <a:schemeClr val="tx2">
                    <a:lumMod val="10000"/>
                  </a:schemeClr>
                </a:solidFill>
              </a:rPr>
              <a:t>Important implications to areas such as public safety, aviation, and defense.</a:t>
            </a:r>
          </a:p>
          <a:p>
            <a:pPr marL="742950" lvl="1" indent="-285750">
              <a:lnSpc>
                <a:spcPct val="100000"/>
              </a:lnSpc>
              <a:spcAft>
                <a:spcPts val="300"/>
              </a:spcAft>
            </a:pPr>
            <a:r>
              <a:rPr lang="en-US" sz="1200" dirty="0">
                <a:solidFill>
                  <a:schemeClr val="tx2">
                    <a:lumMod val="10000"/>
                  </a:schemeClr>
                </a:solidFill>
              </a:rPr>
              <a:t>There is a gap in knowledge about the electrification and cessation of the stratiform region that can generate these large, dangerous flashes. </a:t>
            </a:r>
          </a:p>
          <a:p>
            <a:pPr marL="285750" indent="-285750">
              <a:lnSpc>
                <a:spcPct val="100000"/>
              </a:lnSpc>
              <a:spcAft>
                <a:spcPts val="300"/>
              </a:spcAft>
            </a:pPr>
            <a:r>
              <a:rPr lang="en-US" sz="1400" dirty="0">
                <a:solidFill>
                  <a:schemeClr val="tx2">
                    <a:lumMod val="10000"/>
                  </a:schemeClr>
                </a:solidFill>
              </a:rPr>
              <a:t>Lightning is one physical metric to observe MCS intensity</a:t>
            </a:r>
          </a:p>
          <a:p>
            <a:pPr marL="285750" indent="-285750">
              <a:lnSpc>
                <a:spcPct val="100000"/>
              </a:lnSpc>
              <a:spcAft>
                <a:spcPts val="300"/>
              </a:spcAft>
            </a:pPr>
            <a:r>
              <a:rPr lang="en-US" sz="1400" dirty="0">
                <a:solidFill>
                  <a:schemeClr val="tx2">
                    <a:lumMod val="10000"/>
                  </a:schemeClr>
                </a:solidFill>
              </a:rPr>
              <a:t>MCS research is heavily focused on forecast, growth, and mature phases. Little research has been conducted on the decay portion of the MCS life cycle. </a:t>
            </a:r>
            <a:r>
              <a:rPr lang="en-US" sz="1200" dirty="0">
                <a:solidFill>
                  <a:schemeClr val="tx2">
                    <a:lumMod val="10000"/>
                  </a:schemeClr>
                </a:solidFill>
              </a:rPr>
              <a:t>(</a:t>
            </a:r>
            <a:r>
              <a:rPr lang="en-US" sz="1200" dirty="0" err="1">
                <a:solidFill>
                  <a:schemeClr val="tx2">
                    <a:lumMod val="10000"/>
                  </a:schemeClr>
                </a:solidFill>
              </a:rPr>
              <a:t>Geerts</a:t>
            </a:r>
            <a:r>
              <a:rPr lang="en-US" sz="1200" dirty="0">
                <a:solidFill>
                  <a:schemeClr val="tx2">
                    <a:lumMod val="10000"/>
                  </a:schemeClr>
                </a:solidFill>
              </a:rPr>
              <a:t> et al. 2017; Nesbit et al. 2021; Cunning 1986; Davis et al. 2004; Jensen et al. 2016; Gale et al. 2002)</a:t>
            </a:r>
          </a:p>
          <a:p>
            <a:pPr marL="285750" indent="-285750">
              <a:lnSpc>
                <a:spcPct val="100000"/>
              </a:lnSpc>
              <a:spcAft>
                <a:spcPts val="300"/>
              </a:spcAft>
            </a:pPr>
            <a:r>
              <a:rPr lang="en-US" sz="1400" dirty="0">
                <a:solidFill>
                  <a:schemeClr val="tx2">
                    <a:lumMod val="10000"/>
                  </a:schemeClr>
                </a:solidFill>
              </a:rPr>
              <a:t>GOES Geostationary Lightning Mapper (GLM) provides spatial information on lightning extent </a:t>
            </a:r>
          </a:p>
          <a:p>
            <a:pPr marL="742950" lvl="1" indent="-285750">
              <a:lnSpc>
                <a:spcPct val="100000"/>
              </a:lnSpc>
              <a:spcAft>
                <a:spcPts val="300"/>
              </a:spcAft>
            </a:pPr>
            <a:r>
              <a:rPr lang="en-US" sz="1200" dirty="0">
                <a:solidFill>
                  <a:schemeClr val="tx2">
                    <a:lumMod val="10000"/>
                  </a:schemeClr>
                </a:solidFill>
              </a:rPr>
              <a:t>Has been observed to separate convective and stratiform regions (e.g., Petersen et al. 2005; Carey et al. 2005, </a:t>
            </a:r>
            <a:r>
              <a:rPr lang="en-US" sz="1200" dirty="0" err="1">
                <a:solidFill>
                  <a:schemeClr val="tx2">
                    <a:lumMod val="10000"/>
                  </a:schemeClr>
                </a:solidFill>
              </a:rPr>
              <a:t>Steiger</a:t>
            </a:r>
            <a:r>
              <a:rPr lang="en-US" sz="1200" dirty="0">
                <a:solidFill>
                  <a:schemeClr val="tx2">
                    <a:lumMod val="10000"/>
                  </a:schemeClr>
                </a:solidFill>
              </a:rPr>
              <a:t> et al. 2007, Schultz et al. 2015)</a:t>
            </a:r>
          </a:p>
          <a:p>
            <a:pPr marL="742950" lvl="1" indent="-285750">
              <a:lnSpc>
                <a:spcPct val="100000"/>
              </a:lnSpc>
              <a:spcAft>
                <a:spcPts val="1200"/>
              </a:spcAft>
            </a:pPr>
            <a:endParaRPr lang="en-US" sz="1400" dirty="0"/>
          </a:p>
        </p:txBody>
      </p:sp>
      <p:pic>
        <p:nvPicPr>
          <p:cNvPr id="2" name="Picture 1">
            <a:extLst>
              <a:ext uri="{FF2B5EF4-FFF2-40B4-BE49-F238E27FC236}">
                <a16:creationId xmlns:a16="http://schemas.microsoft.com/office/drawing/2014/main" id="{B61729C9-1FE4-4B44-81C3-DC9C05E2E4EE}"/>
              </a:ext>
            </a:extLst>
          </p:cNvPr>
          <p:cNvPicPr>
            <a:picLocks noChangeAspect="1"/>
          </p:cNvPicPr>
          <p:nvPr/>
        </p:nvPicPr>
        <p:blipFill>
          <a:blip r:embed="rId3"/>
          <a:stretch>
            <a:fillRect/>
          </a:stretch>
        </p:blipFill>
        <p:spPr>
          <a:xfrm>
            <a:off x="5140036" y="436891"/>
            <a:ext cx="3248964" cy="3517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B4578B44-E1FA-4718-9F7F-F8FF6251418D}"/>
              </a:ext>
            </a:extLst>
          </p:cNvPr>
          <p:cNvSpPr/>
          <p:nvPr/>
        </p:nvSpPr>
        <p:spPr>
          <a:xfrm>
            <a:off x="4862945" y="4051824"/>
            <a:ext cx="4130386" cy="892552"/>
          </a:xfrm>
          <a:prstGeom prst="rect">
            <a:avLst/>
          </a:prstGeom>
        </p:spPr>
        <p:txBody>
          <a:bodyPr wrap="square">
            <a:spAutoFit/>
          </a:bodyPr>
          <a:lstStyle/>
          <a:p>
            <a:r>
              <a:rPr lang="en-US" sz="1000" i="1" dirty="0">
                <a:solidFill>
                  <a:srgbClr val="444444"/>
                </a:solidFill>
                <a:latin typeface="Calibri" panose="020F0502020204030204" pitchFamily="34" charset="0"/>
                <a:cs typeface="Calibri" panose="020F0502020204030204" pitchFamily="34" charset="0"/>
              </a:rPr>
              <a:t> ”This is a known threat with MCSs, but it was not clear at the time how long the lightning threat would persist.  Use of total lightning information from NALMA enabled NWS Huntsville staff to determine that the lightning threat </a:t>
            </a:r>
            <a:r>
              <a:rPr lang="en-US" sz="1000" i="1" u="sng" dirty="0">
                <a:solidFill>
                  <a:srgbClr val="444444"/>
                </a:solidFill>
                <a:latin typeface="Calibri" panose="020F0502020204030204" pitchFamily="34" charset="0"/>
                <a:cs typeface="Calibri" panose="020F0502020204030204" pitchFamily="34" charset="0"/>
              </a:rPr>
              <a:t>would not subside until rain subsided.” </a:t>
            </a:r>
            <a:r>
              <a:rPr lang="en-US" sz="1000" i="1" dirty="0">
                <a:solidFill>
                  <a:srgbClr val="444444"/>
                </a:solidFill>
                <a:latin typeface="Calibri" panose="020F0502020204030204" pitchFamily="34" charset="0"/>
                <a:cs typeface="Calibri" panose="020F0502020204030204" pitchFamily="34" charset="0"/>
              </a:rPr>
              <a:t>– Brian Carcione, NWS</a:t>
            </a:r>
          </a:p>
          <a:p>
            <a:endParaRPr lang="en-US" sz="600" i="1" dirty="0">
              <a:solidFill>
                <a:schemeClr val="tx2">
                  <a:lumMod val="50000"/>
                </a:schemeClr>
              </a:solidFill>
              <a:latin typeface="Calibri" panose="020F0502020204030204" pitchFamily="34" charset="0"/>
              <a:cs typeface="Calibri" panose="020F0502020204030204" pitchFamily="34" charset="0"/>
            </a:endParaRPr>
          </a:p>
          <a:p>
            <a:r>
              <a:rPr lang="en-US" sz="600" i="1" dirty="0">
                <a:solidFill>
                  <a:schemeClr val="tx2">
                    <a:lumMod val="50000"/>
                  </a:schemeClr>
                </a:solidFill>
                <a:latin typeface="Calibri" panose="020F0502020204030204" pitchFamily="34" charset="0"/>
                <a:cs typeface="Calibri" panose="020F0502020204030204" pitchFamily="34" charset="0"/>
              </a:rPr>
              <a:t>https://nasasport.wordpress.com/2016/07/14/total-lightning-highlights-trailing-stratiform-threat-for-idss/</a:t>
            </a:r>
          </a:p>
        </p:txBody>
      </p:sp>
      <p:sp>
        <p:nvSpPr>
          <p:cNvPr id="4" name="Slide Number Placeholder 3">
            <a:extLst>
              <a:ext uri="{FF2B5EF4-FFF2-40B4-BE49-F238E27FC236}">
                <a16:creationId xmlns:a16="http://schemas.microsoft.com/office/drawing/2014/main" id="{5D2F7FE6-0696-42F4-A5C2-F323AD7C44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B45A8A-6DA1-4C85-BB17-DDBD49D1211B}"/>
              </a:ext>
            </a:extLst>
          </p:cNvPr>
          <p:cNvSpPr>
            <a:spLocks noGrp="1"/>
          </p:cNvSpPr>
          <p:nvPr>
            <p:ph type="title"/>
          </p:nvPr>
        </p:nvSpPr>
        <p:spPr/>
        <p:txBody>
          <a:bodyPr/>
          <a:lstStyle/>
          <a:p>
            <a:r>
              <a:rPr lang="en-US" dirty="0"/>
              <a:t>Stratiform Flashes</a:t>
            </a:r>
          </a:p>
        </p:txBody>
      </p:sp>
      <p:sp>
        <p:nvSpPr>
          <p:cNvPr id="4" name="Text Placeholder 3">
            <a:extLst>
              <a:ext uri="{FF2B5EF4-FFF2-40B4-BE49-F238E27FC236}">
                <a16:creationId xmlns:a16="http://schemas.microsoft.com/office/drawing/2014/main" id="{60F0CFDA-6A35-4362-BD9D-4C83FFE809F2}"/>
              </a:ext>
            </a:extLst>
          </p:cNvPr>
          <p:cNvSpPr>
            <a:spLocks noGrp="1"/>
          </p:cNvSpPr>
          <p:nvPr>
            <p:ph type="body" idx="1"/>
          </p:nvPr>
        </p:nvSpPr>
        <p:spPr>
          <a:xfrm>
            <a:off x="376699" y="1640992"/>
            <a:ext cx="2976995" cy="2790359"/>
          </a:xfrm>
        </p:spPr>
        <p:txBody>
          <a:bodyPr/>
          <a:lstStyle/>
          <a:p>
            <a:endParaRPr lang="en-US" dirty="0">
              <a:solidFill>
                <a:schemeClr val="tx2">
                  <a:lumMod val="25000"/>
                </a:schemeClr>
              </a:solidFill>
            </a:endParaRPr>
          </a:p>
        </p:txBody>
      </p:sp>
      <p:pic>
        <p:nvPicPr>
          <p:cNvPr id="6" name="Picture 5">
            <a:extLst>
              <a:ext uri="{FF2B5EF4-FFF2-40B4-BE49-F238E27FC236}">
                <a16:creationId xmlns:a16="http://schemas.microsoft.com/office/drawing/2014/main" id="{87575F9C-A689-4D75-8B79-47F4C16F43F5}"/>
              </a:ext>
            </a:extLst>
          </p:cNvPr>
          <p:cNvPicPr>
            <a:picLocks noChangeAspect="1"/>
          </p:cNvPicPr>
          <p:nvPr/>
        </p:nvPicPr>
        <p:blipFill>
          <a:blip r:embed="rId2"/>
          <a:stretch>
            <a:fillRect/>
          </a:stretch>
        </p:blipFill>
        <p:spPr>
          <a:xfrm>
            <a:off x="1746702" y="1031277"/>
            <a:ext cx="5650595" cy="3754573"/>
          </a:xfrm>
          <a:prstGeom prst="rect">
            <a:avLst/>
          </a:prstGeom>
        </p:spPr>
      </p:pic>
      <p:sp>
        <p:nvSpPr>
          <p:cNvPr id="7" name="TextBox 6">
            <a:extLst>
              <a:ext uri="{FF2B5EF4-FFF2-40B4-BE49-F238E27FC236}">
                <a16:creationId xmlns:a16="http://schemas.microsoft.com/office/drawing/2014/main" id="{13069376-483C-435E-BF25-EFF38FC6959A}"/>
              </a:ext>
            </a:extLst>
          </p:cNvPr>
          <p:cNvSpPr txBox="1"/>
          <p:nvPr/>
        </p:nvSpPr>
        <p:spPr>
          <a:xfrm rot="5400000">
            <a:off x="6460242" y="2883026"/>
            <a:ext cx="1496291" cy="215444"/>
          </a:xfrm>
          <a:prstGeom prst="rect">
            <a:avLst/>
          </a:prstGeom>
          <a:solidFill>
            <a:schemeClr val="tx1"/>
          </a:solidFill>
        </p:spPr>
        <p:txBody>
          <a:bodyPr wrap="square" rtlCol="0">
            <a:spAutoFit/>
          </a:bodyPr>
          <a:lstStyle/>
          <a:p>
            <a:r>
              <a:rPr lang="en-US" sz="800" dirty="0"/>
              <a:t>Composite Reflectivity (</a:t>
            </a:r>
            <a:r>
              <a:rPr lang="en-US" sz="800" dirty="0" err="1"/>
              <a:t>dBZ</a:t>
            </a:r>
            <a:r>
              <a:rPr lang="en-US" sz="800" dirty="0"/>
              <a:t>)</a:t>
            </a:r>
          </a:p>
        </p:txBody>
      </p:sp>
      <p:sp>
        <p:nvSpPr>
          <p:cNvPr id="2" name="Slide Number Placeholder 1">
            <a:extLst>
              <a:ext uri="{FF2B5EF4-FFF2-40B4-BE49-F238E27FC236}">
                <a16:creationId xmlns:a16="http://schemas.microsoft.com/office/drawing/2014/main" id="{248B70BE-2A8A-4911-8101-4F3E8CBDE9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spTree>
    <p:extLst>
      <p:ext uri="{BB962C8B-B14F-4D97-AF65-F5344CB8AC3E}">
        <p14:creationId xmlns:p14="http://schemas.microsoft.com/office/powerpoint/2010/main" val="296065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572B-C20D-4C3B-AE92-6EA7E9F4D947}"/>
              </a:ext>
            </a:extLst>
          </p:cNvPr>
          <p:cNvSpPr>
            <a:spLocks noGrp="1"/>
          </p:cNvSpPr>
          <p:nvPr>
            <p:ph type="title"/>
          </p:nvPr>
        </p:nvSpPr>
        <p:spPr/>
        <p:txBody>
          <a:bodyPr/>
          <a:lstStyle/>
          <a:p>
            <a:r>
              <a:rPr lang="en-US" dirty="0"/>
              <a:t>Flash recombination</a:t>
            </a:r>
          </a:p>
        </p:txBody>
      </p:sp>
      <p:sp>
        <p:nvSpPr>
          <p:cNvPr id="3" name="Text Placeholder 2">
            <a:extLst>
              <a:ext uri="{FF2B5EF4-FFF2-40B4-BE49-F238E27FC236}">
                <a16:creationId xmlns:a16="http://schemas.microsoft.com/office/drawing/2014/main" id="{EEBF2343-80D8-4639-ABAF-985423601200}"/>
              </a:ext>
            </a:extLst>
          </p:cNvPr>
          <p:cNvSpPr>
            <a:spLocks noGrp="1"/>
          </p:cNvSpPr>
          <p:nvPr>
            <p:ph type="body" idx="1"/>
          </p:nvPr>
        </p:nvSpPr>
        <p:spPr/>
        <p:txBody>
          <a:bodyPr/>
          <a:lstStyle/>
          <a:p>
            <a:endParaRPr lang="en-US" i="1" dirty="0"/>
          </a:p>
        </p:txBody>
      </p:sp>
      <p:pic>
        <p:nvPicPr>
          <p:cNvPr id="4" name="image6.png">
            <a:extLst>
              <a:ext uri="{FF2B5EF4-FFF2-40B4-BE49-F238E27FC236}">
                <a16:creationId xmlns:a16="http://schemas.microsoft.com/office/drawing/2014/main" id="{A582FE08-4509-4810-8F22-EDFE4605812E}"/>
              </a:ext>
            </a:extLst>
          </p:cNvPr>
          <p:cNvPicPr>
            <a:picLocks noChangeAspect="1"/>
          </p:cNvPicPr>
          <p:nvPr/>
        </p:nvPicPr>
        <p:blipFill>
          <a:blip r:embed="rId2"/>
          <a:srcRect l="1844" r="4421" b="3266"/>
          <a:stretch>
            <a:fillRect/>
          </a:stretch>
        </p:blipFill>
        <p:spPr>
          <a:xfrm>
            <a:off x="208251" y="1659037"/>
            <a:ext cx="4413345" cy="3023446"/>
          </a:xfrm>
          <a:prstGeom prst="rect">
            <a:avLst/>
          </a:prstGeom>
          <a:ln/>
        </p:spPr>
      </p:pic>
      <p:sp>
        <p:nvSpPr>
          <p:cNvPr id="5" name="TextBox 4">
            <a:extLst>
              <a:ext uri="{FF2B5EF4-FFF2-40B4-BE49-F238E27FC236}">
                <a16:creationId xmlns:a16="http://schemas.microsoft.com/office/drawing/2014/main" id="{51EDD609-6E22-40C7-95D3-BB88928F6B8E}"/>
              </a:ext>
            </a:extLst>
          </p:cNvPr>
          <p:cNvSpPr txBox="1"/>
          <p:nvPr/>
        </p:nvSpPr>
        <p:spPr>
          <a:xfrm rot="5400000">
            <a:off x="3931576" y="3063038"/>
            <a:ext cx="1496291" cy="215444"/>
          </a:xfrm>
          <a:prstGeom prst="rect">
            <a:avLst/>
          </a:prstGeom>
          <a:solidFill>
            <a:schemeClr val="tx1"/>
          </a:solidFill>
        </p:spPr>
        <p:txBody>
          <a:bodyPr wrap="square" rtlCol="0">
            <a:spAutoFit/>
          </a:bodyPr>
          <a:lstStyle/>
          <a:p>
            <a:r>
              <a:rPr lang="en-US" sz="800" dirty="0"/>
              <a:t>Composite Reflectivity (</a:t>
            </a:r>
            <a:r>
              <a:rPr lang="en-US" sz="800" dirty="0" err="1"/>
              <a:t>dBZ</a:t>
            </a:r>
            <a:r>
              <a:rPr lang="en-US" sz="800" dirty="0"/>
              <a:t>)</a:t>
            </a:r>
          </a:p>
        </p:txBody>
      </p:sp>
      <p:sp>
        <p:nvSpPr>
          <p:cNvPr id="7" name="Slide Number Placeholder 6">
            <a:extLst>
              <a:ext uri="{FF2B5EF4-FFF2-40B4-BE49-F238E27FC236}">
                <a16:creationId xmlns:a16="http://schemas.microsoft.com/office/drawing/2014/main" id="{0ADCA7A8-E489-4A50-AB73-495046D979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sp>
        <p:nvSpPr>
          <p:cNvPr id="8" name="TextBox 7">
            <a:extLst>
              <a:ext uri="{FF2B5EF4-FFF2-40B4-BE49-F238E27FC236}">
                <a16:creationId xmlns:a16="http://schemas.microsoft.com/office/drawing/2014/main" id="{D251E0A3-96F8-4E89-A0A7-AFEA4E61DEB4}"/>
              </a:ext>
            </a:extLst>
          </p:cNvPr>
          <p:cNvSpPr txBox="1"/>
          <p:nvPr/>
        </p:nvSpPr>
        <p:spPr>
          <a:xfrm>
            <a:off x="6775410" y="544774"/>
            <a:ext cx="1703439"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schemeClr val="tx2">
                    <a:lumMod val="10000"/>
                  </a:schemeClr>
                </a:solidFill>
              </a:rPr>
              <a:t>Thresholds set at:</a:t>
            </a:r>
          </a:p>
          <a:p>
            <a:pPr lvl="2"/>
            <a:r>
              <a:rPr lang="en-US" dirty="0">
                <a:solidFill>
                  <a:schemeClr val="tx2">
                    <a:lumMod val="10000"/>
                  </a:schemeClr>
                </a:solidFill>
              </a:rPr>
              <a:t>     16.5 km</a:t>
            </a:r>
          </a:p>
          <a:p>
            <a:pPr lvl="2"/>
            <a:r>
              <a:rPr lang="en-US" dirty="0">
                <a:solidFill>
                  <a:schemeClr val="tx2">
                    <a:lumMod val="10000"/>
                  </a:schemeClr>
                </a:solidFill>
              </a:rPr>
              <a:t>     0.3 seconds</a:t>
            </a:r>
          </a:p>
        </p:txBody>
      </p:sp>
      <p:pic>
        <p:nvPicPr>
          <p:cNvPr id="6" name="image2.png">
            <a:extLst>
              <a:ext uri="{FF2B5EF4-FFF2-40B4-BE49-F238E27FC236}">
                <a16:creationId xmlns:a16="http://schemas.microsoft.com/office/drawing/2014/main" id="{0FB70615-C288-4452-87A0-BE4343DB5DAD}"/>
              </a:ext>
            </a:extLst>
          </p:cNvPr>
          <p:cNvPicPr>
            <a:picLocks noChangeAspect="1"/>
          </p:cNvPicPr>
          <p:nvPr/>
        </p:nvPicPr>
        <p:blipFill>
          <a:blip r:embed="rId3"/>
          <a:srcRect/>
          <a:stretch>
            <a:fillRect/>
          </a:stretch>
        </p:blipFill>
        <p:spPr>
          <a:xfrm>
            <a:off x="4868193" y="1698552"/>
            <a:ext cx="3814434" cy="2944416"/>
          </a:xfrm>
          <a:prstGeom prst="rect">
            <a:avLst/>
          </a:prstGeom>
          <a:ln/>
        </p:spPr>
      </p:pic>
    </p:spTree>
    <p:extLst>
      <p:ext uri="{BB962C8B-B14F-4D97-AF65-F5344CB8AC3E}">
        <p14:creationId xmlns:p14="http://schemas.microsoft.com/office/powerpoint/2010/main" val="153540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4393-8376-4E98-A54F-279ECD006942}"/>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73E11C9-130B-454D-9683-5F0EECA2B12F}"/>
              </a:ext>
            </a:extLst>
          </p:cNvPr>
          <p:cNvSpPr>
            <a:spLocks noGrp="1"/>
          </p:cNvSpPr>
          <p:nvPr>
            <p:ph type="body" idx="1"/>
          </p:nvPr>
        </p:nvSpPr>
        <p:spPr/>
        <p:txBody>
          <a:bodyPr>
            <a:normAutofit/>
          </a:bodyPr>
          <a:lstStyle/>
          <a:p>
            <a:r>
              <a:rPr lang="en-US" sz="1600" dirty="0">
                <a:solidFill>
                  <a:schemeClr val="tx2">
                    <a:lumMod val="10000"/>
                  </a:schemeClr>
                </a:solidFill>
              </a:rPr>
              <a:t>There’s a need for a consistent flash </a:t>
            </a:r>
            <a:r>
              <a:rPr lang="en-US" sz="1600" dirty="0" err="1">
                <a:solidFill>
                  <a:schemeClr val="tx2">
                    <a:lumMod val="10000"/>
                  </a:schemeClr>
                </a:solidFill>
              </a:rPr>
              <a:t>reclustering</a:t>
            </a:r>
            <a:r>
              <a:rPr lang="en-US" sz="1600" dirty="0">
                <a:solidFill>
                  <a:schemeClr val="tx2">
                    <a:lumMod val="10000"/>
                  </a:schemeClr>
                </a:solidFill>
              </a:rPr>
              <a:t> algorithm </a:t>
            </a:r>
          </a:p>
          <a:p>
            <a:pPr lvl="1"/>
            <a:r>
              <a:rPr lang="en-US" sz="1400" dirty="0">
                <a:solidFill>
                  <a:schemeClr val="tx2">
                    <a:lumMod val="10000"/>
                  </a:schemeClr>
                </a:solidFill>
              </a:rPr>
              <a:t>Differences in algorithms affect safety, severe weather, climate applied metrics</a:t>
            </a:r>
          </a:p>
          <a:p>
            <a:r>
              <a:rPr lang="en-US" sz="1600" dirty="0">
                <a:solidFill>
                  <a:schemeClr val="tx2">
                    <a:lumMod val="10000"/>
                  </a:schemeClr>
                </a:solidFill>
              </a:rPr>
              <a:t>API released for testing to partners and customers late 2022/early 2023</a:t>
            </a:r>
          </a:p>
          <a:p>
            <a:r>
              <a:rPr lang="en-US" sz="1600" dirty="0">
                <a:solidFill>
                  <a:schemeClr val="tx2">
                    <a:lumMod val="10000"/>
                  </a:schemeClr>
                </a:solidFill>
              </a:rPr>
              <a:t>Lightning nowcast product released early 2023</a:t>
            </a:r>
          </a:p>
          <a:p>
            <a:r>
              <a:rPr lang="en-US" sz="1600" dirty="0">
                <a:solidFill>
                  <a:schemeClr val="tx2">
                    <a:lumMod val="10000"/>
                  </a:schemeClr>
                </a:solidFill>
              </a:rPr>
              <a:t>Customers excited for spatial lightning information GLM provides</a:t>
            </a:r>
          </a:p>
          <a:p>
            <a:endParaRPr lang="en-US" sz="1600" dirty="0">
              <a:solidFill>
                <a:schemeClr val="tx2">
                  <a:lumMod val="10000"/>
                </a:schemeClr>
              </a:solidFill>
            </a:endParaRPr>
          </a:p>
          <a:p>
            <a:endParaRPr lang="en-US" sz="1600" dirty="0">
              <a:solidFill>
                <a:schemeClr val="tx2">
                  <a:lumMod val="10000"/>
                </a:schemeClr>
              </a:solidFill>
            </a:endParaRPr>
          </a:p>
        </p:txBody>
      </p:sp>
      <p:sp>
        <p:nvSpPr>
          <p:cNvPr id="4" name="Slide Number Placeholder 3">
            <a:extLst>
              <a:ext uri="{FF2B5EF4-FFF2-40B4-BE49-F238E27FC236}">
                <a16:creationId xmlns:a16="http://schemas.microsoft.com/office/drawing/2014/main" id="{BB663181-7F87-4DD8-AA59-997705EB0C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spTree>
    <p:extLst>
      <p:ext uri="{BB962C8B-B14F-4D97-AF65-F5344CB8AC3E}">
        <p14:creationId xmlns:p14="http://schemas.microsoft.com/office/powerpoint/2010/main" val="3208097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66B5-CE66-4E94-94D7-58A1D6C8EB32}"/>
              </a:ext>
            </a:extLst>
          </p:cNvPr>
          <p:cNvSpPr>
            <a:spLocks noGrp="1"/>
          </p:cNvSpPr>
          <p:nvPr>
            <p:ph type="title"/>
          </p:nvPr>
        </p:nvSpPr>
        <p:spPr/>
        <p:txBody>
          <a:bodyPr/>
          <a:lstStyle/>
          <a:p>
            <a:r>
              <a:rPr lang="en-US" b="1" dirty="0"/>
              <a:t>Questions?</a:t>
            </a:r>
          </a:p>
        </p:txBody>
      </p:sp>
      <p:sp>
        <p:nvSpPr>
          <p:cNvPr id="3" name="Slide Number Placeholder 2">
            <a:extLst>
              <a:ext uri="{FF2B5EF4-FFF2-40B4-BE49-F238E27FC236}">
                <a16:creationId xmlns:a16="http://schemas.microsoft.com/office/drawing/2014/main" id="{927F6F27-6C48-4F38-BF46-4240D77AB5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extBox 3">
            <a:extLst>
              <a:ext uri="{FF2B5EF4-FFF2-40B4-BE49-F238E27FC236}">
                <a16:creationId xmlns:a16="http://schemas.microsoft.com/office/drawing/2014/main" id="{E7A45F5A-FF0D-467A-ACD9-53101BF5C3C8}"/>
              </a:ext>
            </a:extLst>
          </p:cNvPr>
          <p:cNvSpPr txBox="1"/>
          <p:nvPr/>
        </p:nvSpPr>
        <p:spPr>
          <a:xfrm>
            <a:off x="2934929" y="3578736"/>
            <a:ext cx="3274142" cy="523220"/>
          </a:xfrm>
          <a:prstGeom prst="rect">
            <a:avLst/>
          </a:prstGeom>
          <a:noFill/>
        </p:spPr>
        <p:txBody>
          <a:bodyPr wrap="square" rtlCol="0">
            <a:spAutoFit/>
          </a:bodyPr>
          <a:lstStyle/>
          <a:p>
            <a:pPr algn="ctr"/>
            <a:r>
              <a:rPr lang="en-US" dirty="0"/>
              <a:t>Elise Schultz</a:t>
            </a:r>
          </a:p>
          <a:p>
            <a:pPr algn="ctr"/>
            <a:r>
              <a:rPr lang="en-US" dirty="0"/>
              <a:t>Elise.schultz@cfd-research.com</a:t>
            </a:r>
          </a:p>
        </p:txBody>
      </p:sp>
      <p:pic>
        <p:nvPicPr>
          <p:cNvPr id="6" name="Picture 5">
            <a:extLst>
              <a:ext uri="{FF2B5EF4-FFF2-40B4-BE49-F238E27FC236}">
                <a16:creationId xmlns:a16="http://schemas.microsoft.com/office/drawing/2014/main" id="{AD43A301-B200-4F3E-A013-945DB5547AB7}"/>
              </a:ext>
            </a:extLst>
          </p:cNvPr>
          <p:cNvPicPr>
            <a:picLocks noChangeAspect="1"/>
          </p:cNvPicPr>
          <p:nvPr/>
        </p:nvPicPr>
        <p:blipFill>
          <a:blip r:embed="rId2"/>
          <a:stretch>
            <a:fillRect/>
          </a:stretch>
        </p:blipFill>
        <p:spPr>
          <a:xfrm>
            <a:off x="7809975" y="4309915"/>
            <a:ext cx="1059675" cy="592359"/>
          </a:xfrm>
          <a:prstGeom prst="rect">
            <a:avLst/>
          </a:prstGeom>
        </p:spPr>
      </p:pic>
      <p:sp>
        <p:nvSpPr>
          <p:cNvPr id="7" name="TextBox 6">
            <a:extLst>
              <a:ext uri="{FF2B5EF4-FFF2-40B4-BE49-F238E27FC236}">
                <a16:creationId xmlns:a16="http://schemas.microsoft.com/office/drawing/2014/main" id="{7BEC3B17-E8C4-4DD7-A85C-D674DDC4400E}"/>
              </a:ext>
            </a:extLst>
          </p:cNvPr>
          <p:cNvSpPr txBox="1"/>
          <p:nvPr/>
        </p:nvSpPr>
        <p:spPr>
          <a:xfrm>
            <a:off x="2602346" y="4543668"/>
            <a:ext cx="3939308"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800" dirty="0"/>
              <a:t>This work is funded by NOAA SBIR Phase II Grant #NA21OAR0210106 </a:t>
            </a:r>
          </a:p>
          <a:p>
            <a:pPr algn="ctr"/>
            <a:r>
              <a:rPr lang="en-US" sz="800" dirty="0"/>
              <a:t>“Developing Lightning Services for Commercial and Public Applications”</a:t>
            </a:r>
          </a:p>
        </p:txBody>
      </p:sp>
    </p:spTree>
    <p:extLst>
      <p:ext uri="{BB962C8B-B14F-4D97-AF65-F5344CB8AC3E}">
        <p14:creationId xmlns:p14="http://schemas.microsoft.com/office/powerpoint/2010/main" val="2069341615"/>
      </p:ext>
    </p:extLst>
  </p:cSld>
  <p:clrMapOvr>
    <a:masterClrMapping/>
  </p:clrMapOvr>
</p:sld>
</file>

<file path=ppt/theme/theme1.xml><?xml version="1.0" encoding="utf-8"?>
<a:theme xmlns:a="http://schemas.openxmlformats.org/drawingml/2006/main" name="Shift">
  <a:themeElements>
    <a:clrScheme name="CFDRC">
      <a:dk1>
        <a:srgbClr val="FFFFFF"/>
      </a:dk1>
      <a:lt1>
        <a:srgbClr val="A3750B"/>
      </a:lt1>
      <a:dk2>
        <a:srgbClr val="A3750B"/>
      </a:dk2>
      <a:lt2>
        <a:srgbClr val="D9D9D9"/>
      </a:lt2>
      <a:accent1>
        <a:srgbClr val="6C6C6C"/>
      </a:accent1>
      <a:accent2>
        <a:srgbClr val="D9563F"/>
      </a:accent2>
      <a:accent3>
        <a:srgbClr val="002060"/>
      </a:accent3>
      <a:accent4>
        <a:srgbClr val="14F597"/>
      </a:accent4>
      <a:accent5>
        <a:srgbClr val="3D4594"/>
      </a:accent5>
      <a:accent6>
        <a:srgbClr val="002060"/>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13939</TotalTime>
  <Words>501</Words>
  <Application>Microsoft Office PowerPoint</Application>
  <PresentationFormat>On-screen Show (16:9)</PresentationFormat>
  <Paragraphs>64</Paragraphs>
  <Slides>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Arial</vt:lpstr>
      <vt:lpstr>Nunito</vt:lpstr>
      <vt:lpstr>Shift</vt:lpstr>
      <vt:lpstr>Developing Short-term Lightning Prediction Products and Data Services and Tools for Commercial and Public Sector Applications</vt:lpstr>
      <vt:lpstr>Research Objective</vt:lpstr>
      <vt:lpstr>From R20 to End-User Applications</vt:lpstr>
      <vt:lpstr>Motivation</vt:lpstr>
      <vt:lpstr>Stratiform Flashes</vt:lpstr>
      <vt:lpstr>Flash recombination</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Characteristics Relative to Mesoscale Convective System Decay in the Central and Southeast United States</dc:title>
  <dc:creator>Elise V. Schultz</dc:creator>
  <cp:lastModifiedBy>Elise V. Schultz</cp:lastModifiedBy>
  <cp:revision>120</cp:revision>
  <dcterms:modified xsi:type="dcterms:W3CDTF">2022-09-15T12:43:04Z</dcterms:modified>
</cp:coreProperties>
</file>