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83" r:id="rId4"/>
    <p:sldId id="282" r:id="rId5"/>
    <p:sldId id="288" r:id="rId6"/>
    <p:sldId id="273" r:id="rId7"/>
    <p:sldId id="274" r:id="rId8"/>
    <p:sldId id="289" r:id="rId9"/>
    <p:sldId id="290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/>
    <p:restoredTop sz="91497"/>
  </p:normalViewPr>
  <p:slideViewPr>
    <p:cSldViewPr snapToGrid="0" snapToObjects="1">
      <p:cViewPr varScale="1">
        <p:scale>
          <a:sx n="112" d="100"/>
          <a:sy n="112" d="100"/>
        </p:scale>
        <p:origin x="1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DE8AC-CA6F-4C45-B258-AA0FDDA2D056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2494B-96AB-F146-96FB-FB4A60225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2494B-96AB-F146-96FB-FB4A60225C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4F5E-E52F-B844-A87F-38F1ABBAF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EA06F-233B-E74F-8D59-E2518A019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42692-796E-5F43-9E89-FD63D18B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B51-C4AE-6645-8DDB-68B72354BC7C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B01E-2F70-5748-BB0A-8ED2D91A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304C-A6F5-5948-ADB6-682DFFCD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8FFB-2D98-4845-852D-00716FD3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92E3F-078A-F54C-805A-738212EAE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567AA-C866-8948-8C51-C8A8D4CE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09E-5595-9A44-AB3A-4915B71C2743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6E100-8F5C-FB4B-BB71-201D042A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7F483-4F37-3849-BDB5-B21207D6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0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19587-4800-F042-8B40-40E6224D8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0B72E7-77A9-3E4A-A491-7FA915FE8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5B1AC-8D38-9448-B709-FAB61640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CCB2-C10D-FF4D-8A97-4FB0802A5AE7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5900B-CAF4-454A-B94B-5AAD4AC2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C3BC-9F1A-DD40-8C65-65F27B1B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7914-BFB5-2842-A8EA-D98743762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9A49C-8E63-1546-B24B-9FD5CE699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9DC7D-B74B-F04F-9794-CE4BB2A1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1524-B765-F141-BAB8-F8AFFF6A8F77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F3178-0F92-E84D-ABA6-A1A62215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DA74F-CAEF-B744-A1F5-75890A82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9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CE0F-C10B-4848-AAE9-1A3516E3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9A7D1-04B7-1349-BBF8-1FA330B4C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66297-5465-2C4C-AADA-83CC4669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0F45-3EFA-544D-A82E-04C1A358A5FA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3E325-AB38-A748-9254-EEA0B267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CA21-49EC-3848-AAF4-A0FB63F1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1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3D65-84FA-6548-8A4D-657E8D45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05446-41FF-B04D-A4EF-2E7ECD729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02D54-26FC-7740-B936-8F4F5A362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83750-DFE8-4343-A9EE-D8D20F30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9062-14A5-7645-93D6-A43051AD7426}" type="datetime1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E7EC3-BAAA-C74F-BE03-A823D8CBA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78331-1AE0-AD4E-B2EC-B90E1FCC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8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86BC-200B-DB4F-89AC-69B7C180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7B3F2-74B1-214B-9C24-3FF1FB00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DD988-81BA-3C49-8493-C9602983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5F248-5814-DC43-999F-40D5DB613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6543B-142F-0E4D-A8A8-7ADEA6379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68BAF-5F0F-624F-B46C-97659E1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C3FF-E477-6A4D-92CC-A0D2ABCCCE64}" type="datetime1">
              <a:rPr lang="en-US" smtClean="0"/>
              <a:t>9/14/22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BF1C52-09EF-054C-907D-8191FA2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9D978B-D80C-EC4D-B168-9CB891A7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A5DE5-2D2E-C944-B483-E0E7A6CD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2F5C-16BA-C141-A52C-7D8EBEBF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D781B-C6CF-E544-8846-DAE77A3F308B}" type="datetime1">
              <a:rPr lang="en-US" smtClean="0"/>
              <a:t>9/14/22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CC8B1-B25C-F449-AA07-92598576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27F49-D4D7-6D45-9D94-4C6EA06B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5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85A5A-A8D6-C746-8B73-E8161E43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C989-2D98-AC4C-A0F1-5DA7607E0584}" type="datetime1">
              <a:rPr lang="en-US" smtClean="0"/>
              <a:t>9/14/22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F6CC1-48AA-B848-8F46-ECDB7B1B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CA463-D5A9-B942-915B-B6D84690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B127C-CD88-D243-88F7-E1C7C405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C0E9-E64D-2F48-AEFD-9536746D5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87193-A914-5D44-B74F-12F74A9C2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16EDD-9931-F048-8431-9808D279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EF91-4426-224A-B78F-5322ADC950C3}" type="datetime1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C733D-DABB-704E-9A5C-D3365E08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EFE5D-8614-3040-A0BC-F27469E7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1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26B3-F3E9-5C4E-824C-D3594C5C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7B3EE7-6179-ED48-B41A-449AC2BC5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0A0E1-1C03-EB4C-8709-1E8D4E590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D3D9-078B-1746-B255-01114B9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3C88-4234-3B4F-B52B-E04DF75FA67E}" type="datetime1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3A851-E7F6-ED40-AFAB-D3FB33BF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51E0F-AA65-D947-982E-D455B855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6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D0204B-D20F-6B47-AD84-43BEF142CA8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12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FCE00-872D-CF4A-ACF1-1631C99200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734" y="11111"/>
            <a:ext cx="1161266" cy="528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78E96-93B6-8945-A1B9-2EE6456E1F8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1111"/>
            <a:ext cx="966486" cy="6165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B8B04-7952-3547-8ACC-AD01D6EE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ED477-6E56-314A-8518-4F2424A6F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7C1D-BC79-3047-B1ED-08C0AC0A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B0C60-4F33-D248-B29E-27ED0B149286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C2E40-3DAA-8F45-B722-0C1F3C44F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31BF7-3949-5140-87C7-96C26F09D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700A9-07B9-5246-B6B9-D15A7F0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8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4CF7-E7D9-C64C-BFDE-A7F9D3ACA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1122363"/>
            <a:ext cx="110871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/>
              <a:t>Enhancing Tropical Cyclone Forecast Applications using GOES-R GLM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DC01B-9A45-F14A-8E9E-F417891D5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68750"/>
            <a:ext cx="10515600" cy="2387600"/>
          </a:xfrm>
        </p:spPr>
        <p:txBody>
          <a:bodyPr>
            <a:normAutofit/>
          </a:bodyPr>
          <a:lstStyle/>
          <a:p>
            <a:r>
              <a:rPr lang="en-US" dirty="0"/>
              <a:t>Kyle Hilburn</a:t>
            </a:r>
            <a:r>
              <a:rPr lang="en-US" baseline="30000" dirty="0"/>
              <a:t>+</a:t>
            </a:r>
            <a:r>
              <a:rPr lang="en-US" dirty="0"/>
              <a:t>, Stephanie Stevenson</a:t>
            </a:r>
            <a:r>
              <a:rPr lang="en-US" baseline="30000" dirty="0"/>
              <a:t>*</a:t>
            </a:r>
            <a:r>
              <a:rPr lang="en-US" dirty="0"/>
              <a:t>, Kate Musgrave</a:t>
            </a:r>
            <a:r>
              <a:rPr lang="en-US" baseline="30000" dirty="0"/>
              <a:t>+</a:t>
            </a:r>
            <a:r>
              <a:rPr lang="en-US" dirty="0"/>
              <a:t>, Ben </a:t>
            </a:r>
            <a:r>
              <a:rPr lang="en-US" dirty="0" err="1"/>
              <a:t>Trabing</a:t>
            </a:r>
            <a:r>
              <a:rPr lang="en-US" baseline="30000" dirty="0"/>
              <a:t>+</a:t>
            </a:r>
          </a:p>
          <a:p>
            <a:r>
              <a:rPr lang="en-US" baseline="30000" dirty="0"/>
              <a:t>+</a:t>
            </a:r>
            <a:r>
              <a:rPr lang="en-US" dirty="0"/>
              <a:t> Cooperative Institute for Research in the Atmosphere</a:t>
            </a:r>
          </a:p>
          <a:p>
            <a:r>
              <a:rPr lang="en-US" baseline="30000" dirty="0"/>
              <a:t>*</a:t>
            </a:r>
            <a:r>
              <a:rPr lang="en-US" dirty="0"/>
              <a:t> National Hurricane Center</a:t>
            </a:r>
          </a:p>
          <a:p>
            <a:r>
              <a:rPr lang="en-US" dirty="0"/>
              <a:t>2022 GLM Science Team Meeting</a:t>
            </a:r>
          </a:p>
          <a:p>
            <a:r>
              <a:rPr lang="en-US" dirty="0"/>
              <a:t>15-September-2022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E3A06-8B70-AB43-9639-312AC81B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1</a:t>
            </a:fld>
            <a:endParaRPr lang="en-US"/>
          </a:p>
        </p:txBody>
      </p:sp>
      <p:pic>
        <p:nvPicPr>
          <p:cNvPr id="5" name="Audio Recording Sep 14, 2022 at 3:05:12 PM" descr="Audio Recording Sep 14, 2022 at 3:05:12 PM">
            <a:hlinkClick r:id="" action="ppaction://media"/>
            <a:extLst>
              <a:ext uri="{FF2B5EF4-FFF2-40B4-BE49-F238E27FC236}">
                <a16:creationId xmlns:a16="http://schemas.microsoft.com/office/drawing/2014/main" id="{F76852B0-337C-81E2-523C-30C9CA02D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5790" y="-1441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B71E-5C63-7F31-E401-03FD77C1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651C6-15BE-F7C5-7D89-FADD38BE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1"/>
          </a:xfrm>
        </p:spPr>
        <p:txBody>
          <a:bodyPr>
            <a:normAutofit/>
          </a:bodyPr>
          <a:lstStyle/>
          <a:p>
            <a:r>
              <a:rPr lang="en-US" dirty="0"/>
              <a:t>GLM provides information on convection below cirrus canopy</a:t>
            </a:r>
          </a:p>
          <a:p>
            <a:r>
              <a:rPr lang="en-US" dirty="0"/>
              <a:t>A comprehensive dataset of TC-centered GOES-East and GOES-West ML-ready imagery from ABI and GLM has been assembled</a:t>
            </a:r>
          </a:p>
          <a:p>
            <a:r>
              <a:rPr lang="en-US" dirty="0"/>
              <a:t>We are examining factors that lead to basin-to-basin differences in the interpretation of lightning</a:t>
            </a:r>
          </a:p>
          <a:p>
            <a:r>
              <a:rPr lang="en-US" dirty="0"/>
              <a:t>Machine learning can help analyze lightning information relative to the TC spatial structure</a:t>
            </a:r>
          </a:p>
          <a:p>
            <a:r>
              <a:rPr lang="en-US" dirty="0"/>
              <a:t>Even relatively simple Convolutional NNs exhibit overfitting and we are also exploring dimensionality reduction strategies (i.e., physically-based feature engineering)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9F28B-4CA7-483B-9A6B-F460D23F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10</a:t>
            </a:fld>
            <a:endParaRPr lang="en-US"/>
          </a:p>
        </p:txBody>
      </p:sp>
      <p:pic>
        <p:nvPicPr>
          <p:cNvPr id="5" name="Audio Recording Sep 14, 2022 at 3:33:49 PM" descr="Audio Recording Sep 14, 2022 at 3:33:49 PM">
            <a:hlinkClick r:id="" action="ppaction://media"/>
            <a:extLst>
              <a:ext uri="{FF2B5EF4-FFF2-40B4-BE49-F238E27FC236}">
                <a16:creationId xmlns:a16="http://schemas.microsoft.com/office/drawing/2014/main" id="{B41DFFAE-FB41-6160-3B33-D61AD4BA6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-135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1532-2E38-5671-CE30-959C7177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318"/>
            <a:ext cx="10515600" cy="71048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57DF-ECDC-AB13-30ED-7C84228F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125"/>
            <a:ext cx="7562850" cy="50307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Statistical models for TC intensity prediction incorporate the areal extent and symmetry of cold cloud tops from GEO infrared imagery</a:t>
            </a:r>
          </a:p>
          <a:p>
            <a:pPr lvl="1"/>
            <a:r>
              <a:rPr lang="en-US" dirty="0"/>
              <a:t>Statistical Hurricane Intensity Prediction System (SHIPS)</a:t>
            </a:r>
          </a:p>
          <a:p>
            <a:pPr lvl="1"/>
            <a:r>
              <a:rPr lang="en-US" dirty="0"/>
              <a:t>Rapid Intensification Index (RII)</a:t>
            </a:r>
          </a:p>
          <a:p>
            <a:r>
              <a:rPr lang="en-US" dirty="0"/>
              <a:t>But cirrus canopy can obscure convection below the cloud tops</a:t>
            </a:r>
          </a:p>
          <a:p>
            <a:r>
              <a:rPr lang="en-US" dirty="0"/>
              <a:t>Opportunity: Geostationary Lightning Mapper (GLM) provides new information</a:t>
            </a:r>
          </a:p>
          <a:p>
            <a:pPr lvl="1"/>
            <a:r>
              <a:rPr lang="en-US" dirty="0"/>
              <a:t>Location and intensity of lightning producing convection</a:t>
            </a:r>
          </a:p>
          <a:p>
            <a:pPr lvl="1"/>
            <a:r>
              <a:rPr lang="en-US" dirty="0"/>
              <a:t>Can see beneath cirrus canopy cover</a:t>
            </a:r>
          </a:p>
          <a:p>
            <a:r>
              <a:rPr lang="en-US" dirty="0"/>
              <a:t>Hypothesis: lightning information can improve statistical prediction models of TC intensity change</a:t>
            </a:r>
          </a:p>
          <a:p>
            <a:pPr lvl="1"/>
            <a:r>
              <a:rPr lang="en-US" dirty="0"/>
              <a:t>Lightning version of RII using GLM running this season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57C9E-600C-4B29-A21B-737AE2B3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8B4B1-D09B-A45C-4974-A11831155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50" y="2159001"/>
            <a:ext cx="3665236" cy="2845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241C9-9729-C7F0-526D-70D377C66A39}"/>
              </a:ext>
            </a:extLst>
          </p:cNvPr>
          <p:cNvSpPr txBox="1"/>
          <p:nvPr/>
        </p:nvSpPr>
        <p:spPr>
          <a:xfrm>
            <a:off x="8328467" y="5004381"/>
            <a:ext cx="3810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GOES-R Satellite (Image credit: NASA)</a:t>
            </a:r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www.nasa.gov</a:t>
            </a:r>
            <a:r>
              <a:rPr lang="en-US" sz="1400" dirty="0"/>
              <a:t>/content/goes-r/</a:t>
            </a:r>
            <a:r>
              <a:rPr lang="en-US" sz="1400" dirty="0" err="1"/>
              <a:t>index.html</a:t>
            </a:r>
            <a:endParaRPr lang="en-US" sz="1400" dirty="0"/>
          </a:p>
        </p:txBody>
      </p:sp>
      <p:pic>
        <p:nvPicPr>
          <p:cNvPr id="7" name="Audio Recording Sep 14, 2022 at 3:07:37 PM" descr="Audio Recording Sep 14, 2022 at 3:07:37 PM">
            <a:hlinkClick r:id="" action="ppaction://media"/>
            <a:extLst>
              <a:ext uri="{FF2B5EF4-FFF2-40B4-BE49-F238E27FC236}">
                <a16:creationId xmlns:a16="http://schemas.microsoft.com/office/drawing/2014/main" id="{DDE13AFB-D13E-13E7-1AA6-4B30AD8B6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-1416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DDB68-FCC6-A1E4-E6B3-D247807C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Basis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A179B-F671-D377-5729-2FA138CA6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7"/>
            <a:ext cx="6858840" cy="4802187"/>
          </a:xfrm>
        </p:spPr>
        <p:txBody>
          <a:bodyPr>
            <a:normAutofit/>
          </a:bodyPr>
          <a:lstStyle/>
          <a:p>
            <a:r>
              <a:rPr lang="en-US" dirty="0"/>
              <a:t>Positive correlation between rainband lightning and TC intensity change (</a:t>
            </a:r>
            <a:r>
              <a:rPr lang="en-US" dirty="0" err="1"/>
              <a:t>DeMaria</a:t>
            </a:r>
            <a:r>
              <a:rPr lang="en-US" dirty="0"/>
              <a:t> et al. 2012, Stevenson et al. 2018)</a:t>
            </a:r>
          </a:p>
          <a:p>
            <a:pPr lvl="1"/>
            <a:r>
              <a:rPr lang="en-US" dirty="0"/>
              <a:t>TC embedded in favorable environment</a:t>
            </a:r>
          </a:p>
          <a:p>
            <a:r>
              <a:rPr lang="en-US" dirty="0"/>
              <a:t>More complicated relationship between inner-core lightning and TC intensity change</a:t>
            </a:r>
          </a:p>
          <a:p>
            <a:pPr lvl="1"/>
            <a:r>
              <a:rPr lang="en-US" dirty="0"/>
              <a:t>Stevenson et al. (2018) showed importance of interpreting inner-core lightning relative to TC structure</a:t>
            </a:r>
          </a:p>
          <a:p>
            <a:pPr lvl="1"/>
            <a:r>
              <a:rPr lang="en-US" dirty="0"/>
              <a:t>Lightning (thus diabatic heating) within RMW is favorable for intensification</a:t>
            </a:r>
          </a:p>
          <a:p>
            <a:pPr lvl="1"/>
            <a:r>
              <a:rPr lang="en-US" dirty="0"/>
              <a:t>Also depends on prior intensity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D97A7-09F5-56CF-ED08-08019D4B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1EB88-5C9A-2B4A-6FFE-02B7C26DD637}"/>
              </a:ext>
            </a:extLst>
          </p:cNvPr>
          <p:cNvSpPr txBox="1"/>
          <p:nvPr/>
        </p:nvSpPr>
        <p:spPr>
          <a:xfrm>
            <a:off x="8372239" y="5467200"/>
            <a:ext cx="3219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From Stevenson et al. (2018)</a:t>
            </a:r>
          </a:p>
          <a:p>
            <a:pPr algn="ctr"/>
            <a:r>
              <a:rPr lang="en-US" dirty="0"/>
              <a:t>DOI: 10.1175/WAF-D-17-0096.1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FE6483-A717-C590-5DDF-386CF61A269E}"/>
              </a:ext>
            </a:extLst>
          </p:cNvPr>
          <p:cNvGrpSpPr/>
          <p:nvPr/>
        </p:nvGrpSpPr>
        <p:grpSpPr>
          <a:xfrm>
            <a:off x="7936910" y="1816606"/>
            <a:ext cx="4090579" cy="3554505"/>
            <a:chOff x="7953375" y="1729534"/>
            <a:chExt cx="4090579" cy="35545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B41001-3DE0-D236-6CD3-6971F7D34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9708" y="1825623"/>
              <a:ext cx="3577912" cy="33623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6AA377-99FC-9AD1-5E85-BFF761C6D92D}"/>
                </a:ext>
              </a:extLst>
            </p:cNvPr>
            <p:cNvSpPr/>
            <p:nvPr/>
          </p:nvSpPr>
          <p:spPr>
            <a:xfrm>
              <a:off x="7953375" y="1729534"/>
              <a:ext cx="4090579" cy="3554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Audio Recording Sep 14, 2022 at 3:10:02 PM" descr="Audio Recording Sep 14, 2022 at 3:10:02 PM">
            <a:hlinkClick r:id="" action="ppaction://media"/>
            <a:extLst>
              <a:ext uri="{FF2B5EF4-FFF2-40B4-BE49-F238E27FC236}">
                <a16:creationId xmlns:a16="http://schemas.microsoft.com/office/drawing/2014/main" id="{F44C52CA-7EBF-57EB-49CB-BD0050974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-1468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2627-B9B3-7372-E37F-4CB35C63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Climatological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FC1E7-511D-0900-628F-59EA5AC8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954EBFD-38E1-65B6-5185-F0C31701FB61}"/>
              </a:ext>
            </a:extLst>
          </p:cNvPr>
          <p:cNvSpPr txBox="1">
            <a:spLocks/>
          </p:cNvSpPr>
          <p:nvPr/>
        </p:nvSpPr>
        <p:spPr>
          <a:xfrm>
            <a:off x="1179779" y="5398708"/>
            <a:ext cx="4651005" cy="111807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/>
              <a:t>What large-scale factors contribute to variations in lightning coverage and densities?</a:t>
            </a:r>
            <a:endParaRPr lang="en-US" sz="2400" b="1" dirty="0"/>
          </a:p>
        </p:txBody>
      </p:sp>
      <p:pic>
        <p:nvPicPr>
          <p:cNvPr id="6" name="Google Shape;162;p8" descr="Diagram, map&#10;&#10;Description automatically generated">
            <a:extLst>
              <a:ext uri="{FF2B5EF4-FFF2-40B4-BE49-F238E27FC236}">
                <a16:creationId xmlns:a16="http://schemas.microsoft.com/office/drawing/2014/main" id="{E7FBB862-CB8C-2A5A-9AD4-220FA996BA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1542122"/>
            <a:ext cx="6401983" cy="377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888AD-6CE7-FDC0-5565-20FC2CFB64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84362" y="1542121"/>
            <a:ext cx="3889217" cy="377375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0E44D8-52BF-B562-9FE8-7649479E0BC2}"/>
              </a:ext>
            </a:extLst>
          </p:cNvPr>
          <p:cNvCxnSpPr>
            <a:cxnSpLocks/>
          </p:cNvCxnSpPr>
          <p:nvPr/>
        </p:nvCxnSpPr>
        <p:spPr>
          <a:xfrm>
            <a:off x="5830784" y="5957744"/>
            <a:ext cx="830285" cy="79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9F3063C-CECD-E501-4920-C1FDF7FF3444}"/>
              </a:ext>
            </a:extLst>
          </p:cNvPr>
          <p:cNvSpPr txBox="1">
            <a:spLocks/>
          </p:cNvSpPr>
          <p:nvPr/>
        </p:nvSpPr>
        <p:spPr>
          <a:xfrm>
            <a:off x="6661069" y="5376582"/>
            <a:ext cx="4412510" cy="116232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tIns="0" anchor="ctr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2"/>
              <a:buNone/>
            </a:pPr>
            <a:r>
              <a:rPr lang="en-US" sz="1800" b="1" dirty="0"/>
              <a:t>Lightning more likely in environments with: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800" b="1" dirty="0"/>
              <a:t>More (non-dust) aerosols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800" b="1" dirty="0"/>
              <a:t>Warmer SST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800" b="1" dirty="0"/>
              <a:t>Higher ocean heat content</a:t>
            </a:r>
          </a:p>
        </p:txBody>
      </p:sp>
      <p:pic>
        <p:nvPicPr>
          <p:cNvPr id="3" name="Audio Recording Sep 14, 2022 at 3:17:34 PM" descr="Audio Recording Sep 14, 2022 at 3:17:34 PM">
            <a:hlinkClick r:id="" action="ppaction://media"/>
            <a:extLst>
              <a:ext uri="{FF2B5EF4-FFF2-40B4-BE49-F238E27FC236}">
                <a16:creationId xmlns:a16="http://schemas.microsoft.com/office/drawing/2014/main" id="{F73DA521-3458-63A1-FBCA-59C7CF4A2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47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B2F102-16EB-A331-A52C-1D779BD5B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70" t="5674" r="12609" b="9130"/>
          <a:stretch/>
        </p:blipFill>
        <p:spPr>
          <a:xfrm>
            <a:off x="8092822" y="1146841"/>
            <a:ext cx="2301410" cy="2056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77D26-F120-9349-D754-07E537E0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50" y="712518"/>
            <a:ext cx="10515600" cy="774333"/>
          </a:xfrm>
        </p:spPr>
        <p:txBody>
          <a:bodyPr/>
          <a:lstStyle/>
          <a:p>
            <a:r>
              <a:rPr lang="en-US" dirty="0"/>
              <a:t>GOES-R TC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060EE-A6CA-C45C-966D-155A21D4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50" y="1486850"/>
            <a:ext cx="6095801" cy="52346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Time period: 2017-2021</a:t>
            </a:r>
          </a:p>
          <a:p>
            <a:r>
              <a:rPr lang="en-US" dirty="0"/>
              <a:t>Time sampling: Synoptic times (0, 6, 12, 18Z)</a:t>
            </a:r>
          </a:p>
          <a:p>
            <a:r>
              <a:rPr lang="en-US" dirty="0"/>
              <a:t>Spatial coverage: GOES-East and GOES-West domains</a:t>
            </a:r>
          </a:p>
          <a:p>
            <a:pPr lvl="1"/>
            <a:r>
              <a:rPr lang="en-US" dirty="0"/>
              <a:t>Includes duplicate samples that have both GOES-16 and GOES-17</a:t>
            </a:r>
          </a:p>
          <a:p>
            <a:r>
              <a:rPr lang="en-US" dirty="0"/>
              <a:t>Spatial format:</a:t>
            </a:r>
          </a:p>
          <a:p>
            <a:pPr lvl="1"/>
            <a:r>
              <a:rPr lang="en-US" dirty="0"/>
              <a:t>Resampled to common ABI 2 km grids</a:t>
            </a:r>
          </a:p>
          <a:p>
            <a:pPr lvl="1"/>
            <a:r>
              <a:rPr lang="en-US" dirty="0"/>
              <a:t>Storm-centric (Best Track centers)</a:t>
            </a:r>
          </a:p>
          <a:p>
            <a:pPr lvl="1"/>
            <a:r>
              <a:rPr lang="en-US" dirty="0"/>
              <a:t>Extracted 512 x 512-pixel image patches</a:t>
            </a:r>
          </a:p>
          <a:p>
            <a:r>
              <a:rPr lang="en-US" dirty="0"/>
              <a:t>Require both ABI and GLM data to be present</a:t>
            </a:r>
          </a:p>
          <a:p>
            <a:pPr lvl="1"/>
            <a:r>
              <a:rPr lang="en-US" dirty="0"/>
              <a:t>GLM Group Extent Density</a:t>
            </a:r>
          </a:p>
          <a:p>
            <a:pPr lvl="1"/>
            <a:r>
              <a:rPr lang="en-US" dirty="0"/>
              <a:t>GLM Min, Mean, and Max Group Area and Optical Energy</a:t>
            </a:r>
          </a:p>
          <a:p>
            <a:pPr lvl="1"/>
            <a:r>
              <a:rPr lang="en-US" dirty="0"/>
              <a:t>1-, 3-, and 6-hour accumulation periods</a:t>
            </a:r>
          </a:p>
          <a:p>
            <a:r>
              <a:rPr lang="en-US" dirty="0"/>
              <a:t>Total of 5541 samples</a:t>
            </a:r>
          </a:p>
          <a:p>
            <a:pPr lvl="1"/>
            <a:r>
              <a:rPr lang="en-US" dirty="0"/>
              <a:t>249 cases of RI (+30 kts in 24 hours) from 53 storms</a:t>
            </a:r>
          </a:p>
          <a:p>
            <a:r>
              <a:rPr lang="en-US" dirty="0"/>
              <a:t>Other variables: </a:t>
            </a:r>
          </a:p>
          <a:p>
            <a:pPr lvl="1"/>
            <a:r>
              <a:rPr lang="en-US" dirty="0"/>
              <a:t>Scalar: SHIPS predictors, ABI and GLM metadata</a:t>
            </a:r>
          </a:p>
          <a:p>
            <a:pPr lvl="1"/>
            <a:r>
              <a:rPr lang="en-US" dirty="0"/>
              <a:t>Image: WWLLN, ISS-LIS, SST, OHC, AOD, GFS, geometry </a:t>
            </a:r>
          </a:p>
          <a:p>
            <a:pPr lvl="1"/>
            <a:r>
              <a:rPr lang="en-US" dirty="0"/>
              <a:t>Coming soon: PMW, Aircraft</a:t>
            </a:r>
          </a:p>
          <a:p>
            <a:r>
              <a:rPr lang="en-US" dirty="0"/>
              <a:t>Format: </a:t>
            </a:r>
            <a:r>
              <a:rPr lang="en-US" dirty="0" err="1"/>
              <a:t>NetCDF</a:t>
            </a:r>
            <a:r>
              <a:rPr lang="en-US" dirty="0"/>
              <a:t> (65 GB with compression)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4F293-99B4-D54C-4865-9CD0637C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DFFF38-A0DA-EA8E-E132-628A79512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780873"/>
              </p:ext>
            </p:extLst>
          </p:nvPr>
        </p:nvGraphicFramePr>
        <p:xfrm>
          <a:off x="6910251" y="3629055"/>
          <a:ext cx="4666553" cy="270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931">
                  <a:extLst>
                    <a:ext uri="{9D8B030D-6E8A-4147-A177-3AD203B41FA5}">
                      <a16:colId xmlns:a16="http://schemas.microsoft.com/office/drawing/2014/main" val="1640302814"/>
                    </a:ext>
                  </a:extLst>
                </a:gridCol>
                <a:gridCol w="1974311">
                  <a:extLst>
                    <a:ext uri="{9D8B030D-6E8A-4147-A177-3AD203B41FA5}">
                      <a16:colId xmlns:a16="http://schemas.microsoft.com/office/drawing/2014/main" val="3487479136"/>
                    </a:ext>
                  </a:extLst>
                </a:gridCol>
                <a:gridCol w="1974311">
                  <a:extLst>
                    <a:ext uri="{9D8B030D-6E8A-4147-A177-3AD203B41FA5}">
                      <a16:colId xmlns:a16="http://schemas.microsoft.com/office/drawing/2014/main" val="100476980"/>
                    </a:ext>
                  </a:extLst>
                </a:gridCol>
              </a:tblGrid>
              <a:tr h="244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Atlantic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East Pacific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extLst>
                  <a:ext uri="{0D108BD9-81ED-4DB2-BD59-A6C34878D82A}">
                    <a16:rowId xmlns:a16="http://schemas.microsoft.com/office/drawing/2014/main" val="3796354166"/>
                  </a:ext>
                </a:extLst>
              </a:tr>
              <a:tr h="3802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Franklin, Harvey, Irma, Jose, Katia, Lee, Maria, Nate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Dora, Eugene, Fernanda, Kenneth, Otis, Max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extLst>
                  <a:ext uri="{0D108BD9-81ED-4DB2-BD59-A6C34878D82A}">
                    <a16:rowId xmlns:a16="http://schemas.microsoft.com/office/drawing/2014/main" val="356555543"/>
                  </a:ext>
                </a:extLst>
              </a:tr>
              <a:tr h="5161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Beryl, Florence, Michael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Aletta, Bud, Hector, John, Lane, Norman, Olivia, Rosa, Sergio, Willa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extLst>
                  <a:ext uri="{0D108BD9-81ED-4DB2-BD59-A6C34878D82A}">
                    <a16:rowId xmlns:a16="http://schemas.microsoft.com/office/drawing/2014/main" val="2506484642"/>
                  </a:ext>
                </a:extLst>
              </a:tr>
              <a:tr h="244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Dorian, Jerry, Lorenzo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Barbara, Erick, Juliette, </a:t>
                      </a:r>
                      <a:r>
                        <a:rPr lang="en-US" sz="1200" dirty="0" err="1">
                          <a:effectLst/>
                        </a:rPr>
                        <a:t>Kiko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extLst>
                  <a:ext uri="{0D108BD9-81ED-4DB2-BD59-A6C34878D82A}">
                    <a16:rowId xmlns:a16="http://schemas.microsoft.com/office/drawing/2014/main" val="3582938868"/>
                  </a:ext>
                </a:extLst>
              </a:tr>
              <a:tr h="3802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Laura, Teddy, Delta, Epsilon, Zeta, Eta, Iota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Douglas, </a:t>
                      </a:r>
                      <a:r>
                        <a:rPr lang="en-US" sz="1200" dirty="0" err="1">
                          <a:effectLst/>
                        </a:rPr>
                        <a:t>Genieve</a:t>
                      </a:r>
                      <a:r>
                        <a:rPr lang="en-US" sz="1200" dirty="0">
                          <a:effectLst/>
                        </a:rPr>
                        <a:t>, Marie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extLst>
                  <a:ext uri="{0D108BD9-81ED-4DB2-BD59-A6C34878D82A}">
                    <a16:rowId xmlns:a16="http://schemas.microsoft.com/office/drawing/2014/main" val="1823659318"/>
                  </a:ext>
                </a:extLst>
              </a:tr>
              <a:tr h="244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2021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Elsa, Grace, Ida, Sam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Felicia, Hilda, Linda, Olaf, Rick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 anchor="ctr"/>
                </a:tc>
                <a:extLst>
                  <a:ext uri="{0D108BD9-81ED-4DB2-BD59-A6C34878D82A}">
                    <a16:rowId xmlns:a16="http://schemas.microsoft.com/office/drawing/2014/main" val="18902589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ABAC815-D1B0-1EB0-A0B8-05B8A94BFE83}"/>
              </a:ext>
            </a:extLst>
          </p:cNvPr>
          <p:cNvSpPr txBox="1"/>
          <p:nvPr/>
        </p:nvSpPr>
        <p:spPr>
          <a:xfrm>
            <a:off x="7875400" y="3308272"/>
            <a:ext cx="273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Rapid Intensification Cases</a:t>
            </a:r>
          </a:p>
        </p:txBody>
      </p:sp>
      <p:pic>
        <p:nvPicPr>
          <p:cNvPr id="5" name="Audio Recording Sep 14, 2022 at 3:23:35 PM" descr="Audio Recording Sep 14, 2022 at 3:23:35 PM">
            <a:hlinkClick r:id="" action="ppaction://media"/>
            <a:extLst>
              <a:ext uri="{FF2B5EF4-FFF2-40B4-BE49-F238E27FC236}">
                <a16:creationId xmlns:a16="http://schemas.microsoft.com/office/drawing/2014/main" id="{4707ABD6-5779-4150-CAFE-CFC734C46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460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5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794B88-E8EE-66E1-D57D-1264D6D1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574" y="3673475"/>
            <a:ext cx="4064000" cy="304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DA46A-8440-C00A-EB25-F4817AECC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GLM Data versus Algorithm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9D10A-2543-95F5-9571-B1F398BB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91250" cy="4802187"/>
          </a:xfrm>
        </p:spPr>
        <p:txBody>
          <a:bodyPr>
            <a:normAutofit/>
          </a:bodyPr>
          <a:lstStyle/>
          <a:p>
            <a:r>
              <a:rPr lang="en-US" dirty="0"/>
              <a:t>GLM is a first-of-its-kind geostationary sensor</a:t>
            </a:r>
          </a:p>
          <a:p>
            <a:r>
              <a:rPr lang="en-US" dirty="0"/>
              <a:t>Our samples span algorithm build numbers 4-8</a:t>
            </a:r>
          </a:p>
          <a:p>
            <a:r>
              <a:rPr lang="en-US" dirty="0"/>
              <a:t>Lightning locations are improved after algorithm build 5</a:t>
            </a:r>
          </a:p>
          <a:p>
            <a:r>
              <a:rPr lang="en-US" dirty="0"/>
              <a:t>This leads to improved comparisons with WWLLN over time</a:t>
            </a:r>
          </a:p>
          <a:p>
            <a:r>
              <a:rPr lang="en-US" dirty="0"/>
              <a:t>Note that, in general, GLM sees more lightning than WWLLN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F4EF4-D010-C67E-F45F-DFDDFB7D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823F0-B5A8-CF15-CA8D-67F84B24E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6481" r="8565" b="5555"/>
          <a:stretch/>
        </p:blipFill>
        <p:spPr>
          <a:xfrm>
            <a:off x="7395348" y="1508126"/>
            <a:ext cx="3958452" cy="2133634"/>
          </a:xfrm>
          <a:prstGeom prst="rect">
            <a:avLst/>
          </a:prstGeom>
        </p:spPr>
      </p:pic>
      <p:pic>
        <p:nvPicPr>
          <p:cNvPr id="7" name="Audio Recording Sep 14, 2022 at 3:24:38 PM" descr="Audio Recording Sep 14, 2022 at 3:24:38 PM">
            <a:hlinkClick r:id="" action="ppaction://media"/>
            <a:extLst>
              <a:ext uri="{FF2B5EF4-FFF2-40B4-BE49-F238E27FC236}">
                <a16:creationId xmlns:a16="http://schemas.microsoft.com/office/drawing/2014/main" id="{54921928-ACE5-17A0-4584-779060716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47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9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2D0C-F86A-D4EA-D132-12C14880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ML-Based Anomaly Detection for Q/C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EF677-852F-1312-B443-36A36574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219825" cy="48021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Trained model to translate GLM imagery into (bias-corrected) WWLLN imagery</a:t>
            </a:r>
          </a:p>
          <a:p>
            <a:pPr lvl="1"/>
            <a:r>
              <a:rPr lang="en-US" dirty="0"/>
              <a:t>Trained on best quality BN 7-8</a:t>
            </a:r>
          </a:p>
          <a:p>
            <a:pPr lvl="1"/>
            <a:r>
              <a:rPr lang="en-US" dirty="0"/>
              <a:t>Evaluated on BN 4-6</a:t>
            </a:r>
          </a:p>
          <a:p>
            <a:pPr lvl="1"/>
            <a:r>
              <a:rPr lang="en-US" dirty="0"/>
              <a:t>Inputs: ABI C13, GLM GED + Area + Energy</a:t>
            </a:r>
          </a:p>
          <a:p>
            <a:r>
              <a:rPr lang="en-US" dirty="0"/>
              <a:t>Identified anomalous samples based on large RMSD between the prediction and the original GLM data</a:t>
            </a:r>
          </a:p>
          <a:p>
            <a:pPr lvl="1"/>
            <a:r>
              <a:rPr lang="en-US" dirty="0"/>
              <a:t>Found 30 samples with unphysical linear features</a:t>
            </a:r>
          </a:p>
          <a:p>
            <a:pPr lvl="1"/>
            <a:r>
              <a:rPr lang="en-US" dirty="0"/>
              <a:t>Removed these samples from training, but could snip these regions from the images to make use of those samples</a:t>
            </a:r>
          </a:p>
          <a:p>
            <a:r>
              <a:rPr lang="en-US" dirty="0"/>
              <a:t>Other Q/C applied:</a:t>
            </a:r>
          </a:p>
          <a:p>
            <a:pPr lvl="1"/>
            <a:r>
              <a:rPr lang="en-US" dirty="0"/>
              <a:t>Removing extremely small GEDs</a:t>
            </a:r>
          </a:p>
          <a:p>
            <a:pPr lvl="1"/>
            <a:r>
              <a:rPr lang="en-US" dirty="0"/>
              <a:t>Removing lightning over warm TBs</a:t>
            </a:r>
          </a:p>
          <a:p>
            <a:pPr lvl="1"/>
            <a:r>
              <a:rPr lang="en-US" dirty="0"/>
              <a:t>Investigating use of area/energy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22E2F-6923-6B68-9B21-F7BED7DD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74F7D-B06D-4784-5F70-5B1CE025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61"/>
          <a:stretch/>
        </p:blipFill>
        <p:spPr>
          <a:xfrm>
            <a:off x="7052164" y="2110978"/>
            <a:ext cx="5133739" cy="235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A21F3-FEB7-500B-30F4-9971FF6C8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61" t="87037" r="66806" b="5324"/>
          <a:stretch/>
        </p:blipFill>
        <p:spPr>
          <a:xfrm>
            <a:off x="9126664" y="4470400"/>
            <a:ext cx="982536" cy="1688733"/>
          </a:xfrm>
          <a:prstGeom prst="rect">
            <a:avLst/>
          </a:prstGeom>
        </p:spPr>
      </p:pic>
      <p:pic>
        <p:nvPicPr>
          <p:cNvPr id="6" name="Audio Recording Sep 14, 2022 at 3:28:24 PM" descr="Audio Recording Sep 14, 2022 at 3:28:24 PM">
            <a:hlinkClick r:id="" action="ppaction://media"/>
            <a:extLst>
              <a:ext uri="{FF2B5EF4-FFF2-40B4-BE49-F238E27FC236}">
                <a16:creationId xmlns:a16="http://schemas.microsoft.com/office/drawing/2014/main" id="{C7019060-B981-5458-B3B7-7B5FC7DBB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50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D569-B0BF-A80C-8D9A-AFA51833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460500"/>
          </a:xfrm>
        </p:spPr>
        <p:txBody>
          <a:bodyPr/>
          <a:lstStyle/>
          <a:p>
            <a:r>
              <a:rPr lang="en-US" dirty="0"/>
              <a:t>ABI+GLM Composites for RI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3573-C970-FA7F-E76A-03EB8A44A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33303"/>
            <a:ext cx="5257801" cy="45595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Figures show composites across all rapid intensification samples in a storm-centered coordinate system</a:t>
            </a:r>
          </a:p>
          <a:p>
            <a:pPr lvl="1"/>
            <a:r>
              <a:rPr lang="en-US" dirty="0"/>
              <a:t>100-500 km range rings</a:t>
            </a:r>
          </a:p>
          <a:p>
            <a:pPr lvl="1"/>
            <a:r>
              <a:rPr lang="en-US" dirty="0"/>
              <a:t>Rotated imagery to have shear vector pointing to the east</a:t>
            </a:r>
          </a:p>
          <a:p>
            <a:r>
              <a:rPr lang="en-US" dirty="0"/>
              <a:t>Top: Average ABI C13 Brightness Temperature</a:t>
            </a:r>
          </a:p>
          <a:p>
            <a:r>
              <a:rPr lang="en-US" dirty="0"/>
              <a:t>Bottom: GLM 6-hour accumulated Group Extent Density histogram</a:t>
            </a:r>
          </a:p>
          <a:p>
            <a:pPr lvl="1"/>
            <a:r>
              <a:rPr lang="en-US" dirty="0"/>
              <a:t>Based on binary lightning presence (GED &gt; 1 group/km</a:t>
            </a:r>
            <a:r>
              <a:rPr lang="en-US" baseline="30000" dirty="0"/>
              <a:t>2</a:t>
            </a:r>
            <a:r>
              <a:rPr lang="en-US" dirty="0"/>
              <a:t>/6-hours)</a:t>
            </a:r>
          </a:p>
          <a:p>
            <a:r>
              <a:rPr lang="en-US" dirty="0"/>
              <a:t>Similar </a:t>
            </a:r>
            <a:r>
              <a:rPr lang="en-US" dirty="0" err="1"/>
              <a:t>downshear</a:t>
            </a:r>
            <a:r>
              <a:rPr lang="en-US" dirty="0"/>
              <a:t>-left lightning preference as in Stevenson et al. (2018)</a:t>
            </a:r>
          </a:p>
          <a:p>
            <a:r>
              <a:rPr lang="en-US" dirty="0"/>
              <a:t>Lightning is most prevalent in the range 100-300 km from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C3087-7692-36B2-63D1-A70A8DA83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4B3BD-5C6E-851D-5EBA-1B3CBF96E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0"/>
            <a:ext cx="4572000" cy="6858000"/>
          </a:xfrm>
          <a:prstGeom prst="rect">
            <a:avLst/>
          </a:prstGeom>
        </p:spPr>
      </p:pic>
      <p:pic>
        <p:nvPicPr>
          <p:cNvPr id="5" name="Audio Recording Sep 14, 2022 at 3:30:01 PM" descr="Audio Recording Sep 14, 2022 at 3:30:01 PM">
            <a:hlinkClick r:id="" action="ppaction://media"/>
            <a:extLst>
              <a:ext uri="{FF2B5EF4-FFF2-40B4-BE49-F238E27FC236}">
                <a16:creationId xmlns:a16="http://schemas.microsoft.com/office/drawing/2014/main" id="{997AED70-D562-CF0D-BD44-1D984C72A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-148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D569-B0BF-A80C-8D9A-AFA51833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460500"/>
          </a:xfrm>
        </p:spPr>
        <p:txBody>
          <a:bodyPr/>
          <a:lstStyle/>
          <a:p>
            <a:r>
              <a:rPr lang="en-US" dirty="0"/>
              <a:t>ABI+GLM Composites for All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3573-C970-FA7F-E76A-03EB8A44A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59428"/>
            <a:ext cx="5257801" cy="46356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Loop progresses from weakening to strengthening</a:t>
            </a:r>
          </a:p>
          <a:p>
            <a:pPr lvl="1"/>
            <a:r>
              <a:rPr lang="en-US" dirty="0"/>
              <a:t>Averages across all initial wind speeds and previous wind speed changes</a:t>
            </a:r>
          </a:p>
          <a:p>
            <a:r>
              <a:rPr lang="en-US" dirty="0"/>
              <a:t>Weakening cases have</a:t>
            </a:r>
          </a:p>
          <a:p>
            <a:pPr lvl="1"/>
            <a:r>
              <a:rPr lang="en-US" dirty="0"/>
              <a:t>More lightning within 0-100 km</a:t>
            </a:r>
          </a:p>
          <a:p>
            <a:pPr lvl="1"/>
            <a:r>
              <a:rPr lang="en-US" dirty="0"/>
              <a:t>Less spatial extent of lightning</a:t>
            </a:r>
          </a:p>
          <a:p>
            <a:pPr lvl="1"/>
            <a:r>
              <a:rPr lang="en-US" dirty="0"/>
              <a:t>More </a:t>
            </a:r>
            <a:r>
              <a:rPr lang="en-US" dirty="0" err="1"/>
              <a:t>downshear</a:t>
            </a:r>
            <a:r>
              <a:rPr lang="en-US" dirty="0"/>
              <a:t>-right located</a:t>
            </a:r>
          </a:p>
          <a:p>
            <a:r>
              <a:rPr lang="en-US" dirty="0"/>
              <a:t>Strengthening cases have</a:t>
            </a:r>
          </a:p>
          <a:p>
            <a:pPr lvl="1"/>
            <a:r>
              <a:rPr lang="en-US" dirty="0"/>
              <a:t>More lightning out to 300 km</a:t>
            </a:r>
          </a:p>
          <a:p>
            <a:pPr lvl="1"/>
            <a:r>
              <a:rPr lang="en-US" dirty="0"/>
              <a:t>Greater spatial extent, greater azimuthal extent</a:t>
            </a:r>
          </a:p>
          <a:p>
            <a:pPr lvl="1"/>
            <a:r>
              <a:rPr lang="en-US" dirty="0"/>
              <a:t>More </a:t>
            </a:r>
            <a:r>
              <a:rPr lang="en-US" dirty="0" err="1"/>
              <a:t>downshear</a:t>
            </a:r>
            <a:r>
              <a:rPr lang="en-US" dirty="0"/>
              <a:t>-left located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C3087-7692-36B2-63D1-A70A8DA83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00A9-07B9-5246-B6B9-D15A7F0EDA8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760BE-F9CD-E817-CF2E-F31BF8E9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-13063"/>
            <a:ext cx="4572000" cy="6858000"/>
          </a:xfrm>
          <a:prstGeom prst="rect">
            <a:avLst/>
          </a:prstGeom>
        </p:spPr>
      </p:pic>
      <p:pic>
        <p:nvPicPr>
          <p:cNvPr id="5" name="Audio Recording Sep 14, 2022 at 3:32:03 PM" descr="Audio Recording Sep 14, 2022 at 3:32:03 PM">
            <a:hlinkClick r:id="" action="ppaction://media"/>
            <a:extLst>
              <a:ext uri="{FF2B5EF4-FFF2-40B4-BE49-F238E27FC236}">
                <a16:creationId xmlns:a16="http://schemas.microsoft.com/office/drawing/2014/main" id="{B0B23945-454E-A436-3ACA-7CCC42160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-1435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920</Words>
  <Application>Microsoft Macintosh PowerPoint</Application>
  <PresentationFormat>Widescreen</PresentationFormat>
  <Paragraphs>127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 2</vt:lpstr>
      <vt:lpstr>Office Theme</vt:lpstr>
      <vt:lpstr>Enhancing Tropical Cyclone Forecast Applications using GOES-R GLM</vt:lpstr>
      <vt:lpstr>Introduction</vt:lpstr>
      <vt:lpstr>Physical Basis</vt:lpstr>
      <vt:lpstr>Accounting for Climatological Factors</vt:lpstr>
      <vt:lpstr>GOES-R TC Dataset</vt:lpstr>
      <vt:lpstr>GLM Data versus Algorithm Version</vt:lpstr>
      <vt:lpstr>ML-Based Anomaly Detection for Q/C</vt:lpstr>
      <vt:lpstr>ABI+GLM Composites for RI Samples</vt:lpstr>
      <vt:lpstr>ABI+GLM Composites for All Samples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GLM TC ML Update</dc:title>
  <dc:creator>Hilburn,Kyle</dc:creator>
  <cp:lastModifiedBy>Hilburn,Kyle</cp:lastModifiedBy>
  <cp:revision>226</cp:revision>
  <dcterms:created xsi:type="dcterms:W3CDTF">2022-02-14T16:55:44Z</dcterms:created>
  <dcterms:modified xsi:type="dcterms:W3CDTF">2022-09-14T21:39:08Z</dcterms:modified>
</cp:coreProperties>
</file>