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8" r:id="rId3"/>
    <p:sldId id="257" r:id="rId4"/>
    <p:sldId id="267" r:id="rId5"/>
    <p:sldId id="290" r:id="rId6"/>
    <p:sldId id="274" r:id="rId7"/>
    <p:sldId id="262" r:id="rId8"/>
    <p:sldId id="271" r:id="rId9"/>
    <p:sldId id="279" r:id="rId10"/>
    <p:sldId id="276" r:id="rId11"/>
    <p:sldId id="278" r:id="rId12"/>
    <p:sldId id="287" r:id="rId13"/>
    <p:sldId id="289" r:id="rId14"/>
    <p:sldId id="288" r:id="rId15"/>
    <p:sldId id="280"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13"/>
    <p:restoredTop sz="86629"/>
  </p:normalViewPr>
  <p:slideViewPr>
    <p:cSldViewPr snapToGrid="0">
      <p:cViewPr varScale="1">
        <p:scale>
          <a:sx n="130" d="100"/>
          <a:sy n="130" d="100"/>
        </p:scale>
        <p:origin x="20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478632-0094-4811-A921-2DE7E97BA6A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BBA7948-A8CF-48F3-8643-A1F5BB240824}">
      <dgm:prSet/>
      <dgm:spPr/>
      <dgm:t>
        <a:bodyPr/>
        <a:lstStyle/>
        <a:p>
          <a:r>
            <a:rPr lang="en-US" b="1"/>
            <a:t>Purpose</a:t>
          </a:r>
          <a:endParaRPr lang="en-US"/>
        </a:p>
      </dgm:t>
    </dgm:pt>
    <dgm:pt modelId="{953C68DC-AAB7-4ADD-8F09-CF441CD54533}" type="parTrans" cxnId="{14590CE5-7114-43D9-901B-D1B15BFB7B07}">
      <dgm:prSet/>
      <dgm:spPr/>
      <dgm:t>
        <a:bodyPr/>
        <a:lstStyle/>
        <a:p>
          <a:endParaRPr lang="en-US"/>
        </a:p>
      </dgm:t>
    </dgm:pt>
    <dgm:pt modelId="{58B12D71-D0FF-4D12-85E1-34D1E00A654C}" type="sibTrans" cxnId="{14590CE5-7114-43D9-901B-D1B15BFB7B07}">
      <dgm:prSet/>
      <dgm:spPr/>
      <dgm:t>
        <a:bodyPr/>
        <a:lstStyle/>
        <a:p>
          <a:endParaRPr lang="en-US"/>
        </a:p>
      </dgm:t>
    </dgm:pt>
    <dgm:pt modelId="{8C3216F0-7200-47A5-905B-D7595D1C43B0}">
      <dgm:prSet/>
      <dgm:spPr/>
      <dgm:t>
        <a:bodyPr/>
        <a:lstStyle/>
        <a:p>
          <a:r>
            <a:rPr lang="en-US" dirty="0"/>
            <a:t>Generate a blended dataset that combines GLM products with ground-based stroke-level lightning observations (NLDN/GLD/ENTLN) to support data assimilation efforts.</a:t>
          </a:r>
        </a:p>
      </dgm:t>
    </dgm:pt>
    <dgm:pt modelId="{514EEA30-8DA4-42E5-A3F7-2E12A0041961}" type="parTrans" cxnId="{CCCABECE-486E-46DD-99EB-9CAB2F25E997}">
      <dgm:prSet/>
      <dgm:spPr/>
      <dgm:t>
        <a:bodyPr/>
        <a:lstStyle/>
        <a:p>
          <a:endParaRPr lang="en-US"/>
        </a:p>
      </dgm:t>
    </dgm:pt>
    <dgm:pt modelId="{534EBE74-7BEB-4786-8DB1-E157F28AAFAB}" type="sibTrans" cxnId="{CCCABECE-486E-46DD-99EB-9CAB2F25E997}">
      <dgm:prSet/>
      <dgm:spPr/>
      <dgm:t>
        <a:bodyPr/>
        <a:lstStyle/>
        <a:p>
          <a:endParaRPr lang="en-US"/>
        </a:p>
      </dgm:t>
    </dgm:pt>
    <dgm:pt modelId="{FC08DDB3-A7A1-4099-BAB4-07B74AC90730}">
      <dgm:prSet/>
      <dgm:spPr/>
      <dgm:t>
        <a:bodyPr/>
        <a:lstStyle/>
        <a:p>
          <a:r>
            <a:rPr lang="en-US" dirty="0"/>
            <a:t>Dataset will leverage the strengths of both observing platforms to produce a clean, concise, and informative lightning product for assimilation.</a:t>
          </a:r>
        </a:p>
      </dgm:t>
    </dgm:pt>
    <dgm:pt modelId="{3C0FF7F2-77BE-43D1-828E-60615AB94ACA}" type="parTrans" cxnId="{72B4DA89-ACDB-4331-BA48-AD7A73B47CF3}">
      <dgm:prSet/>
      <dgm:spPr/>
      <dgm:t>
        <a:bodyPr/>
        <a:lstStyle/>
        <a:p>
          <a:endParaRPr lang="en-US"/>
        </a:p>
      </dgm:t>
    </dgm:pt>
    <dgm:pt modelId="{D90E2AE4-25A3-4B24-A857-E23C22E237AC}" type="sibTrans" cxnId="{72B4DA89-ACDB-4331-BA48-AD7A73B47CF3}">
      <dgm:prSet/>
      <dgm:spPr/>
      <dgm:t>
        <a:bodyPr/>
        <a:lstStyle/>
        <a:p>
          <a:endParaRPr lang="en-US"/>
        </a:p>
      </dgm:t>
    </dgm:pt>
    <dgm:pt modelId="{85D996BE-786E-6749-9A83-147732310D7B}" type="pres">
      <dgm:prSet presAssocID="{14478632-0094-4811-A921-2DE7E97BA6AB}" presName="vert0" presStyleCnt="0">
        <dgm:presLayoutVars>
          <dgm:dir/>
          <dgm:animOne val="branch"/>
          <dgm:animLvl val="lvl"/>
        </dgm:presLayoutVars>
      </dgm:prSet>
      <dgm:spPr/>
    </dgm:pt>
    <dgm:pt modelId="{7AF22382-2D46-8C45-8825-036C955BF34E}" type="pres">
      <dgm:prSet presAssocID="{1BBA7948-A8CF-48F3-8643-A1F5BB240824}" presName="thickLine" presStyleLbl="alignNode1" presStyleIdx="0" presStyleCnt="3"/>
      <dgm:spPr/>
    </dgm:pt>
    <dgm:pt modelId="{D4E4CC79-6F26-E84D-879A-EF684DE95AEB}" type="pres">
      <dgm:prSet presAssocID="{1BBA7948-A8CF-48F3-8643-A1F5BB240824}" presName="horz1" presStyleCnt="0"/>
      <dgm:spPr/>
    </dgm:pt>
    <dgm:pt modelId="{3C3B8EE0-80B3-1145-93FC-4F470720DEA7}" type="pres">
      <dgm:prSet presAssocID="{1BBA7948-A8CF-48F3-8643-A1F5BB240824}" presName="tx1" presStyleLbl="revTx" presStyleIdx="0" presStyleCnt="3"/>
      <dgm:spPr/>
    </dgm:pt>
    <dgm:pt modelId="{FA063BB1-3C39-B94D-B81D-8577272F4311}" type="pres">
      <dgm:prSet presAssocID="{1BBA7948-A8CF-48F3-8643-A1F5BB240824}" presName="vert1" presStyleCnt="0"/>
      <dgm:spPr/>
    </dgm:pt>
    <dgm:pt modelId="{6AB74DD3-4433-2449-B19C-669C3CEBEEF2}" type="pres">
      <dgm:prSet presAssocID="{8C3216F0-7200-47A5-905B-D7595D1C43B0}" presName="thickLine" presStyleLbl="alignNode1" presStyleIdx="1" presStyleCnt="3"/>
      <dgm:spPr/>
    </dgm:pt>
    <dgm:pt modelId="{4E1FDFFD-07F4-F145-9FBE-5268D0EB4E24}" type="pres">
      <dgm:prSet presAssocID="{8C3216F0-7200-47A5-905B-D7595D1C43B0}" presName="horz1" presStyleCnt="0"/>
      <dgm:spPr/>
    </dgm:pt>
    <dgm:pt modelId="{0760979C-90F1-D14E-A605-C4C2AE9725CF}" type="pres">
      <dgm:prSet presAssocID="{8C3216F0-7200-47A5-905B-D7595D1C43B0}" presName="tx1" presStyleLbl="revTx" presStyleIdx="1" presStyleCnt="3"/>
      <dgm:spPr/>
    </dgm:pt>
    <dgm:pt modelId="{A1FAB762-FB1A-4249-8216-F4E9E8B26E34}" type="pres">
      <dgm:prSet presAssocID="{8C3216F0-7200-47A5-905B-D7595D1C43B0}" presName="vert1" presStyleCnt="0"/>
      <dgm:spPr/>
    </dgm:pt>
    <dgm:pt modelId="{B46C5B32-5AD6-B448-BBB0-CE387CDBE498}" type="pres">
      <dgm:prSet presAssocID="{FC08DDB3-A7A1-4099-BAB4-07B74AC90730}" presName="thickLine" presStyleLbl="alignNode1" presStyleIdx="2" presStyleCnt="3"/>
      <dgm:spPr/>
    </dgm:pt>
    <dgm:pt modelId="{99D45C7F-9D9E-644C-9893-7656CC8ACED5}" type="pres">
      <dgm:prSet presAssocID="{FC08DDB3-A7A1-4099-BAB4-07B74AC90730}" presName="horz1" presStyleCnt="0"/>
      <dgm:spPr/>
    </dgm:pt>
    <dgm:pt modelId="{C1021231-8D30-B04F-A280-96CDC5F941B1}" type="pres">
      <dgm:prSet presAssocID="{FC08DDB3-A7A1-4099-BAB4-07B74AC90730}" presName="tx1" presStyleLbl="revTx" presStyleIdx="2" presStyleCnt="3"/>
      <dgm:spPr/>
    </dgm:pt>
    <dgm:pt modelId="{C7AB77CC-CE00-2743-9D23-D415E6F3A3B1}" type="pres">
      <dgm:prSet presAssocID="{FC08DDB3-A7A1-4099-BAB4-07B74AC90730}" presName="vert1" presStyleCnt="0"/>
      <dgm:spPr/>
    </dgm:pt>
  </dgm:ptLst>
  <dgm:cxnLst>
    <dgm:cxn modelId="{1FEDD83A-2E47-9D4F-AFE5-A9B3CED2C15C}" type="presOf" srcId="{8C3216F0-7200-47A5-905B-D7595D1C43B0}" destId="{0760979C-90F1-D14E-A605-C4C2AE9725CF}" srcOrd="0" destOrd="0" presId="urn:microsoft.com/office/officeart/2008/layout/LinedList"/>
    <dgm:cxn modelId="{6D08F85A-2B13-B748-AC46-99B7FC746144}" type="presOf" srcId="{FC08DDB3-A7A1-4099-BAB4-07B74AC90730}" destId="{C1021231-8D30-B04F-A280-96CDC5F941B1}" srcOrd="0" destOrd="0" presId="urn:microsoft.com/office/officeart/2008/layout/LinedList"/>
    <dgm:cxn modelId="{72B4DA89-ACDB-4331-BA48-AD7A73B47CF3}" srcId="{14478632-0094-4811-A921-2DE7E97BA6AB}" destId="{FC08DDB3-A7A1-4099-BAB4-07B74AC90730}" srcOrd="2" destOrd="0" parTransId="{3C0FF7F2-77BE-43D1-828E-60615AB94ACA}" sibTransId="{D90E2AE4-25A3-4B24-A857-E23C22E237AC}"/>
    <dgm:cxn modelId="{7F7371A0-7034-7D40-AA46-E5AA0870D24D}" type="presOf" srcId="{1BBA7948-A8CF-48F3-8643-A1F5BB240824}" destId="{3C3B8EE0-80B3-1145-93FC-4F470720DEA7}" srcOrd="0" destOrd="0" presId="urn:microsoft.com/office/officeart/2008/layout/LinedList"/>
    <dgm:cxn modelId="{8F8D98A5-0686-A54E-A502-3240D7FC64AC}" type="presOf" srcId="{14478632-0094-4811-A921-2DE7E97BA6AB}" destId="{85D996BE-786E-6749-9A83-147732310D7B}" srcOrd="0" destOrd="0" presId="urn:microsoft.com/office/officeart/2008/layout/LinedList"/>
    <dgm:cxn modelId="{CCCABECE-486E-46DD-99EB-9CAB2F25E997}" srcId="{14478632-0094-4811-A921-2DE7E97BA6AB}" destId="{8C3216F0-7200-47A5-905B-D7595D1C43B0}" srcOrd="1" destOrd="0" parTransId="{514EEA30-8DA4-42E5-A3F7-2E12A0041961}" sibTransId="{534EBE74-7BEB-4786-8DB1-E157F28AAFAB}"/>
    <dgm:cxn modelId="{14590CE5-7114-43D9-901B-D1B15BFB7B07}" srcId="{14478632-0094-4811-A921-2DE7E97BA6AB}" destId="{1BBA7948-A8CF-48F3-8643-A1F5BB240824}" srcOrd="0" destOrd="0" parTransId="{953C68DC-AAB7-4ADD-8F09-CF441CD54533}" sibTransId="{58B12D71-D0FF-4D12-85E1-34D1E00A654C}"/>
    <dgm:cxn modelId="{83BB28E2-5C5F-9A48-A931-3AE06F54E2D8}" type="presParOf" srcId="{85D996BE-786E-6749-9A83-147732310D7B}" destId="{7AF22382-2D46-8C45-8825-036C955BF34E}" srcOrd="0" destOrd="0" presId="urn:microsoft.com/office/officeart/2008/layout/LinedList"/>
    <dgm:cxn modelId="{5778F840-5E7F-6143-921E-CAF020386965}" type="presParOf" srcId="{85D996BE-786E-6749-9A83-147732310D7B}" destId="{D4E4CC79-6F26-E84D-879A-EF684DE95AEB}" srcOrd="1" destOrd="0" presId="urn:microsoft.com/office/officeart/2008/layout/LinedList"/>
    <dgm:cxn modelId="{AD2472E3-6D3D-634E-86B0-17D2A686EF9B}" type="presParOf" srcId="{D4E4CC79-6F26-E84D-879A-EF684DE95AEB}" destId="{3C3B8EE0-80B3-1145-93FC-4F470720DEA7}" srcOrd="0" destOrd="0" presId="urn:microsoft.com/office/officeart/2008/layout/LinedList"/>
    <dgm:cxn modelId="{C2A62A51-1278-FF49-A80E-F01BA0299242}" type="presParOf" srcId="{D4E4CC79-6F26-E84D-879A-EF684DE95AEB}" destId="{FA063BB1-3C39-B94D-B81D-8577272F4311}" srcOrd="1" destOrd="0" presId="urn:microsoft.com/office/officeart/2008/layout/LinedList"/>
    <dgm:cxn modelId="{AB095D3D-01A0-5844-91DB-7E3B15852AA4}" type="presParOf" srcId="{85D996BE-786E-6749-9A83-147732310D7B}" destId="{6AB74DD3-4433-2449-B19C-669C3CEBEEF2}" srcOrd="2" destOrd="0" presId="urn:microsoft.com/office/officeart/2008/layout/LinedList"/>
    <dgm:cxn modelId="{F0875B92-26D1-5A4A-9CE2-6F17E9A7611F}" type="presParOf" srcId="{85D996BE-786E-6749-9A83-147732310D7B}" destId="{4E1FDFFD-07F4-F145-9FBE-5268D0EB4E24}" srcOrd="3" destOrd="0" presId="urn:microsoft.com/office/officeart/2008/layout/LinedList"/>
    <dgm:cxn modelId="{A986B233-42C5-3F4D-8920-F8AFB17A29E3}" type="presParOf" srcId="{4E1FDFFD-07F4-F145-9FBE-5268D0EB4E24}" destId="{0760979C-90F1-D14E-A605-C4C2AE9725CF}" srcOrd="0" destOrd="0" presId="urn:microsoft.com/office/officeart/2008/layout/LinedList"/>
    <dgm:cxn modelId="{062FE710-F750-BA41-8ADD-EECF7F21D04C}" type="presParOf" srcId="{4E1FDFFD-07F4-F145-9FBE-5268D0EB4E24}" destId="{A1FAB762-FB1A-4249-8216-F4E9E8B26E34}" srcOrd="1" destOrd="0" presId="urn:microsoft.com/office/officeart/2008/layout/LinedList"/>
    <dgm:cxn modelId="{EFF6B6CA-12F5-AF4F-9C15-EC4FF217D42E}" type="presParOf" srcId="{85D996BE-786E-6749-9A83-147732310D7B}" destId="{B46C5B32-5AD6-B448-BBB0-CE387CDBE498}" srcOrd="4" destOrd="0" presId="urn:microsoft.com/office/officeart/2008/layout/LinedList"/>
    <dgm:cxn modelId="{3C63DE85-C49B-1B4F-AE68-AA612C0E7677}" type="presParOf" srcId="{85D996BE-786E-6749-9A83-147732310D7B}" destId="{99D45C7F-9D9E-644C-9893-7656CC8ACED5}" srcOrd="5" destOrd="0" presId="urn:microsoft.com/office/officeart/2008/layout/LinedList"/>
    <dgm:cxn modelId="{0804FBDC-4001-3D45-97A9-7CA7CEF03901}" type="presParOf" srcId="{99D45C7F-9D9E-644C-9893-7656CC8ACED5}" destId="{C1021231-8D30-B04F-A280-96CDC5F941B1}" srcOrd="0" destOrd="0" presId="urn:microsoft.com/office/officeart/2008/layout/LinedList"/>
    <dgm:cxn modelId="{ECEBD843-842B-274D-A701-ED891CFBA0F0}" type="presParOf" srcId="{99D45C7F-9D9E-644C-9893-7656CC8ACED5}" destId="{C7AB77CC-CE00-2743-9D23-D415E6F3A3B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8DFCFF-6820-4C30-8DB8-309DC112D72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8FC7396-B406-4305-A287-E6842E43E9C2}">
      <dgm:prSet/>
      <dgm:spPr/>
      <dgm:t>
        <a:bodyPr/>
        <a:lstStyle/>
        <a:p>
          <a:r>
            <a:rPr lang="en-US" dirty="0"/>
            <a:t>We have generated three versions of blended data. </a:t>
          </a:r>
        </a:p>
      </dgm:t>
    </dgm:pt>
    <dgm:pt modelId="{B22BD7C1-8519-4E89-BB1C-AEA2464650AF}" type="parTrans" cxnId="{002207F6-A8D6-4FB0-BD8B-CFE930E37564}">
      <dgm:prSet/>
      <dgm:spPr/>
      <dgm:t>
        <a:bodyPr/>
        <a:lstStyle/>
        <a:p>
          <a:endParaRPr lang="en-US"/>
        </a:p>
      </dgm:t>
    </dgm:pt>
    <dgm:pt modelId="{22547A77-1337-4F19-9E8E-518FB32FE57B}" type="sibTrans" cxnId="{002207F6-A8D6-4FB0-BD8B-CFE930E37564}">
      <dgm:prSet/>
      <dgm:spPr/>
      <dgm:t>
        <a:bodyPr/>
        <a:lstStyle/>
        <a:p>
          <a:endParaRPr lang="en-US"/>
        </a:p>
      </dgm:t>
    </dgm:pt>
    <dgm:pt modelId="{D46D2C02-EF2B-4E26-8A26-813A11709F95}">
      <dgm:prSet/>
      <dgm:spPr/>
      <dgm:t>
        <a:bodyPr/>
        <a:lstStyle/>
        <a:p>
          <a:r>
            <a:rPr lang="en-US" dirty="0"/>
            <a:t>Version 1</a:t>
          </a:r>
          <a:r>
            <a:rPr lang="zh-CN" dirty="0"/>
            <a:t> </a:t>
          </a:r>
          <a:r>
            <a:rPr lang="en-US" dirty="0"/>
            <a:t>(BV1): blending GLM16 L3 gridded 2x2km full disk data with GLD/NLDN/ENTLN stroke-level data. </a:t>
          </a:r>
        </a:p>
      </dgm:t>
    </dgm:pt>
    <dgm:pt modelId="{58DA23E2-665E-4103-A920-B5230F2B44AB}" type="parTrans" cxnId="{A2B9FE39-25E5-4203-9BD5-62F1B8349CBC}">
      <dgm:prSet/>
      <dgm:spPr/>
      <dgm:t>
        <a:bodyPr/>
        <a:lstStyle/>
        <a:p>
          <a:endParaRPr lang="en-US"/>
        </a:p>
      </dgm:t>
    </dgm:pt>
    <dgm:pt modelId="{D1E9DAD3-8C2D-42F9-897D-696467B7BAAF}" type="sibTrans" cxnId="{A2B9FE39-25E5-4203-9BD5-62F1B8349CBC}">
      <dgm:prSet/>
      <dgm:spPr/>
      <dgm:t>
        <a:bodyPr/>
        <a:lstStyle/>
        <a:p>
          <a:endParaRPr lang="en-US"/>
        </a:p>
      </dgm:t>
    </dgm:pt>
    <dgm:pt modelId="{B543488C-2426-44A1-8A92-4ECD94C61D90}">
      <dgm:prSet/>
      <dgm:spPr/>
      <dgm:t>
        <a:bodyPr/>
        <a:lstStyle/>
        <a:p>
          <a:r>
            <a:rPr lang="en-US" dirty="0"/>
            <a:t>Version 2 (BV2): blending GLM16 L2 LCFA ECDs (event centroids) with GLD/NLDN/ENTLN stroke-level data. </a:t>
          </a:r>
        </a:p>
      </dgm:t>
    </dgm:pt>
    <dgm:pt modelId="{FF16D695-DDA7-4071-ABF9-2AFFF676E9EB}" type="parTrans" cxnId="{D57311B6-9B9F-4769-8517-A4C14DAEBF43}">
      <dgm:prSet/>
      <dgm:spPr/>
      <dgm:t>
        <a:bodyPr/>
        <a:lstStyle/>
        <a:p>
          <a:endParaRPr lang="en-US"/>
        </a:p>
      </dgm:t>
    </dgm:pt>
    <dgm:pt modelId="{9419002E-58BB-4690-B837-71B2CAC820C0}" type="sibTrans" cxnId="{D57311B6-9B9F-4769-8517-A4C14DAEBF43}">
      <dgm:prSet/>
      <dgm:spPr/>
      <dgm:t>
        <a:bodyPr/>
        <a:lstStyle/>
        <a:p>
          <a:endParaRPr lang="en-US"/>
        </a:p>
      </dgm:t>
    </dgm:pt>
    <dgm:pt modelId="{C0504090-EF67-4E85-A8BF-1D6C815BE05D}">
      <dgm:prSet/>
      <dgm:spPr/>
      <dgm:t>
        <a:bodyPr/>
        <a:lstStyle/>
        <a:p>
          <a:r>
            <a:rPr lang="en-US" dirty="0"/>
            <a:t>Version 3 (BV3): blending GLM16 L2 LCFA GCDs (group centroids) with GLD/NLDN/ENTLN stroke-level data. </a:t>
          </a:r>
        </a:p>
      </dgm:t>
    </dgm:pt>
    <dgm:pt modelId="{57BCEC62-103C-44D2-BB8F-B8CFCD077E66}" type="parTrans" cxnId="{3BDEECC7-F2C9-472D-803A-4C115D90D3E9}">
      <dgm:prSet/>
      <dgm:spPr/>
      <dgm:t>
        <a:bodyPr/>
        <a:lstStyle/>
        <a:p>
          <a:endParaRPr lang="en-US"/>
        </a:p>
      </dgm:t>
    </dgm:pt>
    <dgm:pt modelId="{A64673E6-E0A4-42E1-A064-D9F3CE8EB0CE}" type="sibTrans" cxnId="{3BDEECC7-F2C9-472D-803A-4C115D90D3E9}">
      <dgm:prSet/>
      <dgm:spPr/>
      <dgm:t>
        <a:bodyPr/>
        <a:lstStyle/>
        <a:p>
          <a:endParaRPr lang="en-US"/>
        </a:p>
      </dgm:t>
    </dgm:pt>
    <dgm:pt modelId="{C4AF94EC-C170-4955-87AD-AFDA3F1414FC}">
      <dgm:prSet custT="1"/>
      <dgm:spPr/>
      <dgm:t>
        <a:bodyPr/>
        <a:lstStyle/>
        <a:p>
          <a:r>
            <a:rPr lang="en-US" sz="2000" dirty="0"/>
            <a:t>Resolution: 2x2km in G16 full disk; time resolution: 1min, 10min.</a:t>
          </a:r>
        </a:p>
        <a:p>
          <a:r>
            <a:rPr lang="en-US" sz="2000" dirty="0"/>
            <a:t>In our study, we’ve designed a brand-new blending method based on the </a:t>
          </a:r>
          <a:r>
            <a:rPr lang="en-US" sz="2000" b="1" dirty="0"/>
            <a:t>ground stroke-level data instead of the ground flash-level data. Our purpose is to include into our blended data more flash details from ground observations.</a:t>
          </a:r>
          <a:endParaRPr lang="en-US" sz="2000" dirty="0"/>
        </a:p>
      </dgm:t>
    </dgm:pt>
    <dgm:pt modelId="{47C79169-0B55-47C7-8C24-0BA3605565F4}" type="parTrans" cxnId="{70DB9E1B-FCB7-4A46-91BC-C0877BD3E492}">
      <dgm:prSet/>
      <dgm:spPr/>
      <dgm:t>
        <a:bodyPr/>
        <a:lstStyle/>
        <a:p>
          <a:endParaRPr lang="en-US"/>
        </a:p>
      </dgm:t>
    </dgm:pt>
    <dgm:pt modelId="{84543CDC-C2B4-4269-B17A-946BD2477C31}" type="sibTrans" cxnId="{70DB9E1B-FCB7-4A46-91BC-C0877BD3E492}">
      <dgm:prSet/>
      <dgm:spPr/>
      <dgm:t>
        <a:bodyPr/>
        <a:lstStyle/>
        <a:p>
          <a:endParaRPr lang="en-US"/>
        </a:p>
      </dgm:t>
    </dgm:pt>
    <dgm:pt modelId="{A71FC0A8-29EA-684F-8C5E-8CCE1A47AB5C}" type="pres">
      <dgm:prSet presAssocID="{198DFCFF-6820-4C30-8DB8-309DC112D720}" presName="vert0" presStyleCnt="0">
        <dgm:presLayoutVars>
          <dgm:dir/>
          <dgm:animOne val="branch"/>
          <dgm:animLvl val="lvl"/>
        </dgm:presLayoutVars>
      </dgm:prSet>
      <dgm:spPr/>
    </dgm:pt>
    <dgm:pt modelId="{C17956FA-C6CF-664E-95ED-60EAC6ED1012}" type="pres">
      <dgm:prSet presAssocID="{38FC7396-B406-4305-A287-E6842E43E9C2}" presName="thickLine" presStyleLbl="alignNode1" presStyleIdx="0" presStyleCnt="2"/>
      <dgm:spPr/>
    </dgm:pt>
    <dgm:pt modelId="{4513796E-C889-3440-A8CE-5A8AFEF97CD1}" type="pres">
      <dgm:prSet presAssocID="{38FC7396-B406-4305-A287-E6842E43E9C2}" presName="horz1" presStyleCnt="0"/>
      <dgm:spPr/>
    </dgm:pt>
    <dgm:pt modelId="{770CF195-9A10-A141-81EB-AC89F8F0E781}" type="pres">
      <dgm:prSet presAssocID="{38FC7396-B406-4305-A287-E6842E43E9C2}" presName="tx1" presStyleLbl="revTx" presStyleIdx="0" presStyleCnt="5"/>
      <dgm:spPr/>
    </dgm:pt>
    <dgm:pt modelId="{6C5C6FC6-ECAE-7D41-86C7-F14B9FAB6A7E}" type="pres">
      <dgm:prSet presAssocID="{38FC7396-B406-4305-A287-E6842E43E9C2}" presName="vert1" presStyleCnt="0"/>
      <dgm:spPr/>
    </dgm:pt>
    <dgm:pt modelId="{9C839BC7-85EF-7349-B1D6-8C75E9440391}" type="pres">
      <dgm:prSet presAssocID="{D46D2C02-EF2B-4E26-8A26-813A11709F95}" presName="vertSpace2a" presStyleCnt="0"/>
      <dgm:spPr/>
    </dgm:pt>
    <dgm:pt modelId="{A5C928FC-0E1B-B440-B769-38E57C2D8D1E}" type="pres">
      <dgm:prSet presAssocID="{D46D2C02-EF2B-4E26-8A26-813A11709F95}" presName="horz2" presStyleCnt="0"/>
      <dgm:spPr/>
    </dgm:pt>
    <dgm:pt modelId="{8C2CC6A6-4CCE-5244-ADEB-79049A4BCB4F}" type="pres">
      <dgm:prSet presAssocID="{D46D2C02-EF2B-4E26-8A26-813A11709F95}" presName="horzSpace2" presStyleCnt="0"/>
      <dgm:spPr/>
    </dgm:pt>
    <dgm:pt modelId="{37762739-075E-3B43-A646-7F19DD83DFD8}" type="pres">
      <dgm:prSet presAssocID="{D46D2C02-EF2B-4E26-8A26-813A11709F95}" presName="tx2" presStyleLbl="revTx" presStyleIdx="1" presStyleCnt="5"/>
      <dgm:spPr/>
    </dgm:pt>
    <dgm:pt modelId="{1C35AD58-6055-184D-B2BA-D9357C43A56D}" type="pres">
      <dgm:prSet presAssocID="{D46D2C02-EF2B-4E26-8A26-813A11709F95}" presName="vert2" presStyleCnt="0"/>
      <dgm:spPr/>
    </dgm:pt>
    <dgm:pt modelId="{3B191A19-C4FC-2D48-A7C3-B5751D4E26DA}" type="pres">
      <dgm:prSet presAssocID="{D46D2C02-EF2B-4E26-8A26-813A11709F95}" presName="thinLine2b" presStyleLbl="callout" presStyleIdx="0" presStyleCnt="3"/>
      <dgm:spPr/>
    </dgm:pt>
    <dgm:pt modelId="{7DB2F9DC-321A-BC47-83C5-448CE151FC25}" type="pres">
      <dgm:prSet presAssocID="{D46D2C02-EF2B-4E26-8A26-813A11709F95}" presName="vertSpace2b" presStyleCnt="0"/>
      <dgm:spPr/>
    </dgm:pt>
    <dgm:pt modelId="{DE80A6AB-9206-5248-A060-AF0CD7C4CEC0}" type="pres">
      <dgm:prSet presAssocID="{B543488C-2426-44A1-8A92-4ECD94C61D90}" presName="horz2" presStyleCnt="0"/>
      <dgm:spPr/>
    </dgm:pt>
    <dgm:pt modelId="{703ADC3F-EBAE-FF48-98DF-8C9CE7206ADB}" type="pres">
      <dgm:prSet presAssocID="{B543488C-2426-44A1-8A92-4ECD94C61D90}" presName="horzSpace2" presStyleCnt="0"/>
      <dgm:spPr/>
    </dgm:pt>
    <dgm:pt modelId="{DF9599D4-CAC1-0F46-B5DB-76E73D6A5F52}" type="pres">
      <dgm:prSet presAssocID="{B543488C-2426-44A1-8A92-4ECD94C61D90}" presName="tx2" presStyleLbl="revTx" presStyleIdx="2" presStyleCnt="5"/>
      <dgm:spPr/>
    </dgm:pt>
    <dgm:pt modelId="{EC70EEAA-F590-7C4E-8480-AFEB789D5567}" type="pres">
      <dgm:prSet presAssocID="{B543488C-2426-44A1-8A92-4ECD94C61D90}" presName="vert2" presStyleCnt="0"/>
      <dgm:spPr/>
    </dgm:pt>
    <dgm:pt modelId="{8F7A373A-79D9-B34A-93B0-B6C093BEFBA7}" type="pres">
      <dgm:prSet presAssocID="{B543488C-2426-44A1-8A92-4ECD94C61D90}" presName="thinLine2b" presStyleLbl="callout" presStyleIdx="1" presStyleCnt="3"/>
      <dgm:spPr/>
    </dgm:pt>
    <dgm:pt modelId="{A1ADD06E-8DDA-1E4D-AF57-6AC84B6CF13C}" type="pres">
      <dgm:prSet presAssocID="{B543488C-2426-44A1-8A92-4ECD94C61D90}" presName="vertSpace2b" presStyleCnt="0"/>
      <dgm:spPr/>
    </dgm:pt>
    <dgm:pt modelId="{92B78D11-1A76-7B4A-8F78-5F338A3F8AA5}" type="pres">
      <dgm:prSet presAssocID="{C0504090-EF67-4E85-A8BF-1D6C815BE05D}" presName="horz2" presStyleCnt="0"/>
      <dgm:spPr/>
    </dgm:pt>
    <dgm:pt modelId="{4F558D63-4632-E749-8172-53B1642F5173}" type="pres">
      <dgm:prSet presAssocID="{C0504090-EF67-4E85-A8BF-1D6C815BE05D}" presName="horzSpace2" presStyleCnt="0"/>
      <dgm:spPr/>
    </dgm:pt>
    <dgm:pt modelId="{24557904-C34F-0A42-B09B-A0AB5151314A}" type="pres">
      <dgm:prSet presAssocID="{C0504090-EF67-4E85-A8BF-1D6C815BE05D}" presName="tx2" presStyleLbl="revTx" presStyleIdx="3" presStyleCnt="5"/>
      <dgm:spPr/>
    </dgm:pt>
    <dgm:pt modelId="{53948C1E-9635-A642-929B-FCE9E11A4C1B}" type="pres">
      <dgm:prSet presAssocID="{C0504090-EF67-4E85-A8BF-1D6C815BE05D}" presName="vert2" presStyleCnt="0"/>
      <dgm:spPr/>
    </dgm:pt>
    <dgm:pt modelId="{A6CC4045-F610-7746-A547-1EAA506A61C7}" type="pres">
      <dgm:prSet presAssocID="{C0504090-EF67-4E85-A8BF-1D6C815BE05D}" presName="thinLine2b" presStyleLbl="callout" presStyleIdx="2" presStyleCnt="3"/>
      <dgm:spPr/>
    </dgm:pt>
    <dgm:pt modelId="{E825996C-91D3-8044-9A4C-77FAF819FCF7}" type="pres">
      <dgm:prSet presAssocID="{C0504090-EF67-4E85-A8BF-1D6C815BE05D}" presName="vertSpace2b" presStyleCnt="0"/>
      <dgm:spPr/>
    </dgm:pt>
    <dgm:pt modelId="{B8CD1473-C343-B143-AC8D-2D8C3FD299FF}" type="pres">
      <dgm:prSet presAssocID="{C4AF94EC-C170-4955-87AD-AFDA3F1414FC}" presName="thickLine" presStyleLbl="alignNode1" presStyleIdx="1" presStyleCnt="2"/>
      <dgm:spPr/>
    </dgm:pt>
    <dgm:pt modelId="{2D66D3B9-5BD8-E644-9B26-C5F9CCCB9082}" type="pres">
      <dgm:prSet presAssocID="{C4AF94EC-C170-4955-87AD-AFDA3F1414FC}" presName="horz1" presStyleCnt="0"/>
      <dgm:spPr/>
    </dgm:pt>
    <dgm:pt modelId="{5980F3D8-1DA5-7940-8A75-045E0986D3A2}" type="pres">
      <dgm:prSet presAssocID="{C4AF94EC-C170-4955-87AD-AFDA3F1414FC}" presName="tx1" presStyleLbl="revTx" presStyleIdx="4" presStyleCnt="5" custScaleX="500000" custScaleY="45932"/>
      <dgm:spPr/>
    </dgm:pt>
    <dgm:pt modelId="{F3C2ABA0-67DF-384C-BA5E-3E6E68A6D53A}" type="pres">
      <dgm:prSet presAssocID="{C4AF94EC-C170-4955-87AD-AFDA3F1414FC}" presName="vert1" presStyleCnt="0"/>
      <dgm:spPr/>
    </dgm:pt>
  </dgm:ptLst>
  <dgm:cxnLst>
    <dgm:cxn modelId="{B6DC5B1B-8261-C343-8502-C490A0E9C236}" type="presOf" srcId="{198DFCFF-6820-4C30-8DB8-309DC112D720}" destId="{A71FC0A8-29EA-684F-8C5E-8CCE1A47AB5C}" srcOrd="0" destOrd="0" presId="urn:microsoft.com/office/officeart/2008/layout/LinedList"/>
    <dgm:cxn modelId="{70DB9E1B-FCB7-4A46-91BC-C0877BD3E492}" srcId="{198DFCFF-6820-4C30-8DB8-309DC112D720}" destId="{C4AF94EC-C170-4955-87AD-AFDA3F1414FC}" srcOrd="1" destOrd="0" parTransId="{47C79169-0B55-47C7-8C24-0BA3605565F4}" sibTransId="{84543CDC-C2B4-4269-B17A-946BD2477C31}"/>
    <dgm:cxn modelId="{D7500020-32B5-0C4A-A3A8-789540D825FA}" type="presOf" srcId="{C0504090-EF67-4E85-A8BF-1D6C815BE05D}" destId="{24557904-C34F-0A42-B09B-A0AB5151314A}" srcOrd="0" destOrd="0" presId="urn:microsoft.com/office/officeart/2008/layout/LinedList"/>
    <dgm:cxn modelId="{A2B9FE39-25E5-4203-9BD5-62F1B8349CBC}" srcId="{38FC7396-B406-4305-A287-E6842E43E9C2}" destId="{D46D2C02-EF2B-4E26-8A26-813A11709F95}" srcOrd="0" destOrd="0" parTransId="{58DA23E2-665E-4103-A920-B5230F2B44AB}" sibTransId="{D1E9DAD3-8C2D-42F9-897D-696467B7BAAF}"/>
    <dgm:cxn modelId="{123C234C-6A2E-EC4E-B800-D9A1741A22C0}" type="presOf" srcId="{38FC7396-B406-4305-A287-E6842E43E9C2}" destId="{770CF195-9A10-A141-81EB-AC89F8F0E781}" srcOrd="0" destOrd="0" presId="urn:microsoft.com/office/officeart/2008/layout/LinedList"/>
    <dgm:cxn modelId="{5B69DC69-1500-534A-9438-22AB99FE3740}" type="presOf" srcId="{D46D2C02-EF2B-4E26-8A26-813A11709F95}" destId="{37762739-075E-3B43-A646-7F19DD83DFD8}" srcOrd="0" destOrd="0" presId="urn:microsoft.com/office/officeart/2008/layout/LinedList"/>
    <dgm:cxn modelId="{D57311B6-9B9F-4769-8517-A4C14DAEBF43}" srcId="{38FC7396-B406-4305-A287-E6842E43E9C2}" destId="{B543488C-2426-44A1-8A92-4ECD94C61D90}" srcOrd="1" destOrd="0" parTransId="{FF16D695-DDA7-4071-ABF9-2AFFF676E9EB}" sibTransId="{9419002E-58BB-4690-B837-71B2CAC820C0}"/>
    <dgm:cxn modelId="{70C3F0B6-D5CB-9844-9E60-1AC41A0FC993}" type="presOf" srcId="{B543488C-2426-44A1-8A92-4ECD94C61D90}" destId="{DF9599D4-CAC1-0F46-B5DB-76E73D6A5F52}" srcOrd="0" destOrd="0" presId="urn:microsoft.com/office/officeart/2008/layout/LinedList"/>
    <dgm:cxn modelId="{3BDEECC7-F2C9-472D-803A-4C115D90D3E9}" srcId="{38FC7396-B406-4305-A287-E6842E43E9C2}" destId="{C0504090-EF67-4E85-A8BF-1D6C815BE05D}" srcOrd="2" destOrd="0" parTransId="{57BCEC62-103C-44D2-BB8F-B8CFCD077E66}" sibTransId="{A64673E6-E0A4-42E1-A064-D9F3CE8EB0CE}"/>
    <dgm:cxn modelId="{D65646D3-135B-E342-B27C-2569B26FC94D}" type="presOf" srcId="{C4AF94EC-C170-4955-87AD-AFDA3F1414FC}" destId="{5980F3D8-1DA5-7940-8A75-045E0986D3A2}" srcOrd="0" destOrd="0" presId="urn:microsoft.com/office/officeart/2008/layout/LinedList"/>
    <dgm:cxn modelId="{002207F6-A8D6-4FB0-BD8B-CFE930E37564}" srcId="{198DFCFF-6820-4C30-8DB8-309DC112D720}" destId="{38FC7396-B406-4305-A287-E6842E43E9C2}" srcOrd="0" destOrd="0" parTransId="{B22BD7C1-8519-4E89-BB1C-AEA2464650AF}" sibTransId="{22547A77-1337-4F19-9E8E-518FB32FE57B}"/>
    <dgm:cxn modelId="{867FDEA6-989F-4F40-BF37-58F398EBBEEE}" type="presParOf" srcId="{A71FC0A8-29EA-684F-8C5E-8CCE1A47AB5C}" destId="{C17956FA-C6CF-664E-95ED-60EAC6ED1012}" srcOrd="0" destOrd="0" presId="urn:microsoft.com/office/officeart/2008/layout/LinedList"/>
    <dgm:cxn modelId="{2C8A6C84-90D4-D745-8475-4E32AF32B2BF}" type="presParOf" srcId="{A71FC0A8-29EA-684F-8C5E-8CCE1A47AB5C}" destId="{4513796E-C889-3440-A8CE-5A8AFEF97CD1}" srcOrd="1" destOrd="0" presId="urn:microsoft.com/office/officeart/2008/layout/LinedList"/>
    <dgm:cxn modelId="{693847E4-5B25-A548-8D2B-210C895ACF5A}" type="presParOf" srcId="{4513796E-C889-3440-A8CE-5A8AFEF97CD1}" destId="{770CF195-9A10-A141-81EB-AC89F8F0E781}" srcOrd="0" destOrd="0" presId="urn:microsoft.com/office/officeart/2008/layout/LinedList"/>
    <dgm:cxn modelId="{A39E673E-7A9A-0447-89F0-180ED9967056}" type="presParOf" srcId="{4513796E-C889-3440-A8CE-5A8AFEF97CD1}" destId="{6C5C6FC6-ECAE-7D41-86C7-F14B9FAB6A7E}" srcOrd="1" destOrd="0" presId="urn:microsoft.com/office/officeart/2008/layout/LinedList"/>
    <dgm:cxn modelId="{D793F82D-61C4-C04F-8DD5-A557A6EAB683}" type="presParOf" srcId="{6C5C6FC6-ECAE-7D41-86C7-F14B9FAB6A7E}" destId="{9C839BC7-85EF-7349-B1D6-8C75E9440391}" srcOrd="0" destOrd="0" presId="urn:microsoft.com/office/officeart/2008/layout/LinedList"/>
    <dgm:cxn modelId="{61547EDB-1EBD-3E4D-99CA-C7096CA666D2}" type="presParOf" srcId="{6C5C6FC6-ECAE-7D41-86C7-F14B9FAB6A7E}" destId="{A5C928FC-0E1B-B440-B769-38E57C2D8D1E}" srcOrd="1" destOrd="0" presId="urn:microsoft.com/office/officeart/2008/layout/LinedList"/>
    <dgm:cxn modelId="{91FF40F4-DF92-1D41-8E90-9D31C915B148}" type="presParOf" srcId="{A5C928FC-0E1B-B440-B769-38E57C2D8D1E}" destId="{8C2CC6A6-4CCE-5244-ADEB-79049A4BCB4F}" srcOrd="0" destOrd="0" presId="urn:microsoft.com/office/officeart/2008/layout/LinedList"/>
    <dgm:cxn modelId="{D348CB17-DC12-3145-B68E-56C38345CE86}" type="presParOf" srcId="{A5C928FC-0E1B-B440-B769-38E57C2D8D1E}" destId="{37762739-075E-3B43-A646-7F19DD83DFD8}" srcOrd="1" destOrd="0" presId="urn:microsoft.com/office/officeart/2008/layout/LinedList"/>
    <dgm:cxn modelId="{EB233DC8-F88F-464C-BBF3-9C3A12422CA1}" type="presParOf" srcId="{A5C928FC-0E1B-B440-B769-38E57C2D8D1E}" destId="{1C35AD58-6055-184D-B2BA-D9357C43A56D}" srcOrd="2" destOrd="0" presId="urn:microsoft.com/office/officeart/2008/layout/LinedList"/>
    <dgm:cxn modelId="{782F9FD3-8743-C440-8739-B6824D6388C6}" type="presParOf" srcId="{6C5C6FC6-ECAE-7D41-86C7-F14B9FAB6A7E}" destId="{3B191A19-C4FC-2D48-A7C3-B5751D4E26DA}" srcOrd="2" destOrd="0" presId="urn:microsoft.com/office/officeart/2008/layout/LinedList"/>
    <dgm:cxn modelId="{78B6FEAF-4253-F245-AAF2-2E9AD1A2C617}" type="presParOf" srcId="{6C5C6FC6-ECAE-7D41-86C7-F14B9FAB6A7E}" destId="{7DB2F9DC-321A-BC47-83C5-448CE151FC25}" srcOrd="3" destOrd="0" presId="urn:microsoft.com/office/officeart/2008/layout/LinedList"/>
    <dgm:cxn modelId="{95B6BD4F-949E-0548-8DD4-92F4957E12FE}" type="presParOf" srcId="{6C5C6FC6-ECAE-7D41-86C7-F14B9FAB6A7E}" destId="{DE80A6AB-9206-5248-A060-AF0CD7C4CEC0}" srcOrd="4" destOrd="0" presId="urn:microsoft.com/office/officeart/2008/layout/LinedList"/>
    <dgm:cxn modelId="{9F3D00F6-8488-A149-A96F-4005AC3A451A}" type="presParOf" srcId="{DE80A6AB-9206-5248-A060-AF0CD7C4CEC0}" destId="{703ADC3F-EBAE-FF48-98DF-8C9CE7206ADB}" srcOrd="0" destOrd="0" presId="urn:microsoft.com/office/officeart/2008/layout/LinedList"/>
    <dgm:cxn modelId="{0A4B57A6-D184-FD48-A23B-4AC0CFA3D4B3}" type="presParOf" srcId="{DE80A6AB-9206-5248-A060-AF0CD7C4CEC0}" destId="{DF9599D4-CAC1-0F46-B5DB-76E73D6A5F52}" srcOrd="1" destOrd="0" presId="urn:microsoft.com/office/officeart/2008/layout/LinedList"/>
    <dgm:cxn modelId="{54F9C093-ABAB-CF48-AFDE-ED5EA22ACBAC}" type="presParOf" srcId="{DE80A6AB-9206-5248-A060-AF0CD7C4CEC0}" destId="{EC70EEAA-F590-7C4E-8480-AFEB789D5567}" srcOrd="2" destOrd="0" presId="urn:microsoft.com/office/officeart/2008/layout/LinedList"/>
    <dgm:cxn modelId="{6C64C37B-23C8-0947-8FFA-4E144A99FAAE}" type="presParOf" srcId="{6C5C6FC6-ECAE-7D41-86C7-F14B9FAB6A7E}" destId="{8F7A373A-79D9-B34A-93B0-B6C093BEFBA7}" srcOrd="5" destOrd="0" presId="urn:microsoft.com/office/officeart/2008/layout/LinedList"/>
    <dgm:cxn modelId="{0533CC70-148F-434B-89A1-2CF027640B17}" type="presParOf" srcId="{6C5C6FC6-ECAE-7D41-86C7-F14B9FAB6A7E}" destId="{A1ADD06E-8DDA-1E4D-AF57-6AC84B6CF13C}" srcOrd="6" destOrd="0" presId="urn:microsoft.com/office/officeart/2008/layout/LinedList"/>
    <dgm:cxn modelId="{8E7C15EE-2DE2-C549-B5C8-0C19C313919A}" type="presParOf" srcId="{6C5C6FC6-ECAE-7D41-86C7-F14B9FAB6A7E}" destId="{92B78D11-1A76-7B4A-8F78-5F338A3F8AA5}" srcOrd="7" destOrd="0" presId="urn:microsoft.com/office/officeart/2008/layout/LinedList"/>
    <dgm:cxn modelId="{8A38D190-27E9-7A4D-95FD-ABA25092442E}" type="presParOf" srcId="{92B78D11-1A76-7B4A-8F78-5F338A3F8AA5}" destId="{4F558D63-4632-E749-8172-53B1642F5173}" srcOrd="0" destOrd="0" presId="urn:microsoft.com/office/officeart/2008/layout/LinedList"/>
    <dgm:cxn modelId="{2B6FD58F-B385-C641-977C-B390F1E3588D}" type="presParOf" srcId="{92B78D11-1A76-7B4A-8F78-5F338A3F8AA5}" destId="{24557904-C34F-0A42-B09B-A0AB5151314A}" srcOrd="1" destOrd="0" presId="urn:microsoft.com/office/officeart/2008/layout/LinedList"/>
    <dgm:cxn modelId="{AAD87449-0D13-7741-B181-9BB2E597815B}" type="presParOf" srcId="{92B78D11-1A76-7B4A-8F78-5F338A3F8AA5}" destId="{53948C1E-9635-A642-929B-FCE9E11A4C1B}" srcOrd="2" destOrd="0" presId="urn:microsoft.com/office/officeart/2008/layout/LinedList"/>
    <dgm:cxn modelId="{9AA74466-CD17-7541-8951-6BC940CC6607}" type="presParOf" srcId="{6C5C6FC6-ECAE-7D41-86C7-F14B9FAB6A7E}" destId="{A6CC4045-F610-7746-A547-1EAA506A61C7}" srcOrd="8" destOrd="0" presId="urn:microsoft.com/office/officeart/2008/layout/LinedList"/>
    <dgm:cxn modelId="{69E05B8E-26F7-E24C-821D-79ED4A4781BE}" type="presParOf" srcId="{6C5C6FC6-ECAE-7D41-86C7-F14B9FAB6A7E}" destId="{E825996C-91D3-8044-9A4C-77FAF819FCF7}" srcOrd="9" destOrd="0" presId="urn:microsoft.com/office/officeart/2008/layout/LinedList"/>
    <dgm:cxn modelId="{1EA256C3-3C90-7B43-B63C-4585A9528AC5}" type="presParOf" srcId="{A71FC0A8-29EA-684F-8C5E-8CCE1A47AB5C}" destId="{B8CD1473-C343-B143-AC8D-2D8C3FD299FF}" srcOrd="2" destOrd="0" presId="urn:microsoft.com/office/officeart/2008/layout/LinedList"/>
    <dgm:cxn modelId="{17A81B4A-BA8E-2649-86B3-5CDA59EE309B}" type="presParOf" srcId="{A71FC0A8-29EA-684F-8C5E-8CCE1A47AB5C}" destId="{2D66D3B9-5BD8-E644-9B26-C5F9CCCB9082}" srcOrd="3" destOrd="0" presId="urn:microsoft.com/office/officeart/2008/layout/LinedList"/>
    <dgm:cxn modelId="{998C1A30-5A08-1244-822F-40B709F5B168}" type="presParOf" srcId="{2D66D3B9-5BD8-E644-9B26-C5F9CCCB9082}" destId="{5980F3D8-1DA5-7940-8A75-045E0986D3A2}" srcOrd="0" destOrd="0" presId="urn:microsoft.com/office/officeart/2008/layout/LinedList"/>
    <dgm:cxn modelId="{F108E031-899F-4C4C-8A1E-6A54140E6B21}" type="presParOf" srcId="{2D66D3B9-5BD8-E644-9B26-C5F9CCCB9082}" destId="{F3C2ABA0-67DF-384C-BA5E-3E6E68A6D53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970A40-AD5C-4D44-97C8-E5615AD3AA3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38D0D8-30A6-42D0-9887-0F7390DF672A}">
      <dgm:prSet/>
      <dgm:spPr>
        <a:solidFill>
          <a:schemeClr val="bg2">
            <a:lumMod val="50000"/>
          </a:schemeClr>
        </a:solidFill>
      </dgm:spPr>
      <dgm:t>
        <a:bodyPr/>
        <a:lstStyle/>
        <a:p>
          <a:r>
            <a:rPr lang="en-US" dirty="0"/>
            <a:t>To blend ground- stroke-level data and GLM16 data, we have:</a:t>
          </a:r>
        </a:p>
      </dgm:t>
    </dgm:pt>
    <dgm:pt modelId="{462CBC30-FC83-4E66-9A29-7E26D19D4C1B}" type="parTrans" cxnId="{40A1DA61-7D19-4110-B78F-14E8D5FB0761}">
      <dgm:prSet/>
      <dgm:spPr/>
      <dgm:t>
        <a:bodyPr/>
        <a:lstStyle/>
        <a:p>
          <a:endParaRPr lang="en-US"/>
        </a:p>
      </dgm:t>
    </dgm:pt>
    <dgm:pt modelId="{D2287C74-C646-478F-BE3F-07E8891814ED}" type="sibTrans" cxnId="{40A1DA61-7D19-4110-B78F-14E8D5FB0761}">
      <dgm:prSet/>
      <dgm:spPr/>
      <dgm:t>
        <a:bodyPr/>
        <a:lstStyle/>
        <a:p>
          <a:endParaRPr lang="en-US"/>
        </a:p>
      </dgm:t>
    </dgm:pt>
    <dgm:pt modelId="{98000AAC-721F-471E-8EB3-1BAC79A76930}">
      <dgm:prSet custT="1"/>
      <dgm:spPr/>
      <dgm:t>
        <a:bodyPr/>
        <a:lstStyle/>
        <a:p>
          <a:pPr marL="573088" lvl="1" indent="-341313" algn="l" defTabSz="977900">
            <a:lnSpc>
              <a:spcPct val="90000"/>
            </a:lnSpc>
            <a:spcBef>
              <a:spcPct val="0"/>
            </a:spcBef>
            <a:spcAft>
              <a:spcPct val="20000"/>
            </a:spcAft>
            <a:tabLst/>
          </a:pPr>
          <a:r>
            <a:rPr lang="en-US" sz="2200" b="1" kern="1200" dirty="0">
              <a:solidFill>
                <a:prstClr val="black">
                  <a:hueOff val="0"/>
                  <a:satOff val="0"/>
                  <a:lumOff val="0"/>
                  <a:alphaOff val="0"/>
                </a:prstClr>
              </a:solidFill>
              <a:latin typeface="Calibri" panose="020F0502020204030204"/>
              <a:ea typeface="+mn-ea"/>
              <a:cs typeface="+mn-cs"/>
            </a:rPr>
            <a:t>Grouped the stroke-level data into flashes; </a:t>
          </a:r>
          <a:endParaRPr lang="en-US" sz="2200" kern="1200" dirty="0"/>
        </a:p>
      </dgm:t>
    </dgm:pt>
    <dgm:pt modelId="{753C143D-56EE-4615-BEC8-8D6BC80B10AC}" type="parTrans" cxnId="{74EB9ED2-BEDB-4A32-AB17-5EE9685D8EDA}">
      <dgm:prSet/>
      <dgm:spPr/>
      <dgm:t>
        <a:bodyPr/>
        <a:lstStyle/>
        <a:p>
          <a:endParaRPr lang="en-US"/>
        </a:p>
      </dgm:t>
    </dgm:pt>
    <dgm:pt modelId="{5F8DA5A7-8830-4E17-9B4F-17D12C5E5CC2}" type="sibTrans" cxnId="{74EB9ED2-BEDB-4A32-AB17-5EE9685D8EDA}">
      <dgm:prSet/>
      <dgm:spPr/>
      <dgm:t>
        <a:bodyPr/>
        <a:lstStyle/>
        <a:p>
          <a:endParaRPr lang="en-US"/>
        </a:p>
      </dgm:t>
    </dgm:pt>
    <dgm:pt modelId="{442EEBEA-522E-4F52-BF2D-17338B7CCACE}">
      <dgm:prSet custT="1"/>
      <dgm:spPr/>
      <dgm:t>
        <a:bodyPr/>
        <a:lstStyle/>
        <a:p>
          <a:pPr marL="573088" lvl="1" indent="-341313" algn="l" defTabSz="977900">
            <a:lnSpc>
              <a:spcPct val="90000"/>
            </a:lnSpc>
            <a:spcBef>
              <a:spcPct val="0"/>
            </a:spcBef>
            <a:spcAft>
              <a:spcPct val="20000"/>
            </a:spcAft>
            <a:buChar char="•"/>
            <a:tabLst/>
          </a:pPr>
          <a:r>
            <a:rPr lang="en-US" sz="2200" b="1" kern="1200" dirty="0">
              <a:solidFill>
                <a:prstClr val="black">
                  <a:hueOff val="0"/>
                  <a:satOff val="0"/>
                  <a:lumOff val="0"/>
                  <a:alphaOff val="0"/>
                </a:prstClr>
              </a:solidFill>
              <a:latin typeface="Calibri" panose="020F0502020204030204"/>
              <a:ea typeface="+mn-ea"/>
              <a:cs typeface="+mn-cs"/>
            </a:rPr>
            <a:t>Assigned a unique </a:t>
          </a:r>
          <a:r>
            <a:rPr lang="en-US" sz="2200" b="1" kern="1200" dirty="0" err="1">
              <a:solidFill>
                <a:prstClr val="black">
                  <a:hueOff val="0"/>
                  <a:satOff val="0"/>
                  <a:lumOff val="0"/>
                  <a:alphaOff val="0"/>
                </a:prstClr>
              </a:solidFill>
              <a:latin typeface="Calibri" panose="020F0502020204030204"/>
              <a:ea typeface="+mn-ea"/>
              <a:cs typeface="+mn-cs"/>
            </a:rPr>
            <a:t>parent_flash_id</a:t>
          </a:r>
          <a:r>
            <a:rPr lang="en-US" sz="2200" b="1" kern="1200" dirty="0">
              <a:solidFill>
                <a:prstClr val="black">
                  <a:hueOff val="0"/>
                  <a:satOff val="0"/>
                  <a:lumOff val="0"/>
                  <a:alphaOff val="0"/>
                </a:prstClr>
              </a:solidFill>
              <a:latin typeface="Calibri" panose="020F0502020204030204"/>
              <a:ea typeface="+mn-ea"/>
              <a:cs typeface="+mn-cs"/>
            </a:rPr>
            <a:t> to each ground observed IC/CG (in-cloud pulse/cloud-to-ground stroke);</a:t>
          </a:r>
        </a:p>
      </dgm:t>
    </dgm:pt>
    <dgm:pt modelId="{E48228ED-8651-4BB1-8FC3-2F656E5691A2}" type="parTrans" cxnId="{423AC365-9DBB-4741-9E24-A8D1F34ADB6F}">
      <dgm:prSet/>
      <dgm:spPr/>
      <dgm:t>
        <a:bodyPr/>
        <a:lstStyle/>
        <a:p>
          <a:endParaRPr lang="en-US"/>
        </a:p>
      </dgm:t>
    </dgm:pt>
    <dgm:pt modelId="{FEA87711-869F-4D3B-BD19-4ABF7372D063}" type="sibTrans" cxnId="{423AC365-9DBB-4741-9E24-A8D1F34ADB6F}">
      <dgm:prSet/>
      <dgm:spPr/>
      <dgm:t>
        <a:bodyPr/>
        <a:lstStyle/>
        <a:p>
          <a:endParaRPr lang="en-US"/>
        </a:p>
      </dgm:t>
    </dgm:pt>
    <dgm:pt modelId="{AF6D010D-F141-44E0-BB4D-B14DE1E7C2DC}">
      <dgm:prSet custT="1"/>
      <dgm:spPr/>
      <dgm:t>
        <a:bodyPr/>
        <a:lstStyle/>
        <a:p>
          <a:pPr marL="573088" lvl="1" indent="-341313" algn="l" defTabSz="977900">
            <a:lnSpc>
              <a:spcPct val="90000"/>
            </a:lnSpc>
            <a:spcBef>
              <a:spcPct val="0"/>
            </a:spcBef>
            <a:spcAft>
              <a:spcPct val="20000"/>
            </a:spcAft>
            <a:buChar char="•"/>
            <a:tabLst/>
          </a:pPr>
          <a:r>
            <a:rPr lang="en-US" sz="2200" b="1" kern="1200" dirty="0">
              <a:solidFill>
                <a:prstClr val="black">
                  <a:hueOff val="0"/>
                  <a:satOff val="0"/>
                  <a:lumOff val="0"/>
                  <a:alphaOff val="0"/>
                </a:prstClr>
              </a:solidFill>
              <a:latin typeface="Calibri" panose="020F0502020204030204"/>
              <a:ea typeface="+mn-ea"/>
              <a:cs typeface="+mn-cs"/>
            </a:rPr>
            <a:t>Besides flash extent density (FED), two more fields are created:</a:t>
          </a:r>
        </a:p>
      </dgm:t>
    </dgm:pt>
    <dgm:pt modelId="{93F79A9D-8A95-4A60-95FB-22F42AE99E95}" type="parTrans" cxnId="{2C73C428-0256-4686-A6AE-67405F9C3675}">
      <dgm:prSet/>
      <dgm:spPr/>
      <dgm:t>
        <a:bodyPr/>
        <a:lstStyle/>
        <a:p>
          <a:endParaRPr lang="en-US"/>
        </a:p>
      </dgm:t>
    </dgm:pt>
    <dgm:pt modelId="{C4414B54-A2AE-4F5A-A2F4-12015566C79E}" type="sibTrans" cxnId="{2C73C428-0256-4686-A6AE-67405F9C3675}">
      <dgm:prSet/>
      <dgm:spPr/>
      <dgm:t>
        <a:bodyPr/>
        <a:lstStyle/>
        <a:p>
          <a:endParaRPr lang="en-US"/>
        </a:p>
      </dgm:t>
    </dgm:pt>
    <dgm:pt modelId="{40ECDF73-5843-4583-8C74-C1586ED05A95}">
      <dgm:prSet/>
      <dgm:spPr>
        <a:solidFill>
          <a:schemeClr val="bg2">
            <a:lumMod val="50000"/>
          </a:schemeClr>
        </a:solidFill>
      </dgm:spPr>
      <dgm:t>
        <a:bodyPr/>
        <a:lstStyle/>
        <a:p>
          <a:r>
            <a:rPr lang="en-US"/>
            <a:t>For more details, please refer to Zhang et al. 2022 (in preparation)</a:t>
          </a:r>
        </a:p>
      </dgm:t>
    </dgm:pt>
    <dgm:pt modelId="{F3A25E1B-2A87-4E8E-B3C0-2C3FC9057AC6}" type="parTrans" cxnId="{521B4524-1F9C-4F73-B069-03F7E8FAE5A9}">
      <dgm:prSet/>
      <dgm:spPr/>
      <dgm:t>
        <a:bodyPr/>
        <a:lstStyle/>
        <a:p>
          <a:endParaRPr lang="en-US"/>
        </a:p>
      </dgm:t>
    </dgm:pt>
    <dgm:pt modelId="{E3AB69E0-A654-4C76-844D-2E9F9BE509C8}" type="sibTrans" cxnId="{521B4524-1F9C-4F73-B069-03F7E8FAE5A9}">
      <dgm:prSet/>
      <dgm:spPr/>
      <dgm:t>
        <a:bodyPr/>
        <a:lstStyle/>
        <a:p>
          <a:endParaRPr lang="en-US"/>
        </a:p>
      </dgm:t>
    </dgm:pt>
    <dgm:pt modelId="{53CF691E-C66F-D245-B832-5573745D2E05}">
      <dgm:prSet custT="1"/>
      <dgm:spPr/>
      <dgm:t>
        <a:bodyPr/>
        <a:lstStyle/>
        <a:p>
          <a:pPr marL="1203325" lvl="1" indent="-339725" algn="l" defTabSz="977900">
            <a:lnSpc>
              <a:spcPct val="90000"/>
            </a:lnSpc>
            <a:spcBef>
              <a:spcPct val="0"/>
            </a:spcBef>
            <a:spcAft>
              <a:spcPct val="20000"/>
            </a:spcAft>
            <a:buNone/>
            <a:tabLst/>
          </a:pPr>
          <a:r>
            <a:rPr lang="en-US" sz="2200" b="0" kern="1200" dirty="0">
              <a:solidFill>
                <a:prstClr val="black">
                  <a:hueOff val="0"/>
                  <a:satOff val="0"/>
                  <a:lumOff val="0"/>
                  <a:alphaOff val="0"/>
                </a:prstClr>
              </a:solidFill>
              <a:latin typeface="Calibri" panose="020F0502020204030204"/>
              <a:ea typeface="+mn-ea"/>
              <a:cs typeface="+mn-cs"/>
            </a:rPr>
            <a:t>2: </a:t>
          </a:r>
          <a:r>
            <a:rPr lang="en-US" sz="2200" b="1" kern="1200" dirty="0">
              <a:solidFill>
                <a:prstClr val="black">
                  <a:hueOff val="0"/>
                  <a:satOff val="0"/>
                  <a:lumOff val="0"/>
                  <a:alphaOff val="0"/>
                </a:prstClr>
              </a:solidFill>
              <a:latin typeface="Calibri" panose="020F0502020204030204"/>
              <a:ea typeface="+mn-ea"/>
              <a:cs typeface="+mn-cs"/>
            </a:rPr>
            <a:t>confidence</a:t>
          </a:r>
          <a:r>
            <a:rPr lang="en-US" sz="2200" b="0" kern="1200" dirty="0">
              <a:solidFill>
                <a:prstClr val="black">
                  <a:hueOff val="0"/>
                  <a:satOff val="0"/>
                  <a:lumOff val="0"/>
                  <a:alphaOff val="0"/>
                </a:prstClr>
              </a:solidFill>
              <a:latin typeface="Calibri" panose="020F0502020204030204"/>
              <a:ea typeface="+mn-ea"/>
              <a:cs typeface="+mn-cs"/>
            </a:rPr>
            <a:t>, to show our confidence on our blended data quality (only in BV3).</a:t>
          </a:r>
        </a:p>
      </dgm:t>
    </dgm:pt>
    <dgm:pt modelId="{31ADBBFD-B2BF-9449-93B2-3BE5C56FF804}" type="parTrans" cxnId="{5AFE58EB-0BDA-CB41-9C9B-F13EEFAB09AE}">
      <dgm:prSet/>
      <dgm:spPr/>
      <dgm:t>
        <a:bodyPr/>
        <a:lstStyle/>
        <a:p>
          <a:endParaRPr lang="en-US"/>
        </a:p>
      </dgm:t>
    </dgm:pt>
    <dgm:pt modelId="{5CF79FA4-68A9-0042-ACF2-ECAB7B6D1059}" type="sibTrans" cxnId="{5AFE58EB-0BDA-CB41-9C9B-F13EEFAB09AE}">
      <dgm:prSet/>
      <dgm:spPr/>
      <dgm:t>
        <a:bodyPr/>
        <a:lstStyle/>
        <a:p>
          <a:endParaRPr lang="en-US"/>
        </a:p>
      </dgm:t>
    </dgm:pt>
    <dgm:pt modelId="{D1614E74-F230-F245-972D-7D50580C775E}">
      <dgm:prSet custT="1"/>
      <dgm:spPr/>
      <dgm:t>
        <a:bodyPr/>
        <a:lstStyle/>
        <a:p>
          <a:pPr marL="1203325" lvl="1" indent="-339725" algn="l" defTabSz="977900">
            <a:lnSpc>
              <a:spcPct val="90000"/>
            </a:lnSpc>
            <a:spcBef>
              <a:spcPct val="0"/>
            </a:spcBef>
            <a:spcAft>
              <a:spcPct val="20000"/>
            </a:spcAft>
            <a:buNone/>
            <a:tabLst/>
          </a:pPr>
          <a:r>
            <a:rPr lang="en-US" sz="2200" b="0" kern="1200" dirty="0">
              <a:solidFill>
                <a:prstClr val="black">
                  <a:hueOff val="0"/>
                  <a:satOff val="0"/>
                  <a:lumOff val="0"/>
                  <a:alphaOff val="0"/>
                </a:prstClr>
              </a:solidFill>
              <a:latin typeface="Calibri" panose="020F0502020204030204"/>
              <a:ea typeface="+mn-ea"/>
              <a:cs typeface="+mn-cs"/>
            </a:rPr>
            <a:t>1: </a:t>
          </a:r>
          <a:r>
            <a:rPr lang="en-US" sz="2200" b="1" kern="1200" dirty="0" err="1">
              <a:solidFill>
                <a:prstClr val="black">
                  <a:hueOff val="0"/>
                  <a:satOff val="0"/>
                  <a:lumOff val="0"/>
                  <a:alphaOff val="0"/>
                </a:prstClr>
              </a:solidFill>
              <a:latin typeface="Calibri" panose="020F0502020204030204"/>
              <a:ea typeface="+mn-ea"/>
              <a:cs typeface="+mn-cs"/>
            </a:rPr>
            <a:t>data_source</a:t>
          </a:r>
          <a:r>
            <a:rPr lang="en-US" sz="2200" b="0" kern="1200" dirty="0">
              <a:solidFill>
                <a:prstClr val="black">
                  <a:hueOff val="0"/>
                  <a:satOff val="0"/>
                  <a:lumOff val="0"/>
                  <a:alphaOff val="0"/>
                </a:prstClr>
              </a:solidFill>
              <a:latin typeface="Calibri" panose="020F0502020204030204"/>
              <a:ea typeface="+mn-ea"/>
              <a:cs typeface="+mn-cs"/>
            </a:rPr>
            <a:t>, to indicate the data networks from which we get the observations in each grid during that period. </a:t>
          </a:r>
        </a:p>
      </dgm:t>
    </dgm:pt>
    <dgm:pt modelId="{7C477A6C-79D7-8042-957F-155296DDD0DE}" type="parTrans" cxnId="{507951CF-6A96-2A4D-9A45-74193FE0A014}">
      <dgm:prSet/>
      <dgm:spPr/>
      <dgm:t>
        <a:bodyPr/>
        <a:lstStyle/>
        <a:p>
          <a:endParaRPr lang="en-US"/>
        </a:p>
      </dgm:t>
    </dgm:pt>
    <dgm:pt modelId="{D23BFAD2-09DA-A740-B5D3-1601C91DAF62}" type="sibTrans" cxnId="{507951CF-6A96-2A4D-9A45-74193FE0A014}">
      <dgm:prSet/>
      <dgm:spPr/>
      <dgm:t>
        <a:bodyPr/>
        <a:lstStyle/>
        <a:p>
          <a:endParaRPr lang="en-US"/>
        </a:p>
      </dgm:t>
    </dgm:pt>
    <dgm:pt modelId="{3B0D12A5-DE1F-8749-80B5-CC673D91E12D}">
      <dgm:prSet custT="1"/>
      <dgm:spPr/>
      <dgm:t>
        <a:bodyPr/>
        <a:lstStyle/>
        <a:p>
          <a:pPr marL="573088" lvl="1" indent="-341313" algn="l" defTabSz="977900">
            <a:lnSpc>
              <a:spcPct val="90000"/>
            </a:lnSpc>
            <a:spcBef>
              <a:spcPct val="0"/>
            </a:spcBef>
            <a:spcAft>
              <a:spcPct val="20000"/>
            </a:spcAft>
          </a:pPr>
          <a:r>
            <a:rPr lang="en-US" sz="2200" b="1" kern="1200" dirty="0"/>
            <a:t>Kept</a:t>
          </a:r>
          <a:r>
            <a:rPr lang="en-US" sz="2200" kern="1200" dirty="0"/>
            <a:t> </a:t>
          </a:r>
          <a:r>
            <a:rPr lang="en-US" sz="2200" b="1" kern="1200" dirty="0"/>
            <a:t>as many ground-based observations as possible</a:t>
          </a:r>
          <a:r>
            <a:rPr lang="en-US" sz="2200" kern="1200" dirty="0"/>
            <a:t>;</a:t>
          </a:r>
          <a:endParaRPr lang="en-US" sz="2200" b="1" kern="1200" dirty="0">
            <a:solidFill>
              <a:prstClr val="black">
                <a:hueOff val="0"/>
                <a:satOff val="0"/>
                <a:lumOff val="0"/>
                <a:alphaOff val="0"/>
              </a:prstClr>
            </a:solidFill>
            <a:latin typeface="Calibri" panose="020F0502020204030204"/>
            <a:ea typeface="+mn-ea"/>
            <a:cs typeface="+mn-cs"/>
          </a:endParaRPr>
        </a:p>
      </dgm:t>
    </dgm:pt>
    <dgm:pt modelId="{64F7BB7F-4957-6643-844A-704BACCC23DF}" type="parTrans" cxnId="{DD37F3FD-15DF-6D40-B97A-DE910D037BC6}">
      <dgm:prSet/>
      <dgm:spPr/>
      <dgm:t>
        <a:bodyPr/>
        <a:lstStyle/>
        <a:p>
          <a:endParaRPr lang="en-US"/>
        </a:p>
      </dgm:t>
    </dgm:pt>
    <dgm:pt modelId="{557E73C5-F92C-8B47-8523-DB340CBEAB32}" type="sibTrans" cxnId="{DD37F3FD-15DF-6D40-B97A-DE910D037BC6}">
      <dgm:prSet/>
      <dgm:spPr/>
      <dgm:t>
        <a:bodyPr/>
        <a:lstStyle/>
        <a:p>
          <a:endParaRPr lang="en-US"/>
        </a:p>
      </dgm:t>
    </dgm:pt>
    <dgm:pt modelId="{453DA075-78C7-EF46-B565-04DA50C37767}">
      <dgm:prSet custT="1"/>
      <dgm:spPr/>
      <dgm:t>
        <a:bodyPr/>
        <a:lstStyle/>
        <a:p>
          <a:pPr marL="1773238" lvl="1" indent="-398463" algn="l" defTabSz="977900">
            <a:lnSpc>
              <a:spcPct val="90000"/>
            </a:lnSpc>
            <a:spcBef>
              <a:spcPct val="0"/>
            </a:spcBef>
            <a:spcAft>
              <a:spcPct val="20000"/>
            </a:spcAft>
            <a:buFont typeface="Wingdings" pitchFamily="2" charset="2"/>
            <a:buChar char="v"/>
            <a:tabLst/>
          </a:pPr>
          <a:r>
            <a:rPr lang="en-US" sz="1600" kern="1200" dirty="0">
              <a:effectLst/>
            </a:rPr>
            <a:t>1: GLM; </a:t>
          </a:r>
          <a:endParaRPr lang="en-US" sz="1600" b="0" kern="1200" dirty="0">
            <a:solidFill>
              <a:prstClr val="black">
                <a:hueOff val="0"/>
                <a:satOff val="0"/>
                <a:lumOff val="0"/>
                <a:alphaOff val="0"/>
              </a:prstClr>
            </a:solidFill>
            <a:latin typeface="Calibri" panose="020F0502020204030204"/>
            <a:ea typeface="+mn-ea"/>
            <a:cs typeface="+mn-cs"/>
          </a:endParaRPr>
        </a:p>
      </dgm:t>
    </dgm:pt>
    <dgm:pt modelId="{F932DE7B-86D9-434C-B484-181477A608A4}" type="parTrans" cxnId="{A5CAD40E-1B5A-6F45-831D-1DAE943E432E}">
      <dgm:prSet/>
      <dgm:spPr/>
      <dgm:t>
        <a:bodyPr/>
        <a:lstStyle/>
        <a:p>
          <a:endParaRPr lang="en-US"/>
        </a:p>
      </dgm:t>
    </dgm:pt>
    <dgm:pt modelId="{50FF445D-352A-9C45-AB81-3EEFC59CA446}" type="sibTrans" cxnId="{A5CAD40E-1B5A-6F45-831D-1DAE943E432E}">
      <dgm:prSet/>
      <dgm:spPr/>
      <dgm:t>
        <a:bodyPr/>
        <a:lstStyle/>
        <a:p>
          <a:endParaRPr lang="en-US"/>
        </a:p>
      </dgm:t>
    </dgm:pt>
    <dgm:pt modelId="{838C5F98-6B68-014E-9E17-04C94B224836}">
      <dgm:prSet custT="1"/>
      <dgm:spPr/>
      <dgm:t>
        <a:bodyPr/>
        <a:lstStyle/>
        <a:p>
          <a:pPr marL="1773238" lvl="1" indent="-398463" algn="l" defTabSz="977900">
            <a:lnSpc>
              <a:spcPct val="90000"/>
            </a:lnSpc>
            <a:spcBef>
              <a:spcPct val="0"/>
            </a:spcBef>
            <a:spcAft>
              <a:spcPct val="20000"/>
            </a:spcAft>
            <a:buFont typeface="Wingdings" pitchFamily="2" charset="2"/>
            <a:buChar char="v"/>
            <a:tabLst/>
          </a:pPr>
          <a:r>
            <a:rPr lang="en-US" sz="1600" dirty="0">
              <a:effectLst/>
            </a:rPr>
            <a:t>2: GLD/NLDN; </a:t>
          </a:r>
          <a:endParaRPr lang="en-US" sz="1600" b="0" kern="1200" dirty="0">
            <a:solidFill>
              <a:prstClr val="black">
                <a:hueOff val="0"/>
                <a:satOff val="0"/>
                <a:lumOff val="0"/>
                <a:alphaOff val="0"/>
              </a:prstClr>
            </a:solidFill>
            <a:latin typeface="Calibri" panose="020F0502020204030204"/>
            <a:ea typeface="+mn-ea"/>
            <a:cs typeface="+mn-cs"/>
          </a:endParaRPr>
        </a:p>
      </dgm:t>
    </dgm:pt>
    <dgm:pt modelId="{B975C2C3-28D0-8441-ADA4-5EEEACECA3ED}" type="parTrans" cxnId="{340BE9F0-580E-E946-8068-3A9DDFAAD2DA}">
      <dgm:prSet/>
      <dgm:spPr/>
      <dgm:t>
        <a:bodyPr/>
        <a:lstStyle/>
        <a:p>
          <a:endParaRPr lang="en-US"/>
        </a:p>
      </dgm:t>
    </dgm:pt>
    <dgm:pt modelId="{8067A03C-0E97-0F45-AEF1-CBA23B0117D0}" type="sibTrans" cxnId="{340BE9F0-580E-E946-8068-3A9DDFAAD2DA}">
      <dgm:prSet/>
      <dgm:spPr/>
      <dgm:t>
        <a:bodyPr/>
        <a:lstStyle/>
        <a:p>
          <a:endParaRPr lang="en-US"/>
        </a:p>
      </dgm:t>
    </dgm:pt>
    <dgm:pt modelId="{9AA0960B-6F62-EF47-9584-6018DEDF2DF4}">
      <dgm:prSet custT="1"/>
      <dgm:spPr/>
      <dgm:t>
        <a:bodyPr/>
        <a:lstStyle/>
        <a:p>
          <a:pPr marL="1773238" lvl="1" indent="-398463" algn="l" defTabSz="977900">
            <a:lnSpc>
              <a:spcPct val="90000"/>
            </a:lnSpc>
            <a:spcBef>
              <a:spcPct val="0"/>
            </a:spcBef>
            <a:spcAft>
              <a:spcPct val="20000"/>
            </a:spcAft>
            <a:buFont typeface="Wingdings" pitchFamily="2" charset="2"/>
            <a:buChar char="v"/>
            <a:tabLst/>
          </a:pPr>
          <a:r>
            <a:rPr lang="en-US" sz="1600" dirty="0">
              <a:effectLst/>
            </a:rPr>
            <a:t>4: ENTLN; </a:t>
          </a:r>
          <a:endParaRPr lang="en-US" sz="1600" b="0" kern="1200" dirty="0">
            <a:solidFill>
              <a:prstClr val="black">
                <a:hueOff val="0"/>
                <a:satOff val="0"/>
                <a:lumOff val="0"/>
                <a:alphaOff val="0"/>
              </a:prstClr>
            </a:solidFill>
            <a:latin typeface="Calibri" panose="020F0502020204030204"/>
            <a:ea typeface="+mn-ea"/>
            <a:cs typeface="+mn-cs"/>
          </a:endParaRPr>
        </a:p>
      </dgm:t>
    </dgm:pt>
    <dgm:pt modelId="{4716FAF1-FC44-4944-8637-4EB9C52AC5A0}" type="parTrans" cxnId="{CB159FEA-772F-9541-AFF4-A2594F4F3455}">
      <dgm:prSet/>
      <dgm:spPr/>
      <dgm:t>
        <a:bodyPr/>
        <a:lstStyle/>
        <a:p>
          <a:endParaRPr lang="en-US"/>
        </a:p>
      </dgm:t>
    </dgm:pt>
    <dgm:pt modelId="{81434899-A0BF-DE46-B225-16201D9EC5AB}" type="sibTrans" cxnId="{CB159FEA-772F-9541-AFF4-A2594F4F3455}">
      <dgm:prSet/>
      <dgm:spPr/>
      <dgm:t>
        <a:bodyPr/>
        <a:lstStyle/>
        <a:p>
          <a:endParaRPr lang="en-US"/>
        </a:p>
      </dgm:t>
    </dgm:pt>
    <dgm:pt modelId="{5D5F9A43-69C4-2D42-A143-0E1A0500E620}">
      <dgm:prSet custT="1"/>
      <dgm:spPr/>
      <dgm:t>
        <a:bodyPr/>
        <a:lstStyle/>
        <a:p>
          <a:pPr marL="1773238" lvl="1" indent="-398463" algn="l" defTabSz="977900">
            <a:lnSpc>
              <a:spcPct val="90000"/>
            </a:lnSpc>
            <a:spcBef>
              <a:spcPct val="0"/>
            </a:spcBef>
            <a:spcAft>
              <a:spcPct val="20000"/>
            </a:spcAft>
            <a:buFont typeface="Wingdings" pitchFamily="2" charset="2"/>
            <a:buChar char="v"/>
            <a:tabLst/>
          </a:pPr>
          <a:r>
            <a:rPr lang="en-US" sz="1600" dirty="0">
              <a:effectLst/>
            </a:rPr>
            <a:t>3: GLM+GLD/NLDN; </a:t>
          </a:r>
          <a:endParaRPr lang="en-US" sz="1600" b="0" kern="1200" dirty="0">
            <a:solidFill>
              <a:prstClr val="black">
                <a:hueOff val="0"/>
                <a:satOff val="0"/>
                <a:lumOff val="0"/>
                <a:alphaOff val="0"/>
              </a:prstClr>
            </a:solidFill>
            <a:latin typeface="Calibri" panose="020F0502020204030204"/>
            <a:ea typeface="+mn-ea"/>
            <a:cs typeface="+mn-cs"/>
          </a:endParaRPr>
        </a:p>
      </dgm:t>
    </dgm:pt>
    <dgm:pt modelId="{277B7525-FEAC-F74E-9B07-1000642E1A90}" type="parTrans" cxnId="{27AB385E-8B64-AC48-AEB0-AC585DD77FD4}">
      <dgm:prSet/>
      <dgm:spPr/>
      <dgm:t>
        <a:bodyPr/>
        <a:lstStyle/>
        <a:p>
          <a:endParaRPr lang="en-US"/>
        </a:p>
      </dgm:t>
    </dgm:pt>
    <dgm:pt modelId="{0FB8FD7F-9D1D-B34B-A06B-B0773050D320}" type="sibTrans" cxnId="{27AB385E-8B64-AC48-AEB0-AC585DD77FD4}">
      <dgm:prSet/>
      <dgm:spPr/>
      <dgm:t>
        <a:bodyPr/>
        <a:lstStyle/>
        <a:p>
          <a:endParaRPr lang="en-US"/>
        </a:p>
      </dgm:t>
    </dgm:pt>
    <dgm:pt modelId="{1E11EB83-AA25-174B-B1FD-F0C0CFD2CCBA}">
      <dgm:prSet custT="1"/>
      <dgm:spPr/>
      <dgm:t>
        <a:bodyPr/>
        <a:lstStyle/>
        <a:p>
          <a:pPr marL="1773238" lvl="1" indent="-398463" algn="l" defTabSz="977900">
            <a:lnSpc>
              <a:spcPct val="90000"/>
            </a:lnSpc>
            <a:spcBef>
              <a:spcPct val="0"/>
            </a:spcBef>
            <a:spcAft>
              <a:spcPct val="20000"/>
            </a:spcAft>
            <a:buFont typeface="Wingdings" pitchFamily="2" charset="2"/>
            <a:buChar char="v"/>
            <a:tabLst/>
          </a:pPr>
          <a:r>
            <a:rPr lang="en-US" sz="1600" dirty="0">
              <a:effectLst/>
            </a:rPr>
            <a:t>5: GLM+ENTLN; </a:t>
          </a:r>
          <a:endParaRPr lang="en-US" sz="1600" b="0" kern="1200" dirty="0">
            <a:solidFill>
              <a:prstClr val="black">
                <a:hueOff val="0"/>
                <a:satOff val="0"/>
                <a:lumOff val="0"/>
                <a:alphaOff val="0"/>
              </a:prstClr>
            </a:solidFill>
            <a:latin typeface="Calibri" panose="020F0502020204030204"/>
            <a:ea typeface="+mn-ea"/>
            <a:cs typeface="+mn-cs"/>
          </a:endParaRPr>
        </a:p>
      </dgm:t>
    </dgm:pt>
    <dgm:pt modelId="{CD410ED5-C0CE-D14F-AFFB-CE0D0BF49823}" type="parTrans" cxnId="{419E0C4E-F84F-2540-A40C-4B93FB89C6F7}">
      <dgm:prSet/>
      <dgm:spPr/>
      <dgm:t>
        <a:bodyPr/>
        <a:lstStyle/>
        <a:p>
          <a:endParaRPr lang="en-US"/>
        </a:p>
      </dgm:t>
    </dgm:pt>
    <dgm:pt modelId="{BE0AB38E-4469-FE45-B172-073213687222}" type="sibTrans" cxnId="{419E0C4E-F84F-2540-A40C-4B93FB89C6F7}">
      <dgm:prSet/>
      <dgm:spPr/>
      <dgm:t>
        <a:bodyPr/>
        <a:lstStyle/>
        <a:p>
          <a:endParaRPr lang="en-US"/>
        </a:p>
      </dgm:t>
    </dgm:pt>
    <dgm:pt modelId="{4EB741D9-FF35-2D4F-A725-72062473604A}">
      <dgm:prSet custT="1"/>
      <dgm:spPr/>
      <dgm:t>
        <a:bodyPr/>
        <a:lstStyle/>
        <a:p>
          <a:pPr marL="1773238" lvl="1" indent="-398463" algn="l" defTabSz="977900">
            <a:lnSpc>
              <a:spcPct val="90000"/>
            </a:lnSpc>
            <a:spcBef>
              <a:spcPct val="0"/>
            </a:spcBef>
            <a:spcAft>
              <a:spcPct val="20000"/>
            </a:spcAft>
            <a:buFont typeface="Wingdings" pitchFamily="2" charset="2"/>
            <a:buChar char="v"/>
            <a:tabLst/>
          </a:pPr>
          <a:r>
            <a:rPr lang="en-US" sz="1600" dirty="0">
              <a:effectLst/>
            </a:rPr>
            <a:t>6: GLD/NLDN+ENTLN; </a:t>
          </a:r>
          <a:endParaRPr lang="en-US" sz="1600" b="0" kern="1200" dirty="0">
            <a:solidFill>
              <a:prstClr val="black">
                <a:hueOff val="0"/>
                <a:satOff val="0"/>
                <a:lumOff val="0"/>
                <a:alphaOff val="0"/>
              </a:prstClr>
            </a:solidFill>
            <a:latin typeface="Calibri" panose="020F0502020204030204"/>
            <a:ea typeface="+mn-ea"/>
            <a:cs typeface="+mn-cs"/>
          </a:endParaRPr>
        </a:p>
      </dgm:t>
    </dgm:pt>
    <dgm:pt modelId="{EB5DC88B-3581-844A-874A-6FEA3E299239}" type="parTrans" cxnId="{0A5D5051-E9C2-C64A-825E-97A312B457D6}">
      <dgm:prSet/>
      <dgm:spPr/>
      <dgm:t>
        <a:bodyPr/>
        <a:lstStyle/>
        <a:p>
          <a:endParaRPr lang="en-US"/>
        </a:p>
      </dgm:t>
    </dgm:pt>
    <dgm:pt modelId="{BFF142F7-E34A-7049-97D7-0BEDC3F89A80}" type="sibTrans" cxnId="{0A5D5051-E9C2-C64A-825E-97A312B457D6}">
      <dgm:prSet/>
      <dgm:spPr/>
      <dgm:t>
        <a:bodyPr/>
        <a:lstStyle/>
        <a:p>
          <a:endParaRPr lang="en-US"/>
        </a:p>
      </dgm:t>
    </dgm:pt>
    <dgm:pt modelId="{AC7D3CDC-5A8C-504D-9772-E7618752CCB6}">
      <dgm:prSet custT="1"/>
      <dgm:spPr/>
      <dgm:t>
        <a:bodyPr/>
        <a:lstStyle/>
        <a:p>
          <a:pPr marL="1773238" lvl="1" indent="-398463" algn="l" defTabSz="977900">
            <a:lnSpc>
              <a:spcPct val="90000"/>
            </a:lnSpc>
            <a:spcBef>
              <a:spcPct val="0"/>
            </a:spcBef>
            <a:spcAft>
              <a:spcPct val="20000"/>
            </a:spcAft>
            <a:buFont typeface="Wingdings" pitchFamily="2" charset="2"/>
            <a:buChar char="v"/>
            <a:tabLst/>
          </a:pPr>
          <a:r>
            <a:rPr lang="en-US" sz="1600" dirty="0">
              <a:effectLst/>
            </a:rPr>
            <a:t>7: GLM + GLD/NLDN + ENTLN;</a:t>
          </a:r>
          <a:endParaRPr lang="en-US" sz="1600" b="0" kern="1200" dirty="0">
            <a:solidFill>
              <a:prstClr val="black">
                <a:hueOff val="0"/>
                <a:satOff val="0"/>
                <a:lumOff val="0"/>
                <a:alphaOff val="0"/>
              </a:prstClr>
            </a:solidFill>
            <a:latin typeface="Calibri" panose="020F0502020204030204"/>
            <a:ea typeface="+mn-ea"/>
            <a:cs typeface="+mn-cs"/>
          </a:endParaRPr>
        </a:p>
      </dgm:t>
    </dgm:pt>
    <dgm:pt modelId="{DDAF7EF1-E1A6-BF40-A7F0-E3EBF873754B}" type="parTrans" cxnId="{475EDB0C-0585-454A-A808-73C8AA8BE282}">
      <dgm:prSet/>
      <dgm:spPr/>
      <dgm:t>
        <a:bodyPr/>
        <a:lstStyle/>
        <a:p>
          <a:endParaRPr lang="en-US"/>
        </a:p>
      </dgm:t>
    </dgm:pt>
    <dgm:pt modelId="{FC04A60A-4EFA-4C45-81F1-072FF45487C8}" type="sibTrans" cxnId="{475EDB0C-0585-454A-A808-73C8AA8BE282}">
      <dgm:prSet/>
      <dgm:spPr/>
      <dgm:t>
        <a:bodyPr/>
        <a:lstStyle/>
        <a:p>
          <a:endParaRPr lang="en-US"/>
        </a:p>
      </dgm:t>
    </dgm:pt>
    <dgm:pt modelId="{39766E24-3CE6-2C4B-82D4-B83FC733B984}" type="pres">
      <dgm:prSet presAssocID="{B2970A40-AD5C-4D44-97C8-E5615AD3AA36}" presName="linear" presStyleCnt="0">
        <dgm:presLayoutVars>
          <dgm:animLvl val="lvl"/>
          <dgm:resizeHandles val="exact"/>
        </dgm:presLayoutVars>
      </dgm:prSet>
      <dgm:spPr/>
    </dgm:pt>
    <dgm:pt modelId="{15576A3F-E5BF-9441-8E04-E0AED6D0C409}" type="pres">
      <dgm:prSet presAssocID="{C238D0D8-30A6-42D0-9887-0F7390DF672A}" presName="parentText" presStyleLbl="node1" presStyleIdx="0" presStyleCnt="2">
        <dgm:presLayoutVars>
          <dgm:chMax val="0"/>
          <dgm:bulletEnabled val="1"/>
        </dgm:presLayoutVars>
      </dgm:prSet>
      <dgm:spPr/>
    </dgm:pt>
    <dgm:pt modelId="{1F5E2FCE-92D0-874B-87A1-57DF69A7662F}" type="pres">
      <dgm:prSet presAssocID="{C238D0D8-30A6-42D0-9887-0F7390DF672A}" presName="childText" presStyleLbl="revTx" presStyleIdx="0" presStyleCnt="1">
        <dgm:presLayoutVars>
          <dgm:bulletEnabled val="1"/>
        </dgm:presLayoutVars>
      </dgm:prSet>
      <dgm:spPr/>
    </dgm:pt>
    <dgm:pt modelId="{CBE155E4-1A2D-6346-80C4-8CC70FBE2DC4}" type="pres">
      <dgm:prSet presAssocID="{40ECDF73-5843-4583-8C74-C1586ED05A95}" presName="parentText" presStyleLbl="node1" presStyleIdx="1" presStyleCnt="2">
        <dgm:presLayoutVars>
          <dgm:chMax val="0"/>
          <dgm:bulletEnabled val="1"/>
        </dgm:presLayoutVars>
      </dgm:prSet>
      <dgm:spPr/>
    </dgm:pt>
  </dgm:ptLst>
  <dgm:cxnLst>
    <dgm:cxn modelId="{475EDB0C-0585-454A-A808-73C8AA8BE282}" srcId="{C238D0D8-30A6-42D0-9887-0F7390DF672A}" destId="{AC7D3CDC-5A8C-504D-9772-E7618752CCB6}" srcOrd="11" destOrd="0" parTransId="{DDAF7EF1-E1A6-BF40-A7F0-E3EBF873754B}" sibTransId="{FC04A60A-4EFA-4C45-81F1-072FF45487C8}"/>
    <dgm:cxn modelId="{A5CAD40E-1B5A-6F45-831D-1DAE943E432E}" srcId="{C238D0D8-30A6-42D0-9887-0F7390DF672A}" destId="{453DA075-78C7-EF46-B565-04DA50C37767}" srcOrd="5" destOrd="0" parTransId="{F932DE7B-86D9-434C-B484-181477A608A4}" sibTransId="{50FF445D-352A-9C45-AB81-3EEFC59CA446}"/>
    <dgm:cxn modelId="{86914123-842A-4542-9D94-3D236F467AD7}" type="presOf" srcId="{D1614E74-F230-F245-972D-7D50580C775E}" destId="{1F5E2FCE-92D0-874B-87A1-57DF69A7662F}" srcOrd="0" destOrd="4" presId="urn:microsoft.com/office/officeart/2005/8/layout/vList2"/>
    <dgm:cxn modelId="{521B4524-1F9C-4F73-B069-03F7E8FAE5A9}" srcId="{B2970A40-AD5C-4D44-97C8-E5615AD3AA36}" destId="{40ECDF73-5843-4583-8C74-C1586ED05A95}" srcOrd="1" destOrd="0" parTransId="{F3A25E1B-2A87-4E8E-B3C0-2C3FC9057AC6}" sibTransId="{E3AB69E0-A654-4C76-844D-2E9F9BE509C8}"/>
    <dgm:cxn modelId="{AC649827-C7DF-DF4E-B2DF-74C03AAC7091}" type="presOf" srcId="{98000AAC-721F-471E-8EB3-1BAC79A76930}" destId="{1F5E2FCE-92D0-874B-87A1-57DF69A7662F}" srcOrd="0" destOrd="0" presId="urn:microsoft.com/office/officeart/2005/8/layout/vList2"/>
    <dgm:cxn modelId="{2C73C428-0256-4686-A6AE-67405F9C3675}" srcId="{C238D0D8-30A6-42D0-9887-0F7390DF672A}" destId="{AF6D010D-F141-44E0-BB4D-B14DE1E7C2DC}" srcOrd="3" destOrd="0" parTransId="{93F79A9D-8A95-4A60-95FB-22F42AE99E95}" sibTransId="{C4414B54-A2AE-4F5A-A2F4-12015566C79E}"/>
    <dgm:cxn modelId="{B895B34A-B153-4245-B5B8-2709654872CC}" type="presOf" srcId="{453DA075-78C7-EF46-B565-04DA50C37767}" destId="{1F5E2FCE-92D0-874B-87A1-57DF69A7662F}" srcOrd="0" destOrd="5" presId="urn:microsoft.com/office/officeart/2005/8/layout/vList2"/>
    <dgm:cxn modelId="{419E0C4E-F84F-2540-A40C-4B93FB89C6F7}" srcId="{C238D0D8-30A6-42D0-9887-0F7390DF672A}" destId="{1E11EB83-AA25-174B-B1FD-F0C0CFD2CCBA}" srcOrd="9" destOrd="0" parTransId="{CD410ED5-C0CE-D14F-AFFB-CE0D0BF49823}" sibTransId="{BE0AB38E-4469-FE45-B172-073213687222}"/>
    <dgm:cxn modelId="{0A5D5051-E9C2-C64A-825E-97A312B457D6}" srcId="{C238D0D8-30A6-42D0-9887-0F7390DF672A}" destId="{4EB741D9-FF35-2D4F-A725-72062473604A}" srcOrd="10" destOrd="0" parTransId="{EB5DC88B-3581-844A-874A-6FEA3E299239}" sibTransId="{BFF142F7-E34A-7049-97D7-0BEDC3F89A80}"/>
    <dgm:cxn modelId="{2A6F8B52-8280-3446-817F-1EE895D124D0}" type="presOf" srcId="{9AA0960B-6F62-EF47-9584-6018DEDF2DF4}" destId="{1F5E2FCE-92D0-874B-87A1-57DF69A7662F}" srcOrd="0" destOrd="7" presId="urn:microsoft.com/office/officeart/2005/8/layout/vList2"/>
    <dgm:cxn modelId="{27AB385E-8B64-AC48-AEB0-AC585DD77FD4}" srcId="{C238D0D8-30A6-42D0-9887-0F7390DF672A}" destId="{5D5F9A43-69C4-2D42-A143-0E1A0500E620}" srcOrd="8" destOrd="0" parTransId="{277B7525-FEAC-F74E-9B07-1000642E1A90}" sibTransId="{0FB8FD7F-9D1D-B34B-A06B-B0773050D320}"/>
    <dgm:cxn modelId="{40A1DA61-7D19-4110-B78F-14E8D5FB0761}" srcId="{B2970A40-AD5C-4D44-97C8-E5615AD3AA36}" destId="{C238D0D8-30A6-42D0-9887-0F7390DF672A}" srcOrd="0" destOrd="0" parTransId="{462CBC30-FC83-4E66-9A29-7E26D19D4C1B}" sibTransId="{D2287C74-C646-478F-BE3F-07E8891814ED}"/>
    <dgm:cxn modelId="{3A679F64-4718-0C45-8D1A-86D4020629AB}" type="presOf" srcId="{40ECDF73-5843-4583-8C74-C1586ED05A95}" destId="{CBE155E4-1A2D-6346-80C4-8CC70FBE2DC4}" srcOrd="0" destOrd="0" presId="urn:microsoft.com/office/officeart/2005/8/layout/vList2"/>
    <dgm:cxn modelId="{423AC365-9DBB-4741-9E24-A8D1F34ADB6F}" srcId="{C238D0D8-30A6-42D0-9887-0F7390DF672A}" destId="{442EEBEA-522E-4F52-BF2D-17338B7CCACE}" srcOrd="1" destOrd="0" parTransId="{E48228ED-8651-4BB1-8FC3-2F656E5691A2}" sibTransId="{FEA87711-869F-4D3B-BD19-4ABF7372D063}"/>
    <dgm:cxn modelId="{5334B384-CF7F-FE43-A1ED-D2DD91DA9A0E}" type="presOf" srcId="{53CF691E-C66F-D245-B832-5573745D2E05}" destId="{1F5E2FCE-92D0-874B-87A1-57DF69A7662F}" srcOrd="0" destOrd="12" presId="urn:microsoft.com/office/officeart/2005/8/layout/vList2"/>
    <dgm:cxn modelId="{B559C888-87E3-234D-B6B4-2B79C0299B16}" type="presOf" srcId="{3B0D12A5-DE1F-8749-80B5-CC673D91E12D}" destId="{1F5E2FCE-92D0-874B-87A1-57DF69A7662F}" srcOrd="0" destOrd="2" presId="urn:microsoft.com/office/officeart/2005/8/layout/vList2"/>
    <dgm:cxn modelId="{979BC68E-86D2-1241-9EB3-FA68CC4CA12E}" type="presOf" srcId="{442EEBEA-522E-4F52-BF2D-17338B7CCACE}" destId="{1F5E2FCE-92D0-874B-87A1-57DF69A7662F}" srcOrd="0" destOrd="1" presId="urn:microsoft.com/office/officeart/2005/8/layout/vList2"/>
    <dgm:cxn modelId="{9CD9238F-9A19-AA44-9B77-FF084CA93B07}" type="presOf" srcId="{838C5F98-6B68-014E-9E17-04C94B224836}" destId="{1F5E2FCE-92D0-874B-87A1-57DF69A7662F}" srcOrd="0" destOrd="6" presId="urn:microsoft.com/office/officeart/2005/8/layout/vList2"/>
    <dgm:cxn modelId="{1C0D959B-D947-6D47-8E26-FFD2EF3871EC}" type="presOf" srcId="{AF6D010D-F141-44E0-BB4D-B14DE1E7C2DC}" destId="{1F5E2FCE-92D0-874B-87A1-57DF69A7662F}" srcOrd="0" destOrd="3" presId="urn:microsoft.com/office/officeart/2005/8/layout/vList2"/>
    <dgm:cxn modelId="{8D236C9C-D4C9-8C4E-AACF-1913437DD1A6}" type="presOf" srcId="{5D5F9A43-69C4-2D42-A143-0E1A0500E620}" destId="{1F5E2FCE-92D0-874B-87A1-57DF69A7662F}" srcOrd="0" destOrd="8" presId="urn:microsoft.com/office/officeart/2005/8/layout/vList2"/>
    <dgm:cxn modelId="{2636039D-2F0C-2145-8320-20FD593228CD}" type="presOf" srcId="{1E11EB83-AA25-174B-B1FD-F0C0CFD2CCBA}" destId="{1F5E2FCE-92D0-874B-87A1-57DF69A7662F}" srcOrd="0" destOrd="9" presId="urn:microsoft.com/office/officeart/2005/8/layout/vList2"/>
    <dgm:cxn modelId="{32AD06B8-457D-CC48-B319-11EFAF4510B6}" type="presOf" srcId="{B2970A40-AD5C-4D44-97C8-E5615AD3AA36}" destId="{39766E24-3CE6-2C4B-82D4-B83FC733B984}" srcOrd="0" destOrd="0" presId="urn:microsoft.com/office/officeart/2005/8/layout/vList2"/>
    <dgm:cxn modelId="{A4F38CBB-4865-7446-952D-CEC23E62A43C}" type="presOf" srcId="{C238D0D8-30A6-42D0-9887-0F7390DF672A}" destId="{15576A3F-E5BF-9441-8E04-E0AED6D0C409}" srcOrd="0" destOrd="0" presId="urn:microsoft.com/office/officeart/2005/8/layout/vList2"/>
    <dgm:cxn modelId="{507951CF-6A96-2A4D-9A45-74193FE0A014}" srcId="{C238D0D8-30A6-42D0-9887-0F7390DF672A}" destId="{D1614E74-F230-F245-972D-7D50580C775E}" srcOrd="4" destOrd="0" parTransId="{7C477A6C-79D7-8042-957F-155296DDD0DE}" sibTransId="{D23BFAD2-09DA-A740-B5D3-1601C91DAF62}"/>
    <dgm:cxn modelId="{74EB9ED2-BEDB-4A32-AB17-5EE9685D8EDA}" srcId="{C238D0D8-30A6-42D0-9887-0F7390DF672A}" destId="{98000AAC-721F-471E-8EB3-1BAC79A76930}" srcOrd="0" destOrd="0" parTransId="{753C143D-56EE-4615-BEC8-8D6BC80B10AC}" sibTransId="{5F8DA5A7-8830-4E17-9B4F-17D12C5E5CC2}"/>
    <dgm:cxn modelId="{B84289D7-C910-1D46-B78A-BBB474B0C524}" type="presOf" srcId="{AC7D3CDC-5A8C-504D-9772-E7618752CCB6}" destId="{1F5E2FCE-92D0-874B-87A1-57DF69A7662F}" srcOrd="0" destOrd="11" presId="urn:microsoft.com/office/officeart/2005/8/layout/vList2"/>
    <dgm:cxn modelId="{CB159FEA-772F-9541-AFF4-A2594F4F3455}" srcId="{C238D0D8-30A6-42D0-9887-0F7390DF672A}" destId="{9AA0960B-6F62-EF47-9584-6018DEDF2DF4}" srcOrd="7" destOrd="0" parTransId="{4716FAF1-FC44-4944-8637-4EB9C52AC5A0}" sibTransId="{81434899-A0BF-DE46-B225-16201D9EC5AB}"/>
    <dgm:cxn modelId="{5AFE58EB-0BDA-CB41-9C9B-F13EEFAB09AE}" srcId="{AC7D3CDC-5A8C-504D-9772-E7618752CCB6}" destId="{53CF691E-C66F-D245-B832-5573745D2E05}" srcOrd="0" destOrd="0" parTransId="{31ADBBFD-B2BF-9449-93B2-3BE5C56FF804}" sibTransId="{5CF79FA4-68A9-0042-ACF2-ECAB7B6D1059}"/>
    <dgm:cxn modelId="{340BE9F0-580E-E946-8068-3A9DDFAAD2DA}" srcId="{C238D0D8-30A6-42D0-9887-0F7390DF672A}" destId="{838C5F98-6B68-014E-9E17-04C94B224836}" srcOrd="6" destOrd="0" parTransId="{B975C2C3-28D0-8441-ADA4-5EEEACECA3ED}" sibTransId="{8067A03C-0E97-0F45-AEF1-CBA23B0117D0}"/>
    <dgm:cxn modelId="{E2B6C1F1-F1B8-3447-A8AB-365DCD2274C2}" type="presOf" srcId="{4EB741D9-FF35-2D4F-A725-72062473604A}" destId="{1F5E2FCE-92D0-874B-87A1-57DF69A7662F}" srcOrd="0" destOrd="10" presId="urn:microsoft.com/office/officeart/2005/8/layout/vList2"/>
    <dgm:cxn modelId="{DD37F3FD-15DF-6D40-B97A-DE910D037BC6}" srcId="{C238D0D8-30A6-42D0-9887-0F7390DF672A}" destId="{3B0D12A5-DE1F-8749-80B5-CC673D91E12D}" srcOrd="2" destOrd="0" parTransId="{64F7BB7F-4957-6643-844A-704BACCC23DF}" sibTransId="{557E73C5-F92C-8B47-8523-DB340CBEAB32}"/>
    <dgm:cxn modelId="{B43C58F6-CE86-5841-9A47-2AB490827588}" type="presParOf" srcId="{39766E24-3CE6-2C4B-82D4-B83FC733B984}" destId="{15576A3F-E5BF-9441-8E04-E0AED6D0C409}" srcOrd="0" destOrd="0" presId="urn:microsoft.com/office/officeart/2005/8/layout/vList2"/>
    <dgm:cxn modelId="{D060A847-D68D-7042-92A3-2B03E0A1A1DA}" type="presParOf" srcId="{39766E24-3CE6-2C4B-82D4-B83FC733B984}" destId="{1F5E2FCE-92D0-874B-87A1-57DF69A7662F}" srcOrd="1" destOrd="0" presId="urn:microsoft.com/office/officeart/2005/8/layout/vList2"/>
    <dgm:cxn modelId="{F96559EB-FF6C-8546-8B63-7517F3849D3A}" type="presParOf" srcId="{39766E24-3CE6-2C4B-82D4-B83FC733B984}" destId="{CBE155E4-1A2D-6346-80C4-8CC70FBE2DC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22382-2D46-8C45-8825-036C955BF34E}">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B8EE0-80B3-1145-93FC-4F470720DEA7}">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Purpose</a:t>
          </a:r>
          <a:endParaRPr lang="en-US" sz="2600" kern="1200"/>
        </a:p>
      </dsp:txBody>
      <dsp:txXfrm>
        <a:off x="0" y="2492"/>
        <a:ext cx="6492875" cy="1700138"/>
      </dsp:txXfrm>
    </dsp:sp>
    <dsp:sp modelId="{6AB74DD3-4433-2449-B19C-669C3CEBEEF2}">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0979C-90F1-D14E-A605-C4C2AE9725CF}">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Generate a blended dataset that combines GLM products with ground-based stroke-level lightning observations (NLDN/GLD/ENTLN) to support data assimilation efforts.</a:t>
          </a:r>
        </a:p>
      </dsp:txBody>
      <dsp:txXfrm>
        <a:off x="0" y="1702630"/>
        <a:ext cx="6492875" cy="1700138"/>
      </dsp:txXfrm>
    </dsp:sp>
    <dsp:sp modelId="{B46C5B32-5AD6-B448-BBB0-CE387CDBE498}">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21231-8D30-B04F-A280-96CDC5F941B1}">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Dataset will leverage the strengths of both observing platforms to produce a clean, concise, and informative lightning product for assimilation.</a:t>
          </a:r>
        </a:p>
      </dsp:txBody>
      <dsp:txXfrm>
        <a:off x="0" y="3402769"/>
        <a:ext cx="6492875" cy="1700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956FA-C6CF-664E-95ED-60EAC6ED1012}">
      <dsp:nvSpPr>
        <dsp:cNvPr id="0" name=""/>
        <dsp:cNvSpPr/>
      </dsp:nvSpPr>
      <dsp:spPr>
        <a:xfrm>
          <a:off x="0" y="2804"/>
          <a:ext cx="68890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CF195-9A10-A141-81EB-AC89F8F0E781}">
      <dsp:nvSpPr>
        <dsp:cNvPr id="0" name=""/>
        <dsp:cNvSpPr/>
      </dsp:nvSpPr>
      <dsp:spPr>
        <a:xfrm>
          <a:off x="0" y="2804"/>
          <a:ext cx="1377816" cy="386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We have generated three versions of blended data. </a:t>
          </a:r>
        </a:p>
      </dsp:txBody>
      <dsp:txXfrm>
        <a:off x="0" y="2804"/>
        <a:ext cx="1377816" cy="3867607"/>
      </dsp:txXfrm>
    </dsp:sp>
    <dsp:sp modelId="{37762739-075E-3B43-A646-7F19DD83DFD8}">
      <dsp:nvSpPr>
        <dsp:cNvPr id="0" name=""/>
        <dsp:cNvSpPr/>
      </dsp:nvSpPr>
      <dsp:spPr>
        <a:xfrm>
          <a:off x="1481152" y="63236"/>
          <a:ext cx="5407929" cy="1208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Version 1</a:t>
          </a:r>
          <a:r>
            <a:rPr lang="zh-CN" sz="2400" kern="1200" dirty="0"/>
            <a:t> </a:t>
          </a:r>
          <a:r>
            <a:rPr lang="en-US" sz="2400" kern="1200" dirty="0"/>
            <a:t>(BV1): blending GLM16 L3 gridded 2x2km full disk data with GLD/NLDN/ENTLN stroke-level data. </a:t>
          </a:r>
        </a:p>
      </dsp:txBody>
      <dsp:txXfrm>
        <a:off x="1481152" y="63236"/>
        <a:ext cx="5407929" cy="1208627"/>
      </dsp:txXfrm>
    </dsp:sp>
    <dsp:sp modelId="{3B191A19-C4FC-2D48-A7C3-B5751D4E26DA}">
      <dsp:nvSpPr>
        <dsp:cNvPr id="0" name=""/>
        <dsp:cNvSpPr/>
      </dsp:nvSpPr>
      <dsp:spPr>
        <a:xfrm>
          <a:off x="1377816" y="1271863"/>
          <a:ext cx="551126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9599D4-CAC1-0F46-B5DB-76E73D6A5F52}">
      <dsp:nvSpPr>
        <dsp:cNvPr id="0" name=""/>
        <dsp:cNvSpPr/>
      </dsp:nvSpPr>
      <dsp:spPr>
        <a:xfrm>
          <a:off x="1481152" y="1332294"/>
          <a:ext cx="5407929" cy="1208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Version 2 (BV2): blending GLM16 L2 LCFA ECDs (event centroids) with GLD/NLDN/ENTLN stroke-level data. </a:t>
          </a:r>
        </a:p>
      </dsp:txBody>
      <dsp:txXfrm>
        <a:off x="1481152" y="1332294"/>
        <a:ext cx="5407929" cy="1208627"/>
      </dsp:txXfrm>
    </dsp:sp>
    <dsp:sp modelId="{8F7A373A-79D9-B34A-93B0-B6C093BEFBA7}">
      <dsp:nvSpPr>
        <dsp:cNvPr id="0" name=""/>
        <dsp:cNvSpPr/>
      </dsp:nvSpPr>
      <dsp:spPr>
        <a:xfrm>
          <a:off x="1377816" y="2540921"/>
          <a:ext cx="551126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557904-C34F-0A42-B09B-A0AB5151314A}">
      <dsp:nvSpPr>
        <dsp:cNvPr id="0" name=""/>
        <dsp:cNvSpPr/>
      </dsp:nvSpPr>
      <dsp:spPr>
        <a:xfrm>
          <a:off x="1481152" y="2601353"/>
          <a:ext cx="5407929" cy="1208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Version 3 (BV3): blending GLM16 L2 LCFA GCDs (group centroids) with GLD/NLDN/ENTLN stroke-level data. </a:t>
          </a:r>
        </a:p>
      </dsp:txBody>
      <dsp:txXfrm>
        <a:off x="1481152" y="2601353"/>
        <a:ext cx="5407929" cy="1208627"/>
      </dsp:txXfrm>
    </dsp:sp>
    <dsp:sp modelId="{A6CC4045-F610-7746-A547-1EAA506A61C7}">
      <dsp:nvSpPr>
        <dsp:cNvPr id="0" name=""/>
        <dsp:cNvSpPr/>
      </dsp:nvSpPr>
      <dsp:spPr>
        <a:xfrm>
          <a:off x="1377816" y="3809980"/>
          <a:ext cx="551126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CD1473-C343-B143-AC8D-2D8C3FD299FF}">
      <dsp:nvSpPr>
        <dsp:cNvPr id="0" name=""/>
        <dsp:cNvSpPr/>
      </dsp:nvSpPr>
      <dsp:spPr>
        <a:xfrm>
          <a:off x="0" y="3870411"/>
          <a:ext cx="688908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0F3D8-1DA5-7940-8A75-045E0986D3A2}">
      <dsp:nvSpPr>
        <dsp:cNvPr id="0" name=""/>
        <dsp:cNvSpPr/>
      </dsp:nvSpPr>
      <dsp:spPr>
        <a:xfrm>
          <a:off x="0" y="3870411"/>
          <a:ext cx="6889082" cy="1776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Resolution: 2x2km in G16 full disk; time resolution: 1min, 10min.</a:t>
          </a:r>
        </a:p>
        <a:p>
          <a:pPr marL="0" lvl="0" indent="0" algn="l" defTabSz="889000">
            <a:lnSpc>
              <a:spcPct val="90000"/>
            </a:lnSpc>
            <a:spcBef>
              <a:spcPct val="0"/>
            </a:spcBef>
            <a:spcAft>
              <a:spcPct val="35000"/>
            </a:spcAft>
            <a:buNone/>
          </a:pPr>
          <a:r>
            <a:rPr lang="en-US" sz="2000" kern="1200" dirty="0"/>
            <a:t>In our study, we’ve designed a brand-new blending method based on the </a:t>
          </a:r>
          <a:r>
            <a:rPr lang="en-US" sz="2000" b="1" kern="1200" dirty="0"/>
            <a:t>ground stroke-level data instead of the ground flash-level data. Our purpose is to include into our blended data more flash details from ground observations.</a:t>
          </a:r>
          <a:endParaRPr lang="en-US" sz="2000" kern="1200" dirty="0"/>
        </a:p>
      </dsp:txBody>
      <dsp:txXfrm>
        <a:off x="0" y="3870411"/>
        <a:ext cx="6889082" cy="17764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76A3F-E5BF-9441-8E04-E0AED6D0C409}">
      <dsp:nvSpPr>
        <dsp:cNvPr id="0" name=""/>
        <dsp:cNvSpPr/>
      </dsp:nvSpPr>
      <dsp:spPr>
        <a:xfrm>
          <a:off x="0" y="4913"/>
          <a:ext cx="11023548" cy="599625"/>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To blend ground- stroke-level data and GLM16 data, we have:</a:t>
          </a:r>
        </a:p>
      </dsp:txBody>
      <dsp:txXfrm>
        <a:off x="29271" y="34184"/>
        <a:ext cx="10965006" cy="541083"/>
      </dsp:txXfrm>
    </dsp:sp>
    <dsp:sp modelId="{1F5E2FCE-92D0-874B-87A1-57DF69A7662F}">
      <dsp:nvSpPr>
        <dsp:cNvPr id="0" name=""/>
        <dsp:cNvSpPr/>
      </dsp:nvSpPr>
      <dsp:spPr>
        <a:xfrm>
          <a:off x="0" y="604538"/>
          <a:ext cx="11023548" cy="486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998" tIns="27940" rIns="156464" bIns="27940" numCol="1" spcCol="1270" anchor="t" anchorCtr="0">
          <a:noAutofit/>
        </a:bodyPr>
        <a:lstStyle/>
        <a:p>
          <a:pPr marL="573088" lvl="1" indent="-341313" algn="l" defTabSz="977900">
            <a:lnSpc>
              <a:spcPct val="90000"/>
            </a:lnSpc>
            <a:spcBef>
              <a:spcPct val="0"/>
            </a:spcBef>
            <a:spcAft>
              <a:spcPct val="20000"/>
            </a:spcAft>
            <a:buChar char="•"/>
            <a:tabLst/>
          </a:pPr>
          <a:r>
            <a:rPr lang="en-US" sz="2200" b="1" kern="1200" dirty="0">
              <a:solidFill>
                <a:prstClr val="black">
                  <a:hueOff val="0"/>
                  <a:satOff val="0"/>
                  <a:lumOff val="0"/>
                  <a:alphaOff val="0"/>
                </a:prstClr>
              </a:solidFill>
              <a:latin typeface="Calibri" panose="020F0502020204030204"/>
              <a:ea typeface="+mn-ea"/>
              <a:cs typeface="+mn-cs"/>
            </a:rPr>
            <a:t>Grouped the stroke-level data into flashes; </a:t>
          </a:r>
          <a:endParaRPr lang="en-US" sz="2200" kern="1200" dirty="0"/>
        </a:p>
        <a:p>
          <a:pPr marL="573088" lvl="1" indent="-341313" algn="l" defTabSz="977900">
            <a:lnSpc>
              <a:spcPct val="90000"/>
            </a:lnSpc>
            <a:spcBef>
              <a:spcPct val="0"/>
            </a:spcBef>
            <a:spcAft>
              <a:spcPct val="20000"/>
            </a:spcAft>
            <a:buChar char="•"/>
            <a:tabLst/>
          </a:pPr>
          <a:r>
            <a:rPr lang="en-US" sz="2200" b="1" kern="1200" dirty="0">
              <a:solidFill>
                <a:prstClr val="black">
                  <a:hueOff val="0"/>
                  <a:satOff val="0"/>
                  <a:lumOff val="0"/>
                  <a:alphaOff val="0"/>
                </a:prstClr>
              </a:solidFill>
              <a:latin typeface="Calibri" panose="020F0502020204030204"/>
              <a:ea typeface="+mn-ea"/>
              <a:cs typeface="+mn-cs"/>
            </a:rPr>
            <a:t>Assigned a unique </a:t>
          </a:r>
          <a:r>
            <a:rPr lang="en-US" sz="2200" b="1" kern="1200" dirty="0" err="1">
              <a:solidFill>
                <a:prstClr val="black">
                  <a:hueOff val="0"/>
                  <a:satOff val="0"/>
                  <a:lumOff val="0"/>
                  <a:alphaOff val="0"/>
                </a:prstClr>
              </a:solidFill>
              <a:latin typeface="Calibri" panose="020F0502020204030204"/>
              <a:ea typeface="+mn-ea"/>
              <a:cs typeface="+mn-cs"/>
            </a:rPr>
            <a:t>parent_flash_id</a:t>
          </a:r>
          <a:r>
            <a:rPr lang="en-US" sz="2200" b="1" kern="1200" dirty="0">
              <a:solidFill>
                <a:prstClr val="black">
                  <a:hueOff val="0"/>
                  <a:satOff val="0"/>
                  <a:lumOff val="0"/>
                  <a:alphaOff val="0"/>
                </a:prstClr>
              </a:solidFill>
              <a:latin typeface="Calibri" panose="020F0502020204030204"/>
              <a:ea typeface="+mn-ea"/>
              <a:cs typeface="+mn-cs"/>
            </a:rPr>
            <a:t> to each ground observed IC/CG (in-cloud pulse/cloud-to-ground stroke);</a:t>
          </a:r>
        </a:p>
        <a:p>
          <a:pPr marL="573088" lvl="1" indent="-341313" algn="l" defTabSz="977900">
            <a:lnSpc>
              <a:spcPct val="90000"/>
            </a:lnSpc>
            <a:spcBef>
              <a:spcPct val="0"/>
            </a:spcBef>
            <a:spcAft>
              <a:spcPct val="20000"/>
            </a:spcAft>
            <a:buChar char="•"/>
          </a:pPr>
          <a:r>
            <a:rPr lang="en-US" sz="2200" b="1" kern="1200" dirty="0"/>
            <a:t>Kept</a:t>
          </a:r>
          <a:r>
            <a:rPr lang="en-US" sz="2200" kern="1200" dirty="0"/>
            <a:t> </a:t>
          </a:r>
          <a:r>
            <a:rPr lang="en-US" sz="2200" b="1" kern="1200" dirty="0"/>
            <a:t>as many ground-based observations as possible</a:t>
          </a:r>
          <a:r>
            <a:rPr lang="en-US" sz="2200" kern="1200" dirty="0"/>
            <a:t>;</a:t>
          </a:r>
          <a:endParaRPr lang="en-US" sz="2200" b="1" kern="1200" dirty="0">
            <a:solidFill>
              <a:prstClr val="black">
                <a:hueOff val="0"/>
                <a:satOff val="0"/>
                <a:lumOff val="0"/>
                <a:alphaOff val="0"/>
              </a:prstClr>
            </a:solidFill>
            <a:latin typeface="Calibri" panose="020F0502020204030204"/>
            <a:ea typeface="+mn-ea"/>
            <a:cs typeface="+mn-cs"/>
          </a:endParaRPr>
        </a:p>
        <a:p>
          <a:pPr marL="573088" lvl="1" indent="-341313" algn="l" defTabSz="977900">
            <a:lnSpc>
              <a:spcPct val="90000"/>
            </a:lnSpc>
            <a:spcBef>
              <a:spcPct val="0"/>
            </a:spcBef>
            <a:spcAft>
              <a:spcPct val="20000"/>
            </a:spcAft>
            <a:buChar char="•"/>
            <a:tabLst/>
          </a:pPr>
          <a:r>
            <a:rPr lang="en-US" sz="2200" b="1" kern="1200" dirty="0">
              <a:solidFill>
                <a:prstClr val="black">
                  <a:hueOff val="0"/>
                  <a:satOff val="0"/>
                  <a:lumOff val="0"/>
                  <a:alphaOff val="0"/>
                </a:prstClr>
              </a:solidFill>
              <a:latin typeface="Calibri" panose="020F0502020204030204"/>
              <a:ea typeface="+mn-ea"/>
              <a:cs typeface="+mn-cs"/>
            </a:rPr>
            <a:t>Besides flash extent density (FED), two more fields are created:</a:t>
          </a:r>
        </a:p>
        <a:p>
          <a:pPr marL="1203325" lvl="1" indent="-339725" algn="l" defTabSz="977900">
            <a:lnSpc>
              <a:spcPct val="90000"/>
            </a:lnSpc>
            <a:spcBef>
              <a:spcPct val="0"/>
            </a:spcBef>
            <a:spcAft>
              <a:spcPct val="20000"/>
            </a:spcAft>
            <a:buNone/>
            <a:tabLst/>
          </a:pPr>
          <a:r>
            <a:rPr lang="en-US" sz="2200" b="0" kern="1200" dirty="0">
              <a:solidFill>
                <a:prstClr val="black">
                  <a:hueOff val="0"/>
                  <a:satOff val="0"/>
                  <a:lumOff val="0"/>
                  <a:alphaOff val="0"/>
                </a:prstClr>
              </a:solidFill>
              <a:latin typeface="Calibri" panose="020F0502020204030204"/>
              <a:ea typeface="+mn-ea"/>
              <a:cs typeface="+mn-cs"/>
            </a:rPr>
            <a:t>1: </a:t>
          </a:r>
          <a:r>
            <a:rPr lang="en-US" sz="2200" b="1" kern="1200" dirty="0" err="1">
              <a:solidFill>
                <a:prstClr val="black">
                  <a:hueOff val="0"/>
                  <a:satOff val="0"/>
                  <a:lumOff val="0"/>
                  <a:alphaOff val="0"/>
                </a:prstClr>
              </a:solidFill>
              <a:latin typeface="Calibri" panose="020F0502020204030204"/>
              <a:ea typeface="+mn-ea"/>
              <a:cs typeface="+mn-cs"/>
            </a:rPr>
            <a:t>data_source</a:t>
          </a:r>
          <a:r>
            <a:rPr lang="en-US" sz="2200" b="0" kern="1200" dirty="0">
              <a:solidFill>
                <a:prstClr val="black">
                  <a:hueOff val="0"/>
                  <a:satOff val="0"/>
                  <a:lumOff val="0"/>
                  <a:alphaOff val="0"/>
                </a:prstClr>
              </a:solidFill>
              <a:latin typeface="Calibri" panose="020F0502020204030204"/>
              <a:ea typeface="+mn-ea"/>
              <a:cs typeface="+mn-cs"/>
            </a:rPr>
            <a:t>, to indicate the data networks from which we get the observations in each grid during that period. </a:t>
          </a:r>
        </a:p>
        <a:p>
          <a:pPr marL="1773238" lvl="1" indent="-398463" algn="l" defTabSz="977900">
            <a:lnSpc>
              <a:spcPct val="90000"/>
            </a:lnSpc>
            <a:spcBef>
              <a:spcPct val="0"/>
            </a:spcBef>
            <a:spcAft>
              <a:spcPct val="20000"/>
            </a:spcAft>
            <a:buFont typeface="Wingdings" pitchFamily="2" charset="2"/>
            <a:buChar char="v"/>
            <a:tabLst/>
          </a:pPr>
          <a:r>
            <a:rPr lang="en-US" sz="1600" kern="1200" dirty="0">
              <a:effectLst/>
            </a:rPr>
            <a:t>1: GLM; </a:t>
          </a:r>
          <a:endParaRPr lang="en-US" sz="1600" b="0" kern="1200" dirty="0">
            <a:solidFill>
              <a:prstClr val="black">
                <a:hueOff val="0"/>
                <a:satOff val="0"/>
                <a:lumOff val="0"/>
                <a:alphaOff val="0"/>
              </a:prstClr>
            </a:solidFill>
            <a:latin typeface="Calibri" panose="020F0502020204030204"/>
            <a:ea typeface="+mn-ea"/>
            <a:cs typeface="+mn-cs"/>
          </a:endParaRPr>
        </a:p>
        <a:p>
          <a:pPr marL="1773238" lvl="1" indent="-398463" algn="l" defTabSz="977900">
            <a:lnSpc>
              <a:spcPct val="90000"/>
            </a:lnSpc>
            <a:spcBef>
              <a:spcPct val="0"/>
            </a:spcBef>
            <a:spcAft>
              <a:spcPct val="20000"/>
            </a:spcAft>
            <a:buFont typeface="Wingdings" pitchFamily="2" charset="2"/>
            <a:buChar char="v"/>
            <a:tabLst/>
          </a:pPr>
          <a:r>
            <a:rPr lang="en-US" sz="1600" dirty="0">
              <a:effectLst/>
            </a:rPr>
            <a:t>2: GLD/NLDN; </a:t>
          </a:r>
          <a:endParaRPr lang="en-US" sz="1600" b="0" kern="1200" dirty="0">
            <a:solidFill>
              <a:prstClr val="black">
                <a:hueOff val="0"/>
                <a:satOff val="0"/>
                <a:lumOff val="0"/>
                <a:alphaOff val="0"/>
              </a:prstClr>
            </a:solidFill>
            <a:latin typeface="Calibri" panose="020F0502020204030204"/>
            <a:ea typeface="+mn-ea"/>
            <a:cs typeface="+mn-cs"/>
          </a:endParaRPr>
        </a:p>
        <a:p>
          <a:pPr marL="1773238" lvl="1" indent="-398463" algn="l" defTabSz="977900">
            <a:lnSpc>
              <a:spcPct val="90000"/>
            </a:lnSpc>
            <a:spcBef>
              <a:spcPct val="0"/>
            </a:spcBef>
            <a:spcAft>
              <a:spcPct val="20000"/>
            </a:spcAft>
            <a:buFont typeface="Wingdings" pitchFamily="2" charset="2"/>
            <a:buChar char="v"/>
            <a:tabLst/>
          </a:pPr>
          <a:r>
            <a:rPr lang="en-US" sz="1600" dirty="0">
              <a:effectLst/>
            </a:rPr>
            <a:t>4: ENTLN; </a:t>
          </a:r>
          <a:endParaRPr lang="en-US" sz="1600" b="0" kern="1200" dirty="0">
            <a:solidFill>
              <a:prstClr val="black">
                <a:hueOff val="0"/>
                <a:satOff val="0"/>
                <a:lumOff val="0"/>
                <a:alphaOff val="0"/>
              </a:prstClr>
            </a:solidFill>
            <a:latin typeface="Calibri" panose="020F0502020204030204"/>
            <a:ea typeface="+mn-ea"/>
            <a:cs typeface="+mn-cs"/>
          </a:endParaRPr>
        </a:p>
        <a:p>
          <a:pPr marL="1773238" lvl="1" indent="-398463" algn="l" defTabSz="977900">
            <a:lnSpc>
              <a:spcPct val="90000"/>
            </a:lnSpc>
            <a:spcBef>
              <a:spcPct val="0"/>
            </a:spcBef>
            <a:spcAft>
              <a:spcPct val="20000"/>
            </a:spcAft>
            <a:buFont typeface="Wingdings" pitchFamily="2" charset="2"/>
            <a:buChar char="v"/>
            <a:tabLst/>
          </a:pPr>
          <a:r>
            <a:rPr lang="en-US" sz="1600" dirty="0">
              <a:effectLst/>
            </a:rPr>
            <a:t>3: GLM+GLD/NLDN; </a:t>
          </a:r>
          <a:endParaRPr lang="en-US" sz="1600" b="0" kern="1200" dirty="0">
            <a:solidFill>
              <a:prstClr val="black">
                <a:hueOff val="0"/>
                <a:satOff val="0"/>
                <a:lumOff val="0"/>
                <a:alphaOff val="0"/>
              </a:prstClr>
            </a:solidFill>
            <a:latin typeface="Calibri" panose="020F0502020204030204"/>
            <a:ea typeface="+mn-ea"/>
            <a:cs typeface="+mn-cs"/>
          </a:endParaRPr>
        </a:p>
        <a:p>
          <a:pPr marL="1773238" lvl="1" indent="-398463" algn="l" defTabSz="977900">
            <a:lnSpc>
              <a:spcPct val="90000"/>
            </a:lnSpc>
            <a:spcBef>
              <a:spcPct val="0"/>
            </a:spcBef>
            <a:spcAft>
              <a:spcPct val="20000"/>
            </a:spcAft>
            <a:buFont typeface="Wingdings" pitchFamily="2" charset="2"/>
            <a:buChar char="v"/>
            <a:tabLst/>
          </a:pPr>
          <a:r>
            <a:rPr lang="en-US" sz="1600" dirty="0">
              <a:effectLst/>
            </a:rPr>
            <a:t>5: GLM+ENTLN; </a:t>
          </a:r>
          <a:endParaRPr lang="en-US" sz="1600" b="0" kern="1200" dirty="0">
            <a:solidFill>
              <a:prstClr val="black">
                <a:hueOff val="0"/>
                <a:satOff val="0"/>
                <a:lumOff val="0"/>
                <a:alphaOff val="0"/>
              </a:prstClr>
            </a:solidFill>
            <a:latin typeface="Calibri" panose="020F0502020204030204"/>
            <a:ea typeface="+mn-ea"/>
            <a:cs typeface="+mn-cs"/>
          </a:endParaRPr>
        </a:p>
        <a:p>
          <a:pPr marL="1773238" lvl="1" indent="-398463" algn="l" defTabSz="977900">
            <a:lnSpc>
              <a:spcPct val="90000"/>
            </a:lnSpc>
            <a:spcBef>
              <a:spcPct val="0"/>
            </a:spcBef>
            <a:spcAft>
              <a:spcPct val="20000"/>
            </a:spcAft>
            <a:buFont typeface="Wingdings" pitchFamily="2" charset="2"/>
            <a:buChar char="v"/>
            <a:tabLst/>
          </a:pPr>
          <a:r>
            <a:rPr lang="en-US" sz="1600" dirty="0">
              <a:effectLst/>
            </a:rPr>
            <a:t>6: GLD/NLDN+ENTLN; </a:t>
          </a:r>
          <a:endParaRPr lang="en-US" sz="1600" b="0" kern="1200" dirty="0">
            <a:solidFill>
              <a:prstClr val="black">
                <a:hueOff val="0"/>
                <a:satOff val="0"/>
                <a:lumOff val="0"/>
                <a:alphaOff val="0"/>
              </a:prstClr>
            </a:solidFill>
            <a:latin typeface="Calibri" panose="020F0502020204030204"/>
            <a:ea typeface="+mn-ea"/>
            <a:cs typeface="+mn-cs"/>
          </a:endParaRPr>
        </a:p>
        <a:p>
          <a:pPr marL="1773238" lvl="1" indent="-398463" algn="l" defTabSz="977900">
            <a:lnSpc>
              <a:spcPct val="90000"/>
            </a:lnSpc>
            <a:spcBef>
              <a:spcPct val="0"/>
            </a:spcBef>
            <a:spcAft>
              <a:spcPct val="20000"/>
            </a:spcAft>
            <a:buFont typeface="Wingdings" pitchFamily="2" charset="2"/>
            <a:buChar char="v"/>
            <a:tabLst/>
          </a:pPr>
          <a:r>
            <a:rPr lang="en-US" sz="1600" dirty="0">
              <a:effectLst/>
            </a:rPr>
            <a:t>7: GLM + GLD/NLDN + ENTLN;</a:t>
          </a:r>
          <a:endParaRPr lang="en-US" sz="1600" b="0" kern="1200" dirty="0">
            <a:solidFill>
              <a:prstClr val="black">
                <a:hueOff val="0"/>
                <a:satOff val="0"/>
                <a:lumOff val="0"/>
                <a:alphaOff val="0"/>
              </a:prstClr>
            </a:solidFill>
            <a:latin typeface="Calibri" panose="020F0502020204030204"/>
            <a:ea typeface="+mn-ea"/>
            <a:cs typeface="+mn-cs"/>
          </a:endParaRPr>
        </a:p>
        <a:p>
          <a:pPr marL="1203325" lvl="1" indent="-339725" algn="l" defTabSz="977900">
            <a:lnSpc>
              <a:spcPct val="90000"/>
            </a:lnSpc>
            <a:spcBef>
              <a:spcPct val="0"/>
            </a:spcBef>
            <a:spcAft>
              <a:spcPct val="20000"/>
            </a:spcAft>
            <a:buNone/>
            <a:tabLst/>
          </a:pPr>
          <a:r>
            <a:rPr lang="en-US" sz="2200" b="0" kern="1200" dirty="0">
              <a:solidFill>
                <a:prstClr val="black">
                  <a:hueOff val="0"/>
                  <a:satOff val="0"/>
                  <a:lumOff val="0"/>
                  <a:alphaOff val="0"/>
                </a:prstClr>
              </a:solidFill>
              <a:latin typeface="Calibri" panose="020F0502020204030204"/>
              <a:ea typeface="+mn-ea"/>
              <a:cs typeface="+mn-cs"/>
            </a:rPr>
            <a:t>2: </a:t>
          </a:r>
          <a:r>
            <a:rPr lang="en-US" sz="2200" b="1" kern="1200" dirty="0">
              <a:solidFill>
                <a:prstClr val="black">
                  <a:hueOff val="0"/>
                  <a:satOff val="0"/>
                  <a:lumOff val="0"/>
                  <a:alphaOff val="0"/>
                </a:prstClr>
              </a:solidFill>
              <a:latin typeface="Calibri" panose="020F0502020204030204"/>
              <a:ea typeface="+mn-ea"/>
              <a:cs typeface="+mn-cs"/>
            </a:rPr>
            <a:t>confidence</a:t>
          </a:r>
          <a:r>
            <a:rPr lang="en-US" sz="2200" b="0" kern="1200" dirty="0">
              <a:solidFill>
                <a:prstClr val="black">
                  <a:hueOff val="0"/>
                  <a:satOff val="0"/>
                  <a:lumOff val="0"/>
                  <a:alphaOff val="0"/>
                </a:prstClr>
              </a:solidFill>
              <a:latin typeface="Calibri" panose="020F0502020204030204"/>
              <a:ea typeface="+mn-ea"/>
              <a:cs typeface="+mn-cs"/>
            </a:rPr>
            <a:t>, to show our confidence on our blended data quality (only in BV3).</a:t>
          </a:r>
        </a:p>
      </dsp:txBody>
      <dsp:txXfrm>
        <a:off x="0" y="604538"/>
        <a:ext cx="11023548" cy="4864500"/>
      </dsp:txXfrm>
    </dsp:sp>
    <dsp:sp modelId="{CBE155E4-1A2D-6346-80C4-8CC70FBE2DC4}">
      <dsp:nvSpPr>
        <dsp:cNvPr id="0" name=""/>
        <dsp:cNvSpPr/>
      </dsp:nvSpPr>
      <dsp:spPr>
        <a:xfrm>
          <a:off x="0" y="5469037"/>
          <a:ext cx="11023548" cy="599625"/>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For more details, please refer to Zhang et al. 2022 (in preparation)</a:t>
          </a:r>
        </a:p>
      </dsp:txBody>
      <dsp:txXfrm>
        <a:off x="29271" y="5498308"/>
        <a:ext cx="10965006" cy="54108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9F10C4-AAEE-D64A-95A6-A33C2ADE6EF6}" type="datetimeFigureOut">
              <a:rPr lang="en-US" smtClean="0"/>
              <a:t>9/13/22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FF425-B35E-724C-8AB6-770C31ED4A6F}" type="slidenum">
              <a:rPr lang="en-US" smtClean="0"/>
              <a:t>‹#›</a:t>
            </a:fld>
            <a:endParaRPr lang="en-US"/>
          </a:p>
        </p:txBody>
      </p:sp>
    </p:spTree>
    <p:extLst>
      <p:ext uri="{BB962C8B-B14F-4D97-AF65-F5344CB8AC3E}">
        <p14:creationId xmlns:p14="http://schemas.microsoft.com/office/powerpoint/2010/main" val="3477250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B697F8-2ED3-0848-ADA5-24671AC47D7C}" type="slidenum">
              <a:rPr lang="en-US" smtClean="0"/>
              <a:t>2</a:t>
            </a:fld>
            <a:endParaRPr lang="en-US"/>
          </a:p>
        </p:txBody>
      </p:sp>
    </p:spTree>
    <p:extLst>
      <p:ext uri="{BB962C8B-B14F-4D97-AF65-F5344CB8AC3E}">
        <p14:creationId xmlns:p14="http://schemas.microsoft.com/office/powerpoint/2010/main" val="70652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FF425-B35E-724C-8AB6-770C31ED4A6F}" type="slidenum">
              <a:rPr lang="en-US" smtClean="0"/>
              <a:t>4</a:t>
            </a:fld>
            <a:endParaRPr lang="en-US"/>
          </a:p>
        </p:txBody>
      </p:sp>
    </p:spTree>
    <p:extLst>
      <p:ext uri="{BB962C8B-B14F-4D97-AF65-F5344CB8AC3E}">
        <p14:creationId xmlns:p14="http://schemas.microsoft.com/office/powerpoint/2010/main" val="448602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FF425-B35E-724C-8AB6-770C31ED4A6F}" type="slidenum">
              <a:rPr lang="en-US" smtClean="0"/>
              <a:t>5</a:t>
            </a:fld>
            <a:endParaRPr lang="en-US"/>
          </a:p>
        </p:txBody>
      </p:sp>
    </p:spTree>
    <p:extLst>
      <p:ext uri="{BB962C8B-B14F-4D97-AF65-F5344CB8AC3E}">
        <p14:creationId xmlns:p14="http://schemas.microsoft.com/office/powerpoint/2010/main" val="11355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Bateman et al. 2020, when they used 20 minute time window, they found that G16 and G17 have a DE of over 90%. </a:t>
            </a:r>
          </a:p>
        </p:txBody>
      </p:sp>
      <p:sp>
        <p:nvSpPr>
          <p:cNvPr id="4" name="Slide Number Placeholder 3"/>
          <p:cNvSpPr>
            <a:spLocks noGrp="1"/>
          </p:cNvSpPr>
          <p:nvPr>
            <p:ph type="sldNum" sz="quarter" idx="5"/>
          </p:nvPr>
        </p:nvSpPr>
        <p:spPr/>
        <p:txBody>
          <a:bodyPr/>
          <a:lstStyle/>
          <a:p>
            <a:fld id="{F3990BCE-9DD7-BC4D-B264-53DCECCB5291}" type="slidenum">
              <a:rPr lang="en-US" smtClean="0"/>
              <a:t>6</a:t>
            </a:fld>
            <a:endParaRPr lang="en-US"/>
          </a:p>
        </p:txBody>
      </p:sp>
    </p:spTree>
    <p:extLst>
      <p:ext uri="{BB962C8B-B14F-4D97-AF65-F5344CB8AC3E}">
        <p14:creationId xmlns:p14="http://schemas.microsoft.com/office/powerpoint/2010/main" val="3644240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FF425-B35E-724C-8AB6-770C31ED4A6F}" type="slidenum">
              <a:rPr lang="en-US" smtClean="0"/>
              <a:t>10</a:t>
            </a:fld>
            <a:endParaRPr lang="en-US"/>
          </a:p>
        </p:txBody>
      </p:sp>
    </p:spTree>
    <p:extLst>
      <p:ext uri="{BB962C8B-B14F-4D97-AF65-F5344CB8AC3E}">
        <p14:creationId xmlns:p14="http://schemas.microsoft.com/office/powerpoint/2010/main" val="3349784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FF425-B35E-724C-8AB6-770C31ED4A6F}" type="slidenum">
              <a:rPr lang="en-US" smtClean="0"/>
              <a:t>12</a:t>
            </a:fld>
            <a:endParaRPr lang="en-US"/>
          </a:p>
        </p:txBody>
      </p:sp>
    </p:spTree>
    <p:extLst>
      <p:ext uri="{BB962C8B-B14F-4D97-AF65-F5344CB8AC3E}">
        <p14:creationId xmlns:p14="http://schemas.microsoft.com/office/powerpoint/2010/main" val="3077008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503F-B1DC-8673-389C-8EB6E02BA9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43463D-9826-79BA-045F-57F6557CBF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737403-2E8D-64DF-A002-C59D779CBDA6}"/>
              </a:ext>
            </a:extLst>
          </p:cNvPr>
          <p:cNvSpPr>
            <a:spLocks noGrp="1"/>
          </p:cNvSpPr>
          <p:nvPr>
            <p:ph type="dt" sz="half" idx="10"/>
          </p:nvPr>
        </p:nvSpPr>
        <p:spPr/>
        <p:txBody>
          <a:bodyPr/>
          <a:lstStyle/>
          <a:p>
            <a:fld id="{E9573967-8E6C-DB45-A6DD-DEBDDE7FA978}" type="datetimeFigureOut">
              <a:rPr lang="en-US" smtClean="0"/>
              <a:t>9/13/22</a:t>
            </a:fld>
            <a:endParaRPr lang="en-US"/>
          </a:p>
        </p:txBody>
      </p:sp>
      <p:sp>
        <p:nvSpPr>
          <p:cNvPr id="5" name="Footer Placeholder 4">
            <a:extLst>
              <a:ext uri="{FF2B5EF4-FFF2-40B4-BE49-F238E27FC236}">
                <a16:creationId xmlns:a16="http://schemas.microsoft.com/office/drawing/2014/main" id="{7339A00D-35D2-03A1-B4E4-81B101E55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141FA-7F4B-1D06-FAA6-DC7AA87BA08B}"/>
              </a:ext>
            </a:extLst>
          </p:cNvPr>
          <p:cNvSpPr>
            <a:spLocks noGrp="1"/>
          </p:cNvSpPr>
          <p:nvPr>
            <p:ph type="sldNum" sz="quarter" idx="12"/>
          </p:nvPr>
        </p:nvSpPr>
        <p:spPr/>
        <p:txBody>
          <a:bodyPr/>
          <a:lstStyle/>
          <a:p>
            <a:fld id="{C4FF6002-AF39-D24D-A171-274E2B095086}" type="slidenum">
              <a:rPr lang="en-US" smtClean="0"/>
              <a:t>‹#›</a:t>
            </a:fld>
            <a:endParaRPr lang="en-US"/>
          </a:p>
        </p:txBody>
      </p:sp>
    </p:spTree>
    <p:extLst>
      <p:ext uri="{BB962C8B-B14F-4D97-AF65-F5344CB8AC3E}">
        <p14:creationId xmlns:p14="http://schemas.microsoft.com/office/powerpoint/2010/main" val="3331571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55707-ED54-55C3-9419-0782279D51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5A1563-C0EC-D3CE-1878-A487CDFBB3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35719-EFC8-0C9B-1A8D-FE6C3B14E986}"/>
              </a:ext>
            </a:extLst>
          </p:cNvPr>
          <p:cNvSpPr>
            <a:spLocks noGrp="1"/>
          </p:cNvSpPr>
          <p:nvPr>
            <p:ph type="dt" sz="half" idx="10"/>
          </p:nvPr>
        </p:nvSpPr>
        <p:spPr/>
        <p:txBody>
          <a:bodyPr/>
          <a:lstStyle/>
          <a:p>
            <a:fld id="{E9573967-8E6C-DB45-A6DD-DEBDDE7FA978}" type="datetimeFigureOut">
              <a:rPr lang="en-US" smtClean="0"/>
              <a:t>9/13/22</a:t>
            </a:fld>
            <a:endParaRPr lang="en-US"/>
          </a:p>
        </p:txBody>
      </p:sp>
      <p:sp>
        <p:nvSpPr>
          <p:cNvPr id="5" name="Footer Placeholder 4">
            <a:extLst>
              <a:ext uri="{FF2B5EF4-FFF2-40B4-BE49-F238E27FC236}">
                <a16:creationId xmlns:a16="http://schemas.microsoft.com/office/drawing/2014/main" id="{B186EF55-5EC9-7964-13B9-6892BA01D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CB483-EBAF-8E64-E6B6-2C2D880AE0FC}"/>
              </a:ext>
            </a:extLst>
          </p:cNvPr>
          <p:cNvSpPr>
            <a:spLocks noGrp="1"/>
          </p:cNvSpPr>
          <p:nvPr>
            <p:ph type="sldNum" sz="quarter" idx="12"/>
          </p:nvPr>
        </p:nvSpPr>
        <p:spPr/>
        <p:txBody>
          <a:bodyPr/>
          <a:lstStyle/>
          <a:p>
            <a:fld id="{C4FF6002-AF39-D24D-A171-274E2B095086}" type="slidenum">
              <a:rPr lang="en-US" smtClean="0"/>
              <a:t>‹#›</a:t>
            </a:fld>
            <a:endParaRPr lang="en-US"/>
          </a:p>
        </p:txBody>
      </p:sp>
    </p:spTree>
    <p:extLst>
      <p:ext uri="{BB962C8B-B14F-4D97-AF65-F5344CB8AC3E}">
        <p14:creationId xmlns:p14="http://schemas.microsoft.com/office/powerpoint/2010/main" val="31725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4653FF-612D-663C-5348-16DF79AABD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CEF12B-3B23-DD8D-BB6A-F8077B6533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C743C-26EF-7FBF-3DE1-71A494983602}"/>
              </a:ext>
            </a:extLst>
          </p:cNvPr>
          <p:cNvSpPr>
            <a:spLocks noGrp="1"/>
          </p:cNvSpPr>
          <p:nvPr>
            <p:ph type="dt" sz="half" idx="10"/>
          </p:nvPr>
        </p:nvSpPr>
        <p:spPr/>
        <p:txBody>
          <a:bodyPr/>
          <a:lstStyle/>
          <a:p>
            <a:fld id="{E9573967-8E6C-DB45-A6DD-DEBDDE7FA978}" type="datetimeFigureOut">
              <a:rPr lang="en-US" smtClean="0"/>
              <a:t>9/13/22</a:t>
            </a:fld>
            <a:endParaRPr lang="en-US"/>
          </a:p>
        </p:txBody>
      </p:sp>
      <p:sp>
        <p:nvSpPr>
          <p:cNvPr id="5" name="Footer Placeholder 4">
            <a:extLst>
              <a:ext uri="{FF2B5EF4-FFF2-40B4-BE49-F238E27FC236}">
                <a16:creationId xmlns:a16="http://schemas.microsoft.com/office/drawing/2014/main" id="{21D374AE-0458-D221-734D-BFA3067B7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E7CAF-9B93-82CC-0F6C-A4BF5329ED4A}"/>
              </a:ext>
            </a:extLst>
          </p:cNvPr>
          <p:cNvSpPr>
            <a:spLocks noGrp="1"/>
          </p:cNvSpPr>
          <p:nvPr>
            <p:ph type="sldNum" sz="quarter" idx="12"/>
          </p:nvPr>
        </p:nvSpPr>
        <p:spPr/>
        <p:txBody>
          <a:bodyPr/>
          <a:lstStyle/>
          <a:p>
            <a:fld id="{C4FF6002-AF39-D24D-A171-274E2B095086}" type="slidenum">
              <a:rPr lang="en-US" smtClean="0"/>
              <a:t>‹#›</a:t>
            </a:fld>
            <a:endParaRPr lang="en-US"/>
          </a:p>
        </p:txBody>
      </p:sp>
    </p:spTree>
    <p:extLst>
      <p:ext uri="{BB962C8B-B14F-4D97-AF65-F5344CB8AC3E}">
        <p14:creationId xmlns:p14="http://schemas.microsoft.com/office/powerpoint/2010/main" val="3037480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C549-D9AC-CA40-9065-F4C41B704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88B6BA-B8E3-115F-2B57-84DBCDAA24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74810-4C50-16DF-10E5-A6A399A1EB89}"/>
              </a:ext>
            </a:extLst>
          </p:cNvPr>
          <p:cNvSpPr>
            <a:spLocks noGrp="1"/>
          </p:cNvSpPr>
          <p:nvPr>
            <p:ph type="dt" sz="half" idx="10"/>
          </p:nvPr>
        </p:nvSpPr>
        <p:spPr/>
        <p:txBody>
          <a:bodyPr/>
          <a:lstStyle/>
          <a:p>
            <a:fld id="{E9573967-8E6C-DB45-A6DD-DEBDDE7FA978}" type="datetimeFigureOut">
              <a:rPr lang="en-US" smtClean="0"/>
              <a:t>9/13/22</a:t>
            </a:fld>
            <a:endParaRPr lang="en-US"/>
          </a:p>
        </p:txBody>
      </p:sp>
      <p:sp>
        <p:nvSpPr>
          <p:cNvPr id="5" name="Footer Placeholder 4">
            <a:extLst>
              <a:ext uri="{FF2B5EF4-FFF2-40B4-BE49-F238E27FC236}">
                <a16:creationId xmlns:a16="http://schemas.microsoft.com/office/drawing/2014/main" id="{61AB8F47-8D72-AFBB-FB9C-714755C4A1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A8629-A18B-B7B8-3888-22A7692C87BA}"/>
              </a:ext>
            </a:extLst>
          </p:cNvPr>
          <p:cNvSpPr>
            <a:spLocks noGrp="1"/>
          </p:cNvSpPr>
          <p:nvPr>
            <p:ph type="sldNum" sz="quarter" idx="12"/>
          </p:nvPr>
        </p:nvSpPr>
        <p:spPr/>
        <p:txBody>
          <a:bodyPr/>
          <a:lstStyle/>
          <a:p>
            <a:fld id="{C4FF6002-AF39-D24D-A171-274E2B095086}" type="slidenum">
              <a:rPr lang="en-US" smtClean="0"/>
              <a:t>‹#›</a:t>
            </a:fld>
            <a:endParaRPr lang="en-US"/>
          </a:p>
        </p:txBody>
      </p:sp>
    </p:spTree>
    <p:extLst>
      <p:ext uri="{BB962C8B-B14F-4D97-AF65-F5344CB8AC3E}">
        <p14:creationId xmlns:p14="http://schemas.microsoft.com/office/powerpoint/2010/main" val="2919995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0253-873F-D96C-C66C-1FB72393F5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8E643F-5B14-9726-05C6-953C164477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3627F4-5FC6-7EDE-C250-F20BFB91DA68}"/>
              </a:ext>
            </a:extLst>
          </p:cNvPr>
          <p:cNvSpPr>
            <a:spLocks noGrp="1"/>
          </p:cNvSpPr>
          <p:nvPr>
            <p:ph type="dt" sz="half" idx="10"/>
          </p:nvPr>
        </p:nvSpPr>
        <p:spPr/>
        <p:txBody>
          <a:bodyPr/>
          <a:lstStyle/>
          <a:p>
            <a:fld id="{E9573967-8E6C-DB45-A6DD-DEBDDE7FA978}" type="datetimeFigureOut">
              <a:rPr lang="en-US" smtClean="0"/>
              <a:t>9/13/22</a:t>
            </a:fld>
            <a:endParaRPr lang="en-US"/>
          </a:p>
        </p:txBody>
      </p:sp>
      <p:sp>
        <p:nvSpPr>
          <p:cNvPr id="5" name="Footer Placeholder 4">
            <a:extLst>
              <a:ext uri="{FF2B5EF4-FFF2-40B4-BE49-F238E27FC236}">
                <a16:creationId xmlns:a16="http://schemas.microsoft.com/office/drawing/2014/main" id="{FEFCAA41-588B-875D-CBEE-886A4ED06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4247D-03D1-9526-7C12-2B0F74817DB7}"/>
              </a:ext>
            </a:extLst>
          </p:cNvPr>
          <p:cNvSpPr>
            <a:spLocks noGrp="1"/>
          </p:cNvSpPr>
          <p:nvPr>
            <p:ph type="sldNum" sz="quarter" idx="12"/>
          </p:nvPr>
        </p:nvSpPr>
        <p:spPr/>
        <p:txBody>
          <a:bodyPr/>
          <a:lstStyle/>
          <a:p>
            <a:fld id="{C4FF6002-AF39-D24D-A171-274E2B095086}" type="slidenum">
              <a:rPr lang="en-US" smtClean="0"/>
              <a:t>‹#›</a:t>
            </a:fld>
            <a:endParaRPr lang="en-US"/>
          </a:p>
        </p:txBody>
      </p:sp>
    </p:spTree>
    <p:extLst>
      <p:ext uri="{BB962C8B-B14F-4D97-AF65-F5344CB8AC3E}">
        <p14:creationId xmlns:p14="http://schemas.microsoft.com/office/powerpoint/2010/main" val="246289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D380C-7632-F037-9E2B-C63BFB62DF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6EB04-4953-7DA0-A3F9-DB8047D8B2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CA1547-B9B6-0EA4-4981-837BFFB1D7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5D7CE2-3E7C-4F95-7801-123C9E85777F}"/>
              </a:ext>
            </a:extLst>
          </p:cNvPr>
          <p:cNvSpPr>
            <a:spLocks noGrp="1"/>
          </p:cNvSpPr>
          <p:nvPr>
            <p:ph type="dt" sz="half" idx="10"/>
          </p:nvPr>
        </p:nvSpPr>
        <p:spPr/>
        <p:txBody>
          <a:bodyPr/>
          <a:lstStyle/>
          <a:p>
            <a:fld id="{E9573967-8E6C-DB45-A6DD-DEBDDE7FA978}" type="datetimeFigureOut">
              <a:rPr lang="en-US" smtClean="0"/>
              <a:t>9/13/22</a:t>
            </a:fld>
            <a:endParaRPr lang="en-US"/>
          </a:p>
        </p:txBody>
      </p:sp>
      <p:sp>
        <p:nvSpPr>
          <p:cNvPr id="6" name="Footer Placeholder 5">
            <a:extLst>
              <a:ext uri="{FF2B5EF4-FFF2-40B4-BE49-F238E27FC236}">
                <a16:creationId xmlns:a16="http://schemas.microsoft.com/office/drawing/2014/main" id="{43F24888-13E3-1DBD-8D90-5220F12EA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07460-C67C-4E7B-5A84-628D10957CAF}"/>
              </a:ext>
            </a:extLst>
          </p:cNvPr>
          <p:cNvSpPr>
            <a:spLocks noGrp="1"/>
          </p:cNvSpPr>
          <p:nvPr>
            <p:ph type="sldNum" sz="quarter" idx="12"/>
          </p:nvPr>
        </p:nvSpPr>
        <p:spPr/>
        <p:txBody>
          <a:bodyPr/>
          <a:lstStyle/>
          <a:p>
            <a:fld id="{C4FF6002-AF39-D24D-A171-274E2B095086}" type="slidenum">
              <a:rPr lang="en-US" smtClean="0"/>
              <a:t>‹#›</a:t>
            </a:fld>
            <a:endParaRPr lang="en-US"/>
          </a:p>
        </p:txBody>
      </p:sp>
    </p:spTree>
    <p:extLst>
      <p:ext uri="{BB962C8B-B14F-4D97-AF65-F5344CB8AC3E}">
        <p14:creationId xmlns:p14="http://schemas.microsoft.com/office/powerpoint/2010/main" val="2428075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C4EB-2140-97FB-E661-9C423D6BB4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5FFF8B-9D40-7384-56D7-895E3AD41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09BF5B-2460-C9BB-F695-AFFA6F0427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E392B-CD4E-6DFB-6D7B-1206767C04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B0B83-E6B6-7D66-6187-625108622E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957FE0-F266-DB01-ADA0-E1927AB540C4}"/>
              </a:ext>
            </a:extLst>
          </p:cNvPr>
          <p:cNvSpPr>
            <a:spLocks noGrp="1"/>
          </p:cNvSpPr>
          <p:nvPr>
            <p:ph type="dt" sz="half" idx="10"/>
          </p:nvPr>
        </p:nvSpPr>
        <p:spPr/>
        <p:txBody>
          <a:bodyPr/>
          <a:lstStyle/>
          <a:p>
            <a:fld id="{E9573967-8E6C-DB45-A6DD-DEBDDE7FA978}" type="datetimeFigureOut">
              <a:rPr lang="en-US" smtClean="0"/>
              <a:t>9/13/22</a:t>
            </a:fld>
            <a:endParaRPr lang="en-US"/>
          </a:p>
        </p:txBody>
      </p:sp>
      <p:sp>
        <p:nvSpPr>
          <p:cNvPr id="8" name="Footer Placeholder 7">
            <a:extLst>
              <a:ext uri="{FF2B5EF4-FFF2-40B4-BE49-F238E27FC236}">
                <a16:creationId xmlns:a16="http://schemas.microsoft.com/office/drawing/2014/main" id="{EDF9164F-E4B5-0AEB-76DC-E3C6500754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E1FA9C-F024-DDC5-6D68-E81BC4E8CBCF}"/>
              </a:ext>
            </a:extLst>
          </p:cNvPr>
          <p:cNvSpPr>
            <a:spLocks noGrp="1"/>
          </p:cNvSpPr>
          <p:nvPr>
            <p:ph type="sldNum" sz="quarter" idx="12"/>
          </p:nvPr>
        </p:nvSpPr>
        <p:spPr/>
        <p:txBody>
          <a:bodyPr/>
          <a:lstStyle/>
          <a:p>
            <a:fld id="{C4FF6002-AF39-D24D-A171-274E2B095086}" type="slidenum">
              <a:rPr lang="en-US" smtClean="0"/>
              <a:t>‹#›</a:t>
            </a:fld>
            <a:endParaRPr lang="en-US"/>
          </a:p>
        </p:txBody>
      </p:sp>
    </p:spTree>
    <p:extLst>
      <p:ext uri="{BB962C8B-B14F-4D97-AF65-F5344CB8AC3E}">
        <p14:creationId xmlns:p14="http://schemas.microsoft.com/office/powerpoint/2010/main" val="107179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1C91-95A2-8A70-5093-D8D2981EE7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726EDE-9D8C-51E6-30AD-A6BBC1180B72}"/>
              </a:ext>
            </a:extLst>
          </p:cNvPr>
          <p:cNvSpPr>
            <a:spLocks noGrp="1"/>
          </p:cNvSpPr>
          <p:nvPr>
            <p:ph type="dt" sz="half" idx="10"/>
          </p:nvPr>
        </p:nvSpPr>
        <p:spPr/>
        <p:txBody>
          <a:bodyPr/>
          <a:lstStyle/>
          <a:p>
            <a:fld id="{E9573967-8E6C-DB45-A6DD-DEBDDE7FA978}" type="datetimeFigureOut">
              <a:rPr lang="en-US" smtClean="0"/>
              <a:t>9/13/22</a:t>
            </a:fld>
            <a:endParaRPr lang="en-US"/>
          </a:p>
        </p:txBody>
      </p:sp>
      <p:sp>
        <p:nvSpPr>
          <p:cNvPr id="4" name="Footer Placeholder 3">
            <a:extLst>
              <a:ext uri="{FF2B5EF4-FFF2-40B4-BE49-F238E27FC236}">
                <a16:creationId xmlns:a16="http://schemas.microsoft.com/office/drawing/2014/main" id="{D9D817D1-6E35-3DF5-FFD2-C0A0AEEAE4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0B8B16-7EC9-C8BE-5A9F-DA174B48BFC9}"/>
              </a:ext>
            </a:extLst>
          </p:cNvPr>
          <p:cNvSpPr>
            <a:spLocks noGrp="1"/>
          </p:cNvSpPr>
          <p:nvPr>
            <p:ph type="sldNum" sz="quarter" idx="12"/>
          </p:nvPr>
        </p:nvSpPr>
        <p:spPr/>
        <p:txBody>
          <a:bodyPr/>
          <a:lstStyle/>
          <a:p>
            <a:fld id="{C4FF6002-AF39-D24D-A171-274E2B095086}" type="slidenum">
              <a:rPr lang="en-US" smtClean="0"/>
              <a:t>‹#›</a:t>
            </a:fld>
            <a:endParaRPr lang="en-US"/>
          </a:p>
        </p:txBody>
      </p:sp>
    </p:spTree>
    <p:extLst>
      <p:ext uri="{BB962C8B-B14F-4D97-AF65-F5344CB8AC3E}">
        <p14:creationId xmlns:p14="http://schemas.microsoft.com/office/powerpoint/2010/main" val="158136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D925FA-9620-76F1-6749-0F5957857F89}"/>
              </a:ext>
            </a:extLst>
          </p:cNvPr>
          <p:cNvSpPr>
            <a:spLocks noGrp="1"/>
          </p:cNvSpPr>
          <p:nvPr>
            <p:ph type="dt" sz="half" idx="10"/>
          </p:nvPr>
        </p:nvSpPr>
        <p:spPr/>
        <p:txBody>
          <a:bodyPr/>
          <a:lstStyle/>
          <a:p>
            <a:fld id="{E9573967-8E6C-DB45-A6DD-DEBDDE7FA978}" type="datetimeFigureOut">
              <a:rPr lang="en-US" smtClean="0"/>
              <a:t>9/13/22</a:t>
            </a:fld>
            <a:endParaRPr lang="en-US"/>
          </a:p>
        </p:txBody>
      </p:sp>
      <p:sp>
        <p:nvSpPr>
          <p:cNvPr id="3" name="Footer Placeholder 2">
            <a:extLst>
              <a:ext uri="{FF2B5EF4-FFF2-40B4-BE49-F238E27FC236}">
                <a16:creationId xmlns:a16="http://schemas.microsoft.com/office/drawing/2014/main" id="{58EBF465-A768-0C09-3D4A-347E40049F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DAD67B-D371-E2D2-CC4D-41B8A1C1F68C}"/>
              </a:ext>
            </a:extLst>
          </p:cNvPr>
          <p:cNvSpPr>
            <a:spLocks noGrp="1"/>
          </p:cNvSpPr>
          <p:nvPr>
            <p:ph type="sldNum" sz="quarter" idx="12"/>
          </p:nvPr>
        </p:nvSpPr>
        <p:spPr/>
        <p:txBody>
          <a:bodyPr/>
          <a:lstStyle/>
          <a:p>
            <a:fld id="{C4FF6002-AF39-D24D-A171-274E2B095086}" type="slidenum">
              <a:rPr lang="en-US" smtClean="0"/>
              <a:t>‹#›</a:t>
            </a:fld>
            <a:endParaRPr lang="en-US"/>
          </a:p>
        </p:txBody>
      </p:sp>
    </p:spTree>
    <p:extLst>
      <p:ext uri="{BB962C8B-B14F-4D97-AF65-F5344CB8AC3E}">
        <p14:creationId xmlns:p14="http://schemas.microsoft.com/office/powerpoint/2010/main" val="499807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7EF1-DCB5-5886-A7D9-7BAAEEDA8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15C140-CC26-2C39-7F26-BE5FAEEB7F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C6B8C7-AC0E-51FA-652E-606B721305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BD05FD-E51D-F106-A39D-FCFC7C1C1583}"/>
              </a:ext>
            </a:extLst>
          </p:cNvPr>
          <p:cNvSpPr>
            <a:spLocks noGrp="1"/>
          </p:cNvSpPr>
          <p:nvPr>
            <p:ph type="dt" sz="half" idx="10"/>
          </p:nvPr>
        </p:nvSpPr>
        <p:spPr/>
        <p:txBody>
          <a:bodyPr/>
          <a:lstStyle/>
          <a:p>
            <a:fld id="{E9573967-8E6C-DB45-A6DD-DEBDDE7FA978}" type="datetimeFigureOut">
              <a:rPr lang="en-US" smtClean="0"/>
              <a:t>9/13/22</a:t>
            </a:fld>
            <a:endParaRPr lang="en-US"/>
          </a:p>
        </p:txBody>
      </p:sp>
      <p:sp>
        <p:nvSpPr>
          <p:cNvPr id="6" name="Footer Placeholder 5">
            <a:extLst>
              <a:ext uri="{FF2B5EF4-FFF2-40B4-BE49-F238E27FC236}">
                <a16:creationId xmlns:a16="http://schemas.microsoft.com/office/drawing/2014/main" id="{5DD629AB-2115-658D-C518-D1CF21A4D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69898-C815-64C1-FC95-869428CE7F36}"/>
              </a:ext>
            </a:extLst>
          </p:cNvPr>
          <p:cNvSpPr>
            <a:spLocks noGrp="1"/>
          </p:cNvSpPr>
          <p:nvPr>
            <p:ph type="sldNum" sz="quarter" idx="12"/>
          </p:nvPr>
        </p:nvSpPr>
        <p:spPr/>
        <p:txBody>
          <a:bodyPr/>
          <a:lstStyle/>
          <a:p>
            <a:fld id="{C4FF6002-AF39-D24D-A171-274E2B095086}" type="slidenum">
              <a:rPr lang="en-US" smtClean="0"/>
              <a:t>‹#›</a:t>
            </a:fld>
            <a:endParaRPr lang="en-US"/>
          </a:p>
        </p:txBody>
      </p:sp>
    </p:spTree>
    <p:extLst>
      <p:ext uri="{BB962C8B-B14F-4D97-AF65-F5344CB8AC3E}">
        <p14:creationId xmlns:p14="http://schemas.microsoft.com/office/powerpoint/2010/main" val="22289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DF508-868E-E5BC-46D2-6E88A5B745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656349-93BF-0C9F-5C7B-58BB574CF9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537466-D5D8-18BB-DD45-6BD4F4BBF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C1679F-721E-35CB-31B8-0F485210763A}"/>
              </a:ext>
            </a:extLst>
          </p:cNvPr>
          <p:cNvSpPr>
            <a:spLocks noGrp="1"/>
          </p:cNvSpPr>
          <p:nvPr>
            <p:ph type="dt" sz="half" idx="10"/>
          </p:nvPr>
        </p:nvSpPr>
        <p:spPr/>
        <p:txBody>
          <a:bodyPr/>
          <a:lstStyle/>
          <a:p>
            <a:fld id="{E9573967-8E6C-DB45-A6DD-DEBDDE7FA978}" type="datetimeFigureOut">
              <a:rPr lang="en-US" smtClean="0"/>
              <a:t>9/13/22</a:t>
            </a:fld>
            <a:endParaRPr lang="en-US"/>
          </a:p>
        </p:txBody>
      </p:sp>
      <p:sp>
        <p:nvSpPr>
          <p:cNvPr id="6" name="Footer Placeholder 5">
            <a:extLst>
              <a:ext uri="{FF2B5EF4-FFF2-40B4-BE49-F238E27FC236}">
                <a16:creationId xmlns:a16="http://schemas.microsoft.com/office/drawing/2014/main" id="{484950CD-AD0D-27B5-D6F0-B18902B58F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5EFDE-BE6F-FBE0-E78F-B7B41C76CD33}"/>
              </a:ext>
            </a:extLst>
          </p:cNvPr>
          <p:cNvSpPr>
            <a:spLocks noGrp="1"/>
          </p:cNvSpPr>
          <p:nvPr>
            <p:ph type="sldNum" sz="quarter" idx="12"/>
          </p:nvPr>
        </p:nvSpPr>
        <p:spPr/>
        <p:txBody>
          <a:bodyPr/>
          <a:lstStyle/>
          <a:p>
            <a:fld id="{C4FF6002-AF39-D24D-A171-274E2B095086}" type="slidenum">
              <a:rPr lang="en-US" smtClean="0"/>
              <a:t>‹#›</a:t>
            </a:fld>
            <a:endParaRPr lang="en-US"/>
          </a:p>
        </p:txBody>
      </p:sp>
    </p:spTree>
    <p:extLst>
      <p:ext uri="{BB962C8B-B14F-4D97-AF65-F5344CB8AC3E}">
        <p14:creationId xmlns:p14="http://schemas.microsoft.com/office/powerpoint/2010/main" val="1790329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538315-C379-D675-3721-CFFDA01765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0AFCF-00AD-FC21-DAF8-6F938CCD6B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553FC-5359-526E-E2E6-6C9134087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573967-8E6C-DB45-A6DD-DEBDDE7FA978}" type="datetimeFigureOut">
              <a:rPr lang="en-US" smtClean="0"/>
              <a:t>9/13/22</a:t>
            </a:fld>
            <a:endParaRPr lang="en-US"/>
          </a:p>
        </p:txBody>
      </p:sp>
      <p:sp>
        <p:nvSpPr>
          <p:cNvPr id="5" name="Footer Placeholder 4">
            <a:extLst>
              <a:ext uri="{FF2B5EF4-FFF2-40B4-BE49-F238E27FC236}">
                <a16:creationId xmlns:a16="http://schemas.microsoft.com/office/drawing/2014/main" id="{83861783-2B6B-8BA3-6415-C777B0D3C9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D9F8F4-8513-82A7-7577-94D92839D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F6002-AF39-D24D-A171-274E2B095086}" type="slidenum">
              <a:rPr lang="en-US" smtClean="0"/>
              <a:t>‹#›</a:t>
            </a:fld>
            <a:endParaRPr lang="en-US"/>
          </a:p>
        </p:txBody>
      </p:sp>
    </p:spTree>
    <p:extLst>
      <p:ext uri="{BB962C8B-B14F-4D97-AF65-F5344CB8AC3E}">
        <p14:creationId xmlns:p14="http://schemas.microsoft.com/office/powerpoint/2010/main" val="2392696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29/2019JD030874" TargetMode="External"/><Relationship Id="rId2" Type="http://schemas.openxmlformats.org/officeDocument/2006/relationships/hyperlink" Target="https://doi.org/10.1002/jgrd.50271"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ui.adsabs.harvard.edu/abs/2020AGUFMAE0080003Q/abstract"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89E0D1EA-73D9-B635-BCD4-767DF8D119D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8515A476-BE40-AD48-F427-CF96A8F0CCF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latin typeface="Times New Roman" panose="02020603050405020304" pitchFamily="18" charset="0"/>
                <a:cs typeface="Times New Roman" panose="02020603050405020304" pitchFamily="18" charset="0"/>
              </a:rPr>
              <a:t>Blending Lightning Data from Space- and Ground-Based Networks</a:t>
            </a:r>
            <a:endParaRPr lang="en-US" sz="5200" dirty="0">
              <a:solidFill>
                <a:srgbClr val="FFFFFF"/>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B3FDF4FF-0358-860F-2066-2FDE22AE3E7A}"/>
              </a:ext>
            </a:extLst>
          </p:cNvPr>
          <p:cNvSpPr>
            <a:spLocks noGrp="1"/>
          </p:cNvSpPr>
          <p:nvPr>
            <p:ph type="subTitle" idx="1"/>
          </p:nvPr>
        </p:nvSpPr>
        <p:spPr>
          <a:xfrm>
            <a:off x="1100051" y="4072043"/>
            <a:ext cx="10058400" cy="1493185"/>
          </a:xfrm>
          <a:effectLst>
            <a:outerShdw blurRad="50800" dist="38100" dir="2700000" algn="tl" rotWithShape="0">
              <a:prstClr val="black">
                <a:alpha val="40000"/>
              </a:prstClr>
            </a:outerShdw>
          </a:effectLst>
        </p:spPr>
        <p:txBody>
          <a:bodyPr>
            <a:noAutofit/>
          </a:bodyPr>
          <a:lstStyle/>
          <a:p>
            <a:r>
              <a:rPr lang="en-US" sz="1800" dirty="0">
                <a:solidFill>
                  <a:schemeClr val="bg1"/>
                </a:solidFill>
                <a:latin typeface="Times New Roman" panose="02020603050405020304" pitchFamily="18" charset="0"/>
                <a:cs typeface="Times New Roman" panose="02020603050405020304" pitchFamily="18" charset="0"/>
              </a:rPr>
              <a:t>Feng Zhang, UMD/CISESS</a:t>
            </a:r>
          </a:p>
          <a:p>
            <a:r>
              <a:rPr lang="en-US" sz="1800" dirty="0">
                <a:solidFill>
                  <a:schemeClr val="bg1"/>
                </a:solidFill>
              </a:rPr>
              <a:t>Scott </a:t>
            </a:r>
            <a:r>
              <a:rPr lang="en-US" sz="1800" dirty="0" err="1">
                <a:solidFill>
                  <a:schemeClr val="bg1"/>
                </a:solidFill>
              </a:rPr>
              <a:t>Rudlosky</a:t>
            </a:r>
            <a:r>
              <a:rPr lang="en-US" sz="1800" dirty="0">
                <a:solidFill>
                  <a:schemeClr val="bg1"/>
                </a:solidFill>
              </a:rPr>
              <a:t>, NOAA/NESDIS/STAR</a:t>
            </a:r>
          </a:p>
          <a:p>
            <a:endParaRPr lang="en-US" sz="1800" dirty="0">
              <a:solidFill>
                <a:schemeClr val="bg1"/>
              </a:solidFill>
              <a:latin typeface="Times New Roman" panose="02020603050405020304" pitchFamily="18" charset="0"/>
              <a:cs typeface="Times New Roman" panose="02020603050405020304" pitchFamily="18" charset="0"/>
            </a:endParaRPr>
          </a:p>
          <a:p>
            <a:r>
              <a:rPr lang="en-US" sz="1800" dirty="0">
                <a:solidFill>
                  <a:schemeClr val="bg1"/>
                </a:solidFill>
                <a:latin typeface="Times New Roman" panose="02020603050405020304" pitchFamily="18" charset="0"/>
                <a:cs typeface="Times New Roman" panose="02020603050405020304" pitchFamily="18" charset="0"/>
              </a:rPr>
              <a:t>GLM Science Meeting, 15 September 2022</a:t>
            </a:r>
          </a:p>
        </p:txBody>
      </p:sp>
    </p:spTree>
    <p:extLst>
      <p:ext uri="{BB962C8B-B14F-4D97-AF65-F5344CB8AC3E}">
        <p14:creationId xmlns:p14="http://schemas.microsoft.com/office/powerpoint/2010/main" val="361977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B7900A-C750-C6B1-70DF-8F19DBCCAAE6}"/>
              </a:ext>
            </a:extLst>
          </p:cNvPr>
          <p:cNvSpPr txBox="1"/>
          <p:nvPr/>
        </p:nvSpPr>
        <p:spPr>
          <a:xfrm>
            <a:off x="593610" y="400151"/>
            <a:ext cx="5239512" cy="13449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bg1"/>
                </a:solidFill>
                <a:latin typeface="+mj-lt"/>
                <a:ea typeface="+mj-ea"/>
                <a:cs typeface="+mj-cs"/>
              </a:rPr>
              <a:t>Verification of blending data products</a:t>
            </a:r>
          </a:p>
        </p:txBody>
      </p:sp>
      <p:cxnSp>
        <p:nvCxnSpPr>
          <p:cNvPr id="17" name="Straight Connector 1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F97F9F6D-0F6A-0CD0-E660-99D9FEF1588D}"/>
              </a:ext>
            </a:extLst>
          </p:cNvPr>
          <p:cNvPicPr>
            <a:picLocks noGrp="1" noChangeAspect="1"/>
          </p:cNvPicPr>
          <p:nvPr>
            <p:ph idx="1"/>
          </p:nvPr>
        </p:nvPicPr>
        <p:blipFill rotWithShape="1">
          <a:blip r:embed="rId3"/>
          <a:srcRect t="5681"/>
          <a:stretch/>
        </p:blipFill>
        <p:spPr>
          <a:xfrm>
            <a:off x="6354303" y="146185"/>
            <a:ext cx="5368106" cy="6565629"/>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518435A-9C05-F77A-9DFC-9BB89D5DC4CA}"/>
                  </a:ext>
                </a:extLst>
              </p:cNvPr>
              <p:cNvSpPr txBox="1"/>
              <p:nvPr/>
            </p:nvSpPr>
            <p:spPr>
              <a:xfrm>
                <a:off x="336384" y="1681843"/>
                <a:ext cx="5735590" cy="4615051"/>
              </a:xfrm>
              <a:prstGeom prst="rect">
                <a:avLst/>
              </a:prstGeom>
            </p:spPr>
            <p:txBody>
              <a:bodyPr vert="horz" lIns="91440" tIns="45720" rIns="91440" bIns="45720" rtlCol="0">
                <a:normAutofit fontScale="55000" lnSpcReduction="20000"/>
              </a:bodyPr>
              <a:lstStyle/>
              <a:p>
                <a:pPr>
                  <a:lnSpc>
                    <a:spcPct val="90000"/>
                  </a:lnSpc>
                  <a:spcAft>
                    <a:spcPts val="600"/>
                  </a:spcAft>
                </a:pPr>
                <a:r>
                  <a:rPr lang="en-US" sz="2000" dirty="0">
                    <a:solidFill>
                      <a:schemeClr val="bg1"/>
                    </a:solidFill>
                  </a:rPr>
                  <a:t>This figure shows 10-min Flash extent density from different data sources.  </a:t>
                </a:r>
              </a:p>
              <a:p>
                <a:pPr>
                  <a:lnSpc>
                    <a:spcPct val="90000"/>
                  </a:lnSpc>
                  <a:spcAft>
                    <a:spcPts val="600"/>
                  </a:spcAft>
                </a:pPr>
                <a:r>
                  <a:rPr lang="en-US" sz="2000" dirty="0">
                    <a:solidFill>
                      <a:schemeClr val="bg1"/>
                    </a:solidFill>
                  </a:rPr>
                  <a:t>Here take 19:00 </a:t>
                </a:r>
                <a14:m>
                  <m:oMath xmlns:m="http://schemas.openxmlformats.org/officeDocument/2006/math">
                    <m:r>
                      <a:rPr lang="en-US" sz="2000" i="1">
                        <a:solidFill>
                          <a:schemeClr val="bg1"/>
                        </a:solidFill>
                        <a:latin typeface="Cambria Math" panose="02040503050406030204" pitchFamily="18" charset="0"/>
                      </a:rPr>
                      <m:t>~</m:t>
                    </m:r>
                  </m:oMath>
                </a14:m>
                <a:r>
                  <a:rPr lang="en-US" sz="2000" dirty="0">
                    <a:solidFill>
                      <a:schemeClr val="bg1"/>
                    </a:solidFill>
                  </a:rPr>
                  <a:t> 19:10 on Aug. 26, 2021 as example. </a:t>
                </a:r>
              </a:p>
              <a:p>
                <a:pPr>
                  <a:lnSpc>
                    <a:spcPct val="90000"/>
                  </a:lnSpc>
                  <a:spcAft>
                    <a:spcPts val="600"/>
                  </a:spcAft>
                </a:pPr>
                <a:r>
                  <a:rPr lang="en-US" sz="2000" dirty="0">
                    <a:solidFill>
                      <a:schemeClr val="bg1"/>
                    </a:solidFill>
                  </a:rPr>
                  <a:t>LMA: MALMA (Mid-Atlantic LMA; Quick et al. 2020, Fang 2021, Fang et al. 2021). </a:t>
                </a:r>
              </a:p>
              <a:p>
                <a:pPr indent="-228600">
                  <a:lnSpc>
                    <a:spcPct val="90000"/>
                  </a:lnSpc>
                  <a:spcAft>
                    <a:spcPts val="600"/>
                  </a:spcAft>
                  <a:buFont typeface="Arial" panose="020B0604020202020204" pitchFamily="34" charset="0"/>
                  <a:buChar char="•"/>
                </a:pPr>
                <a:endParaRPr lang="en-US" sz="1700" dirty="0">
                  <a:solidFill>
                    <a:schemeClr val="bg1"/>
                  </a:solidFill>
                </a:endParaRPr>
              </a:p>
              <a:p>
                <a:pPr>
                  <a:lnSpc>
                    <a:spcPct val="90000"/>
                  </a:lnSpc>
                  <a:spcAft>
                    <a:spcPts val="600"/>
                  </a:spcAft>
                </a:pPr>
                <a:r>
                  <a:rPr lang="en-US" sz="2000" dirty="0">
                    <a:solidFill>
                      <a:schemeClr val="bg1"/>
                    </a:solidFill>
                  </a:rPr>
                  <a:t>We’ve found that:</a:t>
                </a:r>
              </a:p>
              <a:p>
                <a:pPr marL="342900" indent="-228600">
                  <a:lnSpc>
                    <a:spcPct val="130000"/>
                  </a:lnSpc>
                  <a:spcAft>
                    <a:spcPts val="600"/>
                  </a:spcAft>
                  <a:buFont typeface="Arial" panose="020B0604020202020204" pitchFamily="34" charset="0"/>
                  <a:buChar char="•"/>
                </a:pPr>
                <a:r>
                  <a:rPr lang="en-US" sz="2900" dirty="0">
                    <a:solidFill>
                      <a:schemeClr val="bg1"/>
                    </a:solidFill>
                  </a:rPr>
                  <a:t>GLM L3 and blending v1 have largest lightning coverage. This is reasonable, </a:t>
                </a:r>
                <a:r>
                  <a:rPr lang="en-US" sz="2900">
                    <a:solidFill>
                      <a:schemeClr val="bg1"/>
                    </a:solidFill>
                  </a:rPr>
                  <a:t>because these </a:t>
                </a:r>
                <a:r>
                  <a:rPr lang="en-US" sz="2900" dirty="0">
                    <a:solidFill>
                      <a:schemeClr val="bg1"/>
                    </a:solidFill>
                  </a:rPr>
                  <a:t>two take the flash spatial extent into account. </a:t>
                </a:r>
              </a:p>
              <a:p>
                <a:pPr marL="342900" indent="-228600">
                  <a:lnSpc>
                    <a:spcPct val="130000"/>
                  </a:lnSpc>
                  <a:spcAft>
                    <a:spcPts val="600"/>
                  </a:spcAft>
                  <a:buFont typeface="Arial" panose="020B0604020202020204" pitchFamily="34" charset="0"/>
                  <a:buChar char="•"/>
                </a:pPr>
                <a:r>
                  <a:rPr lang="en-US" sz="2900" dirty="0">
                    <a:solidFill>
                      <a:schemeClr val="bg1"/>
                    </a:solidFill>
                  </a:rPr>
                  <a:t>If there are FED centers missed in GLM L3, then incorporation of ground-based observations will fill that gap. Please see red circles.</a:t>
                </a:r>
              </a:p>
              <a:p>
                <a:pPr marL="342900" indent="-228600">
                  <a:lnSpc>
                    <a:spcPct val="130000"/>
                  </a:lnSpc>
                  <a:spcAft>
                    <a:spcPts val="600"/>
                  </a:spcAft>
                  <a:buFont typeface="Arial" panose="020B0604020202020204" pitchFamily="34" charset="0"/>
                  <a:buChar char="•"/>
                </a:pPr>
                <a:r>
                  <a:rPr lang="en-US" sz="2900" dirty="0">
                    <a:solidFill>
                      <a:schemeClr val="bg1"/>
                    </a:solidFill>
                  </a:rPr>
                  <a:t>GLM L2 LCFA event centroids data show discrete FED distributions, which is aligned quite well with the GLM CCDs. </a:t>
                </a:r>
              </a:p>
              <a:p>
                <a:pPr marL="342900" indent="-228600">
                  <a:lnSpc>
                    <a:spcPct val="130000"/>
                  </a:lnSpc>
                  <a:spcAft>
                    <a:spcPts val="600"/>
                  </a:spcAft>
                  <a:buFont typeface="Arial" panose="020B0604020202020204" pitchFamily="34" charset="0"/>
                  <a:buChar char="•"/>
                </a:pPr>
                <a:r>
                  <a:rPr lang="en-US" sz="2900" b="1" dirty="0">
                    <a:solidFill>
                      <a:srgbClr val="FFC000"/>
                    </a:solidFill>
                  </a:rPr>
                  <a:t>Blending ground-based CGs/ICs with GLM observations always show obvious improvements than their original ones.</a:t>
                </a:r>
              </a:p>
              <a:p>
                <a:pPr marL="342900" indent="-228600">
                  <a:lnSpc>
                    <a:spcPct val="130000"/>
                  </a:lnSpc>
                  <a:spcAft>
                    <a:spcPts val="600"/>
                  </a:spcAft>
                  <a:buFont typeface="Arial" panose="020B0604020202020204" pitchFamily="34" charset="0"/>
                  <a:buChar char="•"/>
                </a:pPr>
                <a:r>
                  <a:rPr lang="en-US" sz="2900" dirty="0">
                    <a:solidFill>
                      <a:schemeClr val="bg1"/>
                    </a:solidFill>
                  </a:rPr>
                  <a:t>The BV3 on GLM L2 LCFA group centroids seems to be the best one as compared with LMA data. </a:t>
                </a:r>
              </a:p>
            </p:txBody>
          </p:sp>
        </mc:Choice>
        <mc:Fallback xmlns="">
          <p:sp>
            <p:nvSpPr>
              <p:cNvPr id="10" name="TextBox 9">
                <a:extLst>
                  <a:ext uri="{FF2B5EF4-FFF2-40B4-BE49-F238E27FC236}">
                    <a16:creationId xmlns:a16="http://schemas.microsoft.com/office/drawing/2014/main" id="{3518435A-9C05-F77A-9DFC-9BB89D5DC4CA}"/>
                  </a:ext>
                </a:extLst>
              </p:cNvPr>
              <p:cNvSpPr txBox="1">
                <a:spLocks noRot="1" noChangeAspect="1" noMove="1" noResize="1" noEditPoints="1" noAdjustHandles="1" noChangeArrowheads="1" noChangeShapeType="1" noTextEdit="1"/>
              </p:cNvSpPr>
              <p:nvPr/>
            </p:nvSpPr>
            <p:spPr>
              <a:xfrm>
                <a:off x="336384" y="1681843"/>
                <a:ext cx="5735590" cy="4615051"/>
              </a:xfrm>
              <a:prstGeom prst="rect">
                <a:avLst/>
              </a:prstGeom>
              <a:blipFill>
                <a:blip r:embed="rId4"/>
                <a:stretch>
                  <a:fillRect t="-824" r="-442" b="-275"/>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B321CD2C-7451-C018-87A3-4E65067EC9B8}"/>
              </a:ext>
            </a:extLst>
          </p:cNvPr>
          <p:cNvGrpSpPr/>
          <p:nvPr/>
        </p:nvGrpSpPr>
        <p:grpSpPr>
          <a:xfrm>
            <a:off x="8261208" y="522513"/>
            <a:ext cx="3169374" cy="413658"/>
            <a:chOff x="8411029" y="537028"/>
            <a:chExt cx="3169374" cy="413658"/>
          </a:xfrm>
        </p:grpSpPr>
        <p:sp>
          <p:nvSpPr>
            <p:cNvPr id="5" name="Donut 4">
              <a:extLst>
                <a:ext uri="{FF2B5EF4-FFF2-40B4-BE49-F238E27FC236}">
                  <a16:creationId xmlns:a16="http://schemas.microsoft.com/office/drawing/2014/main" id="{378CFFA3-CEFE-36E6-8860-D4A24B0AD083}"/>
                </a:ext>
              </a:extLst>
            </p:cNvPr>
            <p:cNvSpPr/>
            <p:nvPr/>
          </p:nvSpPr>
          <p:spPr>
            <a:xfrm>
              <a:off x="8411029" y="537029"/>
              <a:ext cx="362857" cy="413657"/>
            </a:xfrm>
            <a:prstGeom prst="donut">
              <a:avLst>
                <a:gd name="adj"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DD859E1A-D9E3-CF5B-0BDB-4F69F306F1DB}"/>
                </a:ext>
              </a:extLst>
            </p:cNvPr>
            <p:cNvSpPr/>
            <p:nvPr/>
          </p:nvSpPr>
          <p:spPr>
            <a:xfrm>
              <a:off x="11217546" y="537028"/>
              <a:ext cx="362857" cy="413657"/>
            </a:xfrm>
            <a:prstGeom prst="donut">
              <a:avLst>
                <a:gd name="adj"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547770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518435A-9C05-F77A-9DFC-9BB89D5DC4CA}"/>
                  </a:ext>
                </a:extLst>
              </p:cNvPr>
              <p:cNvSpPr txBox="1"/>
              <p:nvPr/>
            </p:nvSpPr>
            <p:spPr>
              <a:xfrm>
                <a:off x="593610" y="657666"/>
                <a:ext cx="5235490" cy="5237107"/>
              </a:xfrm>
              <a:prstGeom prst="rect">
                <a:avLst/>
              </a:prstGeom>
            </p:spPr>
            <p:txBody>
              <a:bodyPr vert="horz" lIns="91440" tIns="45720" rIns="91440" bIns="45720" rtlCol="0">
                <a:normAutofit lnSpcReduction="10000"/>
              </a:bodyPr>
              <a:lstStyle/>
              <a:p>
                <a:pPr>
                  <a:lnSpc>
                    <a:spcPct val="90000"/>
                  </a:lnSpc>
                  <a:spcAft>
                    <a:spcPts val="600"/>
                  </a:spcAft>
                </a:pPr>
                <a:r>
                  <a:rPr lang="en-US" sz="4000" dirty="0">
                    <a:solidFill>
                      <a:schemeClr val="bg1"/>
                    </a:solidFill>
                  </a:rPr>
                  <a:t>Verification of blending data products</a:t>
                </a:r>
              </a:p>
              <a:p>
                <a:pPr indent="-228600">
                  <a:lnSpc>
                    <a:spcPct val="90000"/>
                  </a:lnSpc>
                  <a:spcAft>
                    <a:spcPts val="600"/>
                  </a:spcAft>
                  <a:buFont typeface="Arial" panose="020B0604020202020204" pitchFamily="34" charset="0"/>
                  <a:buChar char="•"/>
                </a:pPr>
                <a:endParaRPr lang="en-US" sz="1700" b="1" dirty="0">
                  <a:solidFill>
                    <a:schemeClr val="bg1"/>
                  </a:solidFill>
                </a:endParaRPr>
              </a:p>
              <a:p>
                <a:pPr indent="-228600">
                  <a:lnSpc>
                    <a:spcPct val="90000"/>
                  </a:lnSpc>
                  <a:spcAft>
                    <a:spcPts val="600"/>
                  </a:spcAft>
                  <a:buFont typeface="Arial" panose="020B0604020202020204" pitchFamily="34" charset="0"/>
                  <a:buChar char="•"/>
                </a:pPr>
                <a:endParaRPr lang="en-US" sz="1700" b="1" dirty="0">
                  <a:solidFill>
                    <a:schemeClr val="bg1"/>
                  </a:solidFill>
                </a:endParaRPr>
              </a:p>
              <a:p>
                <a:pPr>
                  <a:lnSpc>
                    <a:spcPct val="150000"/>
                  </a:lnSpc>
                  <a:spcAft>
                    <a:spcPts val="600"/>
                  </a:spcAft>
                </a:pPr>
                <a:r>
                  <a:rPr lang="en-US" sz="1700" dirty="0">
                    <a:solidFill>
                      <a:schemeClr val="bg1"/>
                    </a:solidFill>
                  </a:rPr>
                  <a:t>This figure shows scattering plots for 10-min Flash extent density including MALMA FEDs.</a:t>
                </a:r>
              </a:p>
              <a:p>
                <a:pPr indent="-228600">
                  <a:lnSpc>
                    <a:spcPct val="150000"/>
                  </a:lnSpc>
                  <a:spcAft>
                    <a:spcPts val="600"/>
                  </a:spcAft>
                  <a:buFont typeface="Arial" panose="020B0604020202020204" pitchFamily="34" charset="0"/>
                  <a:buChar char="•"/>
                </a:pPr>
                <a:endParaRPr lang="en-US" sz="1700" dirty="0">
                  <a:solidFill>
                    <a:schemeClr val="bg1"/>
                  </a:solidFill>
                </a:endParaRPr>
              </a:p>
              <a:p>
                <a:pPr>
                  <a:lnSpc>
                    <a:spcPct val="150000"/>
                  </a:lnSpc>
                  <a:spcAft>
                    <a:spcPts val="600"/>
                  </a:spcAft>
                </a:pPr>
                <a:r>
                  <a:rPr lang="en-US" sz="1700" dirty="0">
                    <a:solidFill>
                      <a:schemeClr val="bg1"/>
                    </a:solidFill>
                  </a:rPr>
                  <a:t>Here take 19:00</a:t>
                </a:r>
                <a14:m>
                  <m:oMath xmlns:m="http://schemas.openxmlformats.org/officeDocument/2006/math">
                    <m:r>
                      <a:rPr lang="en-US" sz="1700" b="0" i="1" smtClean="0">
                        <a:solidFill>
                          <a:schemeClr val="bg1"/>
                        </a:solidFill>
                        <a:latin typeface="Cambria Math" panose="02040503050406030204" pitchFamily="18" charset="0"/>
                      </a:rPr>
                      <m:t>~</m:t>
                    </m:r>
                  </m:oMath>
                </a14:m>
                <a:r>
                  <a:rPr lang="en-US" sz="1700" dirty="0">
                    <a:solidFill>
                      <a:schemeClr val="bg1"/>
                    </a:solidFill>
                  </a:rPr>
                  <a:t>19:10 on Aug. 26, 2021 as example.</a:t>
                </a:r>
              </a:p>
              <a:p>
                <a:pPr indent="-228600">
                  <a:lnSpc>
                    <a:spcPct val="150000"/>
                  </a:lnSpc>
                  <a:spcAft>
                    <a:spcPts val="600"/>
                  </a:spcAft>
                  <a:buFont typeface="Arial" panose="020B0604020202020204" pitchFamily="34" charset="0"/>
                  <a:buChar char="•"/>
                </a:pPr>
                <a:endParaRPr lang="en-US" sz="1700" dirty="0">
                  <a:solidFill>
                    <a:schemeClr val="bg1"/>
                  </a:solidFill>
                </a:endParaRPr>
              </a:p>
              <a:p>
                <a:pPr>
                  <a:lnSpc>
                    <a:spcPct val="150000"/>
                  </a:lnSpc>
                  <a:spcAft>
                    <a:spcPts val="600"/>
                  </a:spcAft>
                </a:pPr>
                <a:r>
                  <a:rPr lang="en-US" sz="1700" dirty="0">
                    <a:solidFill>
                      <a:schemeClr val="bg1"/>
                    </a:solidFill>
                  </a:rPr>
                  <a:t>Again, we’ve found that: </a:t>
                </a:r>
              </a:p>
              <a:p>
                <a:pPr>
                  <a:lnSpc>
                    <a:spcPct val="150000"/>
                  </a:lnSpc>
                  <a:spcAft>
                    <a:spcPts val="600"/>
                  </a:spcAft>
                </a:pPr>
                <a:r>
                  <a:rPr lang="en-US" sz="1700" dirty="0">
                    <a:solidFill>
                      <a:schemeClr val="bg1"/>
                    </a:solidFill>
                  </a:rPr>
                  <a:t>       </a:t>
                </a:r>
                <a:r>
                  <a:rPr lang="en-US" sz="1700" dirty="0">
                    <a:solidFill>
                      <a:srgbClr val="FFC000"/>
                    </a:solidFill>
                  </a:rPr>
                  <a:t>BV3 (on group centroids) has better matching with MALMA than BV2 (on event centroids) and BV1.</a:t>
                </a:r>
              </a:p>
            </p:txBody>
          </p:sp>
        </mc:Choice>
        <mc:Fallback xmlns="">
          <p:sp>
            <p:nvSpPr>
              <p:cNvPr id="10" name="TextBox 9">
                <a:extLst>
                  <a:ext uri="{FF2B5EF4-FFF2-40B4-BE49-F238E27FC236}">
                    <a16:creationId xmlns:a16="http://schemas.microsoft.com/office/drawing/2014/main" id="{3518435A-9C05-F77A-9DFC-9BB89D5DC4CA}"/>
                  </a:ext>
                </a:extLst>
              </p:cNvPr>
              <p:cNvSpPr txBox="1">
                <a:spLocks noRot="1" noChangeAspect="1" noMove="1" noResize="1" noEditPoints="1" noAdjustHandles="1" noChangeArrowheads="1" noChangeShapeType="1" noTextEdit="1"/>
              </p:cNvSpPr>
              <p:nvPr/>
            </p:nvSpPr>
            <p:spPr>
              <a:xfrm>
                <a:off x="593610" y="657666"/>
                <a:ext cx="5235490" cy="5237107"/>
              </a:xfrm>
              <a:prstGeom prst="rect">
                <a:avLst/>
              </a:prstGeom>
              <a:blipFill>
                <a:blip r:embed="rId2"/>
                <a:stretch>
                  <a:fillRect l="-4116" t="-3865" r="-1453"/>
                </a:stretch>
              </a:blipFill>
            </p:spPr>
            <p:txBody>
              <a:bodyPr/>
              <a:lstStyle/>
              <a:p>
                <a:r>
                  <a:rPr lang="en-US">
                    <a:noFill/>
                  </a:rPr>
                  <a:t> </a:t>
                </a:r>
              </a:p>
            </p:txBody>
          </p:sp>
        </mc:Fallback>
      </mc:AlternateContent>
      <p:pic>
        <p:nvPicPr>
          <p:cNvPr id="19" name="Content Placeholder 18">
            <a:extLst>
              <a:ext uri="{FF2B5EF4-FFF2-40B4-BE49-F238E27FC236}">
                <a16:creationId xmlns:a16="http://schemas.microsoft.com/office/drawing/2014/main" id="{BF49F31D-1315-6902-18BE-0344F5FDE5BC}"/>
              </a:ext>
            </a:extLst>
          </p:cNvPr>
          <p:cNvPicPr>
            <a:picLocks noGrp="1" noChangeAspect="1"/>
          </p:cNvPicPr>
          <p:nvPr>
            <p:ph idx="1"/>
          </p:nvPr>
        </p:nvPicPr>
        <p:blipFill>
          <a:blip r:embed="rId3"/>
          <a:stretch>
            <a:fillRect/>
          </a:stretch>
        </p:blipFill>
        <p:spPr>
          <a:xfrm>
            <a:off x="6779173" y="303589"/>
            <a:ext cx="4895193" cy="6333693"/>
          </a:xfrm>
          <a:prstGeom prst="rect">
            <a:avLst/>
          </a:prstGeom>
        </p:spPr>
      </p:pic>
    </p:spTree>
    <p:extLst>
      <p:ext uri="{BB962C8B-B14F-4D97-AF65-F5344CB8AC3E}">
        <p14:creationId xmlns:p14="http://schemas.microsoft.com/office/powerpoint/2010/main" val="1926947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091284-52F8-412B-5473-308DA48D0F0C}"/>
              </a:ext>
            </a:extLst>
          </p:cNvPr>
          <p:cNvPicPr>
            <a:picLocks noGrp="1" noChangeAspect="1"/>
          </p:cNvPicPr>
          <p:nvPr>
            <p:ph idx="1"/>
          </p:nvPr>
        </p:nvPicPr>
        <p:blipFill>
          <a:blip r:embed="rId3"/>
          <a:stretch>
            <a:fillRect/>
          </a:stretch>
        </p:blipFill>
        <p:spPr>
          <a:xfrm>
            <a:off x="155902" y="57733"/>
            <a:ext cx="3420907" cy="6800267"/>
          </a:xfrm>
        </p:spPr>
      </p:pic>
      <p:graphicFrame>
        <p:nvGraphicFramePr>
          <p:cNvPr id="6" name="Table 7">
            <a:extLst>
              <a:ext uri="{FF2B5EF4-FFF2-40B4-BE49-F238E27FC236}">
                <a16:creationId xmlns:a16="http://schemas.microsoft.com/office/drawing/2014/main" id="{693B7C2F-7038-D8C7-C266-F42EEEC7A2C5}"/>
              </a:ext>
            </a:extLst>
          </p:cNvPr>
          <p:cNvGraphicFramePr>
            <a:graphicFrameLocks noGrp="1"/>
          </p:cNvGraphicFramePr>
          <p:nvPr>
            <p:extLst>
              <p:ext uri="{D42A27DB-BD31-4B8C-83A1-F6EECF244321}">
                <p14:modId xmlns:p14="http://schemas.microsoft.com/office/powerpoint/2010/main" val="1400409867"/>
              </p:ext>
            </p:extLst>
          </p:nvPr>
        </p:nvGraphicFramePr>
        <p:xfrm>
          <a:off x="3795776" y="2201250"/>
          <a:ext cx="8128000" cy="2603447"/>
        </p:xfrm>
        <a:graphic>
          <a:graphicData uri="http://schemas.openxmlformats.org/drawingml/2006/table">
            <a:tbl>
              <a:tblPr firstRow="1" bandRow="1">
                <a:tableStyleId>{073A0DAA-6AF3-43AB-8588-CEC1D06C72B9}</a:tableStyleId>
              </a:tblPr>
              <a:tblGrid>
                <a:gridCol w="1587619">
                  <a:extLst>
                    <a:ext uri="{9D8B030D-6E8A-4147-A177-3AD203B41FA5}">
                      <a16:colId xmlns:a16="http://schemas.microsoft.com/office/drawing/2014/main" val="2233972210"/>
                    </a:ext>
                  </a:extLst>
                </a:gridCol>
                <a:gridCol w="2449407">
                  <a:extLst>
                    <a:ext uri="{9D8B030D-6E8A-4147-A177-3AD203B41FA5}">
                      <a16:colId xmlns:a16="http://schemas.microsoft.com/office/drawing/2014/main" val="1552793383"/>
                    </a:ext>
                  </a:extLst>
                </a:gridCol>
                <a:gridCol w="2058974">
                  <a:extLst>
                    <a:ext uri="{9D8B030D-6E8A-4147-A177-3AD203B41FA5}">
                      <a16:colId xmlns:a16="http://schemas.microsoft.com/office/drawing/2014/main" val="557247262"/>
                    </a:ext>
                  </a:extLst>
                </a:gridCol>
                <a:gridCol w="2032000">
                  <a:extLst>
                    <a:ext uri="{9D8B030D-6E8A-4147-A177-3AD203B41FA5}">
                      <a16:colId xmlns:a16="http://schemas.microsoft.com/office/drawing/2014/main" val="1866480129"/>
                    </a:ext>
                  </a:extLst>
                </a:gridCol>
              </a:tblGrid>
              <a:tr h="378407">
                <a:tc>
                  <a:txBody>
                    <a:bodyPr/>
                    <a:lstStyle/>
                    <a:p>
                      <a:endParaRPr lang="en-US" dirty="0"/>
                    </a:p>
                  </a:txBody>
                  <a:tcPr/>
                </a:tc>
                <a:tc>
                  <a:txBody>
                    <a:bodyPr/>
                    <a:lstStyle/>
                    <a:p>
                      <a:r>
                        <a:rPr lang="en-US" dirty="0"/>
                        <a:t>CC(</a:t>
                      </a:r>
                      <a:r>
                        <a:rPr lang="en-US" dirty="0" err="1"/>
                        <a:t>glm</a:t>
                      </a:r>
                      <a:r>
                        <a:rPr lang="en-US" dirty="0"/>
                        <a:t> fed, MALMA)</a:t>
                      </a:r>
                    </a:p>
                  </a:txBody>
                  <a:tcPr/>
                </a:tc>
                <a:tc>
                  <a:txBody>
                    <a:bodyPr/>
                    <a:lstStyle/>
                    <a:p>
                      <a:r>
                        <a:rPr lang="en-US" dirty="0"/>
                        <a:t>CC(BV1, MALMA)</a:t>
                      </a:r>
                    </a:p>
                  </a:txBody>
                  <a:tcPr/>
                </a:tc>
                <a:tc>
                  <a:txBody>
                    <a:bodyPr/>
                    <a:lstStyle/>
                    <a:p>
                      <a:r>
                        <a:rPr lang="en-US" dirty="0"/>
                        <a:t>CC(BV3, MALMA)</a:t>
                      </a:r>
                    </a:p>
                  </a:txBody>
                  <a:tcPr/>
                </a:tc>
                <a:extLst>
                  <a:ext uri="{0D108BD9-81ED-4DB2-BD59-A6C34878D82A}">
                    <a16:rowId xmlns:a16="http://schemas.microsoft.com/office/drawing/2014/main" val="566850687"/>
                  </a:ext>
                </a:extLst>
              </a:tr>
              <a:tr h="370840">
                <a:tc>
                  <a:txBody>
                    <a:bodyPr/>
                    <a:lstStyle/>
                    <a:p>
                      <a:r>
                        <a:rPr lang="en-US" dirty="0"/>
                        <a:t>19:00 to 19:10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48.8%</a:t>
                      </a:r>
                    </a:p>
                  </a:txBody>
                  <a:tcPr/>
                </a:tc>
                <a:tc>
                  <a:txBody>
                    <a:bodyPr/>
                    <a:lstStyle/>
                    <a:p>
                      <a:pPr algn="ctr"/>
                      <a:r>
                        <a:rPr lang="en-US" dirty="0"/>
                        <a:t>62.9%</a:t>
                      </a:r>
                    </a:p>
                  </a:txBody>
                  <a:tcPr/>
                </a:tc>
                <a:tc>
                  <a:txBody>
                    <a:bodyPr/>
                    <a:lstStyle/>
                    <a:p>
                      <a:pPr algn="ctr"/>
                      <a:r>
                        <a:rPr lang="en-US" b="1" dirty="0"/>
                        <a:t>76.0% </a:t>
                      </a:r>
                    </a:p>
                  </a:txBody>
                  <a:tcPr/>
                </a:tc>
                <a:extLst>
                  <a:ext uri="{0D108BD9-81ED-4DB2-BD59-A6C34878D82A}">
                    <a16:rowId xmlns:a16="http://schemas.microsoft.com/office/drawing/2014/main" val="1739822336"/>
                  </a:ext>
                </a:extLst>
              </a:tr>
              <a:tr h="370840">
                <a:tc>
                  <a:txBody>
                    <a:bodyPr/>
                    <a:lstStyle/>
                    <a:p>
                      <a:r>
                        <a:rPr lang="en-US" dirty="0"/>
                        <a:t>19:10 to 19:20</a:t>
                      </a:r>
                    </a:p>
                  </a:txBody>
                  <a:tcPr/>
                </a:tc>
                <a:tc>
                  <a:txBody>
                    <a:bodyPr/>
                    <a:lstStyle/>
                    <a:p>
                      <a:pPr algn="ctr"/>
                      <a:r>
                        <a:rPr lang="en-US" dirty="0"/>
                        <a:t>43.9%</a:t>
                      </a:r>
                    </a:p>
                  </a:txBody>
                  <a:tcPr/>
                </a:tc>
                <a:tc>
                  <a:txBody>
                    <a:bodyPr/>
                    <a:lstStyle/>
                    <a:p>
                      <a:pPr algn="ctr"/>
                      <a:r>
                        <a:rPr lang="en-US" dirty="0"/>
                        <a:t>61.3%</a:t>
                      </a:r>
                    </a:p>
                  </a:txBody>
                  <a:tcPr/>
                </a:tc>
                <a:tc>
                  <a:txBody>
                    <a:bodyPr/>
                    <a:lstStyle/>
                    <a:p>
                      <a:pPr algn="ctr"/>
                      <a:r>
                        <a:rPr lang="en-US" b="1" dirty="0"/>
                        <a:t>91.0% </a:t>
                      </a:r>
                    </a:p>
                  </a:txBody>
                  <a:tcPr/>
                </a:tc>
                <a:extLst>
                  <a:ext uri="{0D108BD9-81ED-4DB2-BD59-A6C34878D82A}">
                    <a16:rowId xmlns:a16="http://schemas.microsoft.com/office/drawing/2014/main" val="2156555175"/>
                  </a:ext>
                </a:extLst>
              </a:tr>
              <a:tr h="370840">
                <a:tc>
                  <a:txBody>
                    <a:bodyPr/>
                    <a:lstStyle/>
                    <a:p>
                      <a:r>
                        <a:rPr lang="en-US" dirty="0"/>
                        <a:t>19:20 to 19:30</a:t>
                      </a:r>
                    </a:p>
                  </a:txBody>
                  <a:tcPr/>
                </a:tc>
                <a:tc>
                  <a:txBody>
                    <a:bodyPr/>
                    <a:lstStyle/>
                    <a:p>
                      <a:pPr algn="ctr"/>
                      <a:r>
                        <a:rPr lang="en-US" dirty="0"/>
                        <a:t>26.0%</a:t>
                      </a:r>
                    </a:p>
                  </a:txBody>
                  <a:tcPr/>
                </a:tc>
                <a:tc>
                  <a:txBody>
                    <a:bodyPr/>
                    <a:lstStyle/>
                    <a:p>
                      <a:pPr algn="ctr"/>
                      <a:r>
                        <a:rPr lang="en-US" dirty="0"/>
                        <a:t>58.8%</a:t>
                      </a:r>
                    </a:p>
                  </a:txBody>
                  <a:tcPr/>
                </a:tc>
                <a:tc>
                  <a:txBody>
                    <a:bodyPr/>
                    <a:lstStyle/>
                    <a:p>
                      <a:pPr algn="ctr"/>
                      <a:r>
                        <a:rPr lang="en-US" b="1" dirty="0"/>
                        <a:t>91.9% </a:t>
                      </a:r>
                    </a:p>
                  </a:txBody>
                  <a:tcPr/>
                </a:tc>
                <a:extLst>
                  <a:ext uri="{0D108BD9-81ED-4DB2-BD59-A6C34878D82A}">
                    <a16:rowId xmlns:a16="http://schemas.microsoft.com/office/drawing/2014/main" val="2248848360"/>
                  </a:ext>
                </a:extLst>
              </a:tr>
              <a:tr h="370840">
                <a:tc>
                  <a:txBody>
                    <a:bodyPr/>
                    <a:lstStyle/>
                    <a:p>
                      <a:r>
                        <a:rPr lang="en-US" dirty="0"/>
                        <a:t>19:30 to 19:40</a:t>
                      </a:r>
                    </a:p>
                  </a:txBody>
                  <a:tcPr/>
                </a:tc>
                <a:tc>
                  <a:txBody>
                    <a:bodyPr/>
                    <a:lstStyle/>
                    <a:p>
                      <a:pPr algn="ctr"/>
                      <a:r>
                        <a:rPr lang="en-US" dirty="0"/>
                        <a:t>46.7%</a:t>
                      </a:r>
                    </a:p>
                  </a:txBody>
                  <a:tcPr/>
                </a:tc>
                <a:tc>
                  <a:txBody>
                    <a:bodyPr/>
                    <a:lstStyle/>
                    <a:p>
                      <a:pPr algn="ctr"/>
                      <a:r>
                        <a:rPr lang="en-US" dirty="0"/>
                        <a:t>80.0%</a:t>
                      </a:r>
                    </a:p>
                  </a:txBody>
                  <a:tcPr/>
                </a:tc>
                <a:tc>
                  <a:txBody>
                    <a:bodyPr/>
                    <a:lstStyle/>
                    <a:p>
                      <a:pPr algn="ctr"/>
                      <a:r>
                        <a:rPr lang="en-US" b="1" dirty="0"/>
                        <a:t>98.0% </a:t>
                      </a:r>
                    </a:p>
                  </a:txBody>
                  <a:tcPr/>
                </a:tc>
                <a:extLst>
                  <a:ext uri="{0D108BD9-81ED-4DB2-BD59-A6C34878D82A}">
                    <a16:rowId xmlns:a16="http://schemas.microsoft.com/office/drawing/2014/main" val="1129309375"/>
                  </a:ext>
                </a:extLst>
              </a:tr>
              <a:tr h="370840">
                <a:tc>
                  <a:txBody>
                    <a:bodyPr/>
                    <a:lstStyle/>
                    <a:p>
                      <a:r>
                        <a:rPr lang="en-US" dirty="0"/>
                        <a:t>19:40 to 19:50</a:t>
                      </a:r>
                    </a:p>
                  </a:txBody>
                  <a:tcPr/>
                </a:tc>
                <a:tc>
                  <a:txBody>
                    <a:bodyPr/>
                    <a:lstStyle/>
                    <a:p>
                      <a:pPr algn="ctr"/>
                      <a:r>
                        <a:rPr lang="en-US" dirty="0"/>
                        <a:t>38.8%</a:t>
                      </a:r>
                    </a:p>
                  </a:txBody>
                  <a:tcPr/>
                </a:tc>
                <a:tc>
                  <a:txBody>
                    <a:bodyPr/>
                    <a:lstStyle/>
                    <a:p>
                      <a:pPr algn="ctr"/>
                      <a:r>
                        <a:rPr lang="en-US" dirty="0"/>
                        <a:t>78.8%</a:t>
                      </a:r>
                    </a:p>
                  </a:txBody>
                  <a:tcPr/>
                </a:tc>
                <a:tc>
                  <a:txBody>
                    <a:bodyPr/>
                    <a:lstStyle/>
                    <a:p>
                      <a:pPr algn="ctr"/>
                      <a:r>
                        <a:rPr lang="en-US" b="1" dirty="0"/>
                        <a:t>97.0% </a:t>
                      </a:r>
                    </a:p>
                  </a:txBody>
                  <a:tcPr/>
                </a:tc>
                <a:extLst>
                  <a:ext uri="{0D108BD9-81ED-4DB2-BD59-A6C34878D82A}">
                    <a16:rowId xmlns:a16="http://schemas.microsoft.com/office/drawing/2014/main" val="2695614394"/>
                  </a:ext>
                </a:extLst>
              </a:tr>
              <a:tr h="370840">
                <a:tc>
                  <a:txBody>
                    <a:bodyPr/>
                    <a:lstStyle/>
                    <a:p>
                      <a:r>
                        <a:rPr lang="en-US" dirty="0"/>
                        <a:t>19:50 to 20:00</a:t>
                      </a:r>
                    </a:p>
                  </a:txBody>
                  <a:tcPr/>
                </a:tc>
                <a:tc>
                  <a:txBody>
                    <a:bodyPr/>
                    <a:lstStyle/>
                    <a:p>
                      <a:pPr algn="ctr"/>
                      <a:r>
                        <a:rPr lang="en-US" dirty="0"/>
                        <a:t>56.3%</a:t>
                      </a:r>
                    </a:p>
                  </a:txBody>
                  <a:tcPr/>
                </a:tc>
                <a:tc>
                  <a:txBody>
                    <a:bodyPr/>
                    <a:lstStyle/>
                    <a:p>
                      <a:pPr algn="ctr"/>
                      <a:r>
                        <a:rPr lang="en-US" dirty="0"/>
                        <a:t>75.3%</a:t>
                      </a:r>
                    </a:p>
                  </a:txBody>
                  <a:tcPr/>
                </a:tc>
                <a:tc>
                  <a:txBody>
                    <a:bodyPr/>
                    <a:lstStyle/>
                    <a:p>
                      <a:pPr algn="ctr"/>
                      <a:r>
                        <a:rPr lang="en-US" b="1" dirty="0"/>
                        <a:t>95.9% </a:t>
                      </a:r>
                    </a:p>
                  </a:txBody>
                  <a:tcPr/>
                </a:tc>
                <a:extLst>
                  <a:ext uri="{0D108BD9-81ED-4DB2-BD59-A6C34878D82A}">
                    <a16:rowId xmlns:a16="http://schemas.microsoft.com/office/drawing/2014/main" val="1644770882"/>
                  </a:ext>
                </a:extLst>
              </a:tr>
            </a:tbl>
          </a:graphicData>
        </a:graphic>
      </p:graphicFrame>
      <p:sp>
        <p:nvSpPr>
          <p:cNvPr id="7" name="Rectangle 6">
            <a:extLst>
              <a:ext uri="{FF2B5EF4-FFF2-40B4-BE49-F238E27FC236}">
                <a16:creationId xmlns:a16="http://schemas.microsoft.com/office/drawing/2014/main" id="{DC150A0B-2567-C7E1-F086-BE564C1061D2}"/>
              </a:ext>
            </a:extLst>
          </p:cNvPr>
          <p:cNvSpPr/>
          <p:nvPr/>
        </p:nvSpPr>
        <p:spPr>
          <a:xfrm>
            <a:off x="3795776" y="1515539"/>
            <a:ext cx="8128000" cy="646331"/>
          </a:xfrm>
          <a:prstGeom prst="rect">
            <a:avLst/>
          </a:prstGeom>
        </p:spPr>
        <p:txBody>
          <a:bodyPr wrap="square">
            <a:spAutoFit/>
          </a:bodyPr>
          <a:lstStyle/>
          <a:p>
            <a:r>
              <a:rPr lang="en-US" dirty="0"/>
              <a:t>Table 2.  Correlation coefficients (CCs) between 10-min FED and 10-min MALMA FED over MALMA domain. </a:t>
            </a:r>
          </a:p>
        </p:txBody>
      </p:sp>
      <p:sp>
        <p:nvSpPr>
          <p:cNvPr id="8" name="TextBox 7">
            <a:extLst>
              <a:ext uri="{FF2B5EF4-FFF2-40B4-BE49-F238E27FC236}">
                <a16:creationId xmlns:a16="http://schemas.microsoft.com/office/drawing/2014/main" id="{CA2B3846-D903-A5C4-493E-6B068927D568}"/>
              </a:ext>
            </a:extLst>
          </p:cNvPr>
          <p:cNvSpPr txBox="1"/>
          <p:nvPr/>
        </p:nvSpPr>
        <p:spPr>
          <a:xfrm>
            <a:off x="3960214" y="5342461"/>
            <a:ext cx="7799123" cy="1323439"/>
          </a:xfrm>
          <a:prstGeom prst="rect">
            <a:avLst/>
          </a:prstGeom>
          <a:noFill/>
        </p:spPr>
        <p:txBody>
          <a:bodyPr wrap="none" rtlCol="0">
            <a:spAutoFit/>
          </a:bodyPr>
          <a:lstStyle/>
          <a:p>
            <a:r>
              <a:rPr lang="en-US" sz="2000" b="1" dirty="0"/>
              <a:t>Clearly, CC (</a:t>
            </a:r>
            <a:r>
              <a:rPr lang="en-US" sz="2000" b="1" dirty="0" err="1"/>
              <a:t>glm</a:t>
            </a:r>
            <a:r>
              <a:rPr lang="en-US" sz="2000" b="1" dirty="0"/>
              <a:t> fed, MALMA) &lt; CC (BV1, MALMA) &lt; CC (BV3, MALMA)</a:t>
            </a:r>
          </a:p>
          <a:p>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Blending ground-based with GLM observations always show obvious </a:t>
            </a:r>
          </a:p>
          <a:p>
            <a:r>
              <a:rPr lang="en-US" sz="2000" b="1" dirty="0">
                <a:latin typeface="Times New Roman" panose="02020603050405020304" pitchFamily="18" charset="0"/>
                <a:cs typeface="Times New Roman" panose="02020603050405020304" pitchFamily="18" charset="0"/>
              </a:rPr>
              <a:t>improvements than the original GLM observations.</a:t>
            </a:r>
          </a:p>
        </p:txBody>
      </p:sp>
      <p:sp>
        <p:nvSpPr>
          <p:cNvPr id="9" name="TextBox 8">
            <a:extLst>
              <a:ext uri="{FF2B5EF4-FFF2-40B4-BE49-F238E27FC236}">
                <a16:creationId xmlns:a16="http://schemas.microsoft.com/office/drawing/2014/main" id="{41E76EC2-5056-5A42-3F88-81B982EC57B4}"/>
              </a:ext>
            </a:extLst>
          </p:cNvPr>
          <p:cNvSpPr txBox="1"/>
          <p:nvPr/>
        </p:nvSpPr>
        <p:spPr>
          <a:xfrm>
            <a:off x="3576809" y="192100"/>
            <a:ext cx="8565932" cy="880369"/>
          </a:xfrm>
          <a:prstGeom prst="rect">
            <a:avLst/>
          </a:prstGeom>
          <a:noFill/>
        </p:spPr>
        <p:txBody>
          <a:bodyPr wrap="square" rtlCol="0">
            <a:spAutoFit/>
          </a:bodyPr>
          <a:lstStyle/>
          <a:p>
            <a:pPr>
              <a:lnSpc>
                <a:spcPct val="150000"/>
              </a:lnSpc>
            </a:pPr>
            <a:r>
              <a:rPr lang="en-US" dirty="0"/>
              <a:t>These Figures show the bar plots of our blended FEDs (GLM included) and MALMA FEDs.</a:t>
            </a:r>
          </a:p>
          <a:p>
            <a:pPr>
              <a:lnSpc>
                <a:spcPct val="150000"/>
              </a:lnSpc>
            </a:pPr>
            <a:r>
              <a:rPr lang="en-US" dirty="0"/>
              <a:t>Here, take hour 19 on Aug. 26, 2021 as example. Time resolution: 10 minutes.</a:t>
            </a:r>
          </a:p>
        </p:txBody>
      </p:sp>
    </p:spTree>
    <p:extLst>
      <p:ext uri="{BB962C8B-B14F-4D97-AF65-F5344CB8AC3E}">
        <p14:creationId xmlns:p14="http://schemas.microsoft.com/office/powerpoint/2010/main" val="3323354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1">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3">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0BD66A-A558-BD3F-EE1C-ED34B1F72B2C}"/>
              </a:ext>
            </a:extLst>
          </p:cNvPr>
          <p:cNvSpPr>
            <a:spLocks noGrp="1"/>
          </p:cNvSpPr>
          <p:nvPr>
            <p:ph type="title"/>
          </p:nvPr>
        </p:nvSpPr>
        <p:spPr>
          <a:xfrm>
            <a:off x="424814" y="880110"/>
            <a:ext cx="3914956" cy="1553028"/>
          </a:xfrm>
        </p:spPr>
        <p:txBody>
          <a:bodyPr vert="horz" lIns="91440" tIns="45720" rIns="91440" bIns="45720" rtlCol="0" anchor="b">
            <a:normAutofit/>
          </a:bodyPr>
          <a:lstStyle/>
          <a:p>
            <a:r>
              <a:rPr lang="en-US" sz="1800" b="1" kern="1200" dirty="0">
                <a:solidFill>
                  <a:schemeClr val="tx1"/>
                </a:solidFill>
                <a:latin typeface="+mj-lt"/>
                <a:ea typeface="+mj-ea"/>
                <a:cs typeface="+mj-cs"/>
              </a:rPr>
              <a:t>Table 3. The time averaged correlation coefficients (CCs) between 10-min FED and 10-min LMA FED over the corresponding LMA domain for different cases.</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A136292C-D267-D9FF-C350-A1C9A7689E4C}"/>
              </a:ext>
            </a:extLst>
          </p:cNvPr>
          <p:cNvSpPr txBox="1"/>
          <p:nvPr/>
        </p:nvSpPr>
        <p:spPr>
          <a:xfrm>
            <a:off x="424814" y="3143869"/>
            <a:ext cx="3438906" cy="1280994"/>
          </a:xfrm>
          <a:prstGeom prst="rect">
            <a:avLst/>
          </a:prstGeom>
        </p:spPr>
        <p:txBody>
          <a:bodyPr vert="horz" lIns="91440" tIns="45720" rIns="91440" bIns="45720" rtlCol="0" anchor="t">
            <a:normAutofit/>
          </a:bodyPr>
          <a:lstStyle/>
          <a:p>
            <a:pPr marL="228600">
              <a:lnSpc>
                <a:spcPct val="90000"/>
              </a:lnSpc>
              <a:spcAft>
                <a:spcPts val="600"/>
              </a:spcAft>
            </a:pPr>
            <a:r>
              <a:rPr lang="en-US" sz="1700" dirty="0">
                <a:latin typeface="+mj-lt"/>
              </a:rPr>
              <a:t>MALMA: Mid-Atlantic LMA; Quick et al. 2020, Fang 2021, Fang et al. 2021;  NALMA: North Alabama LMA; Bitzer et al. 2013, Zhu et al. 2020. </a:t>
            </a:r>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9AE32F66-93F2-E980-7D9E-CAB3DD3CE27B}"/>
                  </a:ext>
                </a:extLst>
              </p:cNvPr>
              <p:cNvGraphicFramePr>
                <a:graphicFrameLocks noGrp="1"/>
              </p:cNvGraphicFramePr>
              <p:nvPr>
                <p:ph idx="1"/>
                <p:extLst>
                  <p:ext uri="{D42A27DB-BD31-4B8C-83A1-F6EECF244321}">
                    <p14:modId xmlns:p14="http://schemas.microsoft.com/office/powerpoint/2010/main" val="1874811657"/>
                  </p:ext>
                </p:extLst>
              </p:nvPr>
            </p:nvGraphicFramePr>
            <p:xfrm>
              <a:off x="4339770" y="1514264"/>
              <a:ext cx="7626862" cy="3597967"/>
            </p:xfrm>
            <a:graphic>
              <a:graphicData uri="http://schemas.openxmlformats.org/drawingml/2006/table">
                <a:tbl>
                  <a:tblPr firstRow="1" bandRow="1">
                    <a:solidFill>
                      <a:schemeClr val="bg1"/>
                    </a:solidFill>
                    <a:tableStyleId>{5C22544A-7EE6-4342-B048-85BDC9FD1C3A}</a:tableStyleId>
                  </a:tblPr>
                  <a:tblGrid>
                    <a:gridCol w="654818">
                      <a:extLst>
                        <a:ext uri="{9D8B030D-6E8A-4147-A177-3AD203B41FA5}">
                          <a16:colId xmlns:a16="http://schemas.microsoft.com/office/drawing/2014/main" val="2153392644"/>
                        </a:ext>
                      </a:extLst>
                    </a:gridCol>
                    <a:gridCol w="1234288">
                      <a:extLst>
                        <a:ext uri="{9D8B030D-6E8A-4147-A177-3AD203B41FA5}">
                          <a16:colId xmlns:a16="http://schemas.microsoft.com/office/drawing/2014/main" val="744125021"/>
                        </a:ext>
                      </a:extLst>
                    </a:gridCol>
                    <a:gridCol w="1105158">
                      <a:extLst>
                        <a:ext uri="{9D8B030D-6E8A-4147-A177-3AD203B41FA5}">
                          <a16:colId xmlns:a16="http://schemas.microsoft.com/office/drawing/2014/main" val="3318216595"/>
                        </a:ext>
                      </a:extLst>
                    </a:gridCol>
                    <a:gridCol w="1576482">
                      <a:extLst>
                        <a:ext uri="{9D8B030D-6E8A-4147-A177-3AD203B41FA5}">
                          <a16:colId xmlns:a16="http://schemas.microsoft.com/office/drawing/2014/main" val="4135675255"/>
                        </a:ext>
                      </a:extLst>
                    </a:gridCol>
                    <a:gridCol w="1528058">
                      <a:extLst>
                        <a:ext uri="{9D8B030D-6E8A-4147-A177-3AD203B41FA5}">
                          <a16:colId xmlns:a16="http://schemas.microsoft.com/office/drawing/2014/main" val="2901388659"/>
                        </a:ext>
                      </a:extLst>
                    </a:gridCol>
                    <a:gridCol w="1528058">
                      <a:extLst>
                        <a:ext uri="{9D8B030D-6E8A-4147-A177-3AD203B41FA5}">
                          <a16:colId xmlns:a16="http://schemas.microsoft.com/office/drawing/2014/main" val="23976378"/>
                        </a:ext>
                      </a:extLst>
                    </a:gridCol>
                  </a:tblGrid>
                  <a:tr h="594583">
                    <a:tc>
                      <a:txBody>
                        <a:bodyPr/>
                        <a:lstStyle/>
                        <a:p>
                          <a:pPr algn="ctr"/>
                          <a:r>
                            <a:rPr lang="en-US" sz="1400" b="0" cap="none" spc="0" dirty="0">
                              <a:solidFill>
                                <a:schemeClr val="bg1"/>
                              </a:solidFill>
                            </a:rPr>
                            <a:t>NO.</a:t>
                          </a:r>
                        </a:p>
                      </a:txBody>
                      <a:tcPr marL="109694" marR="84380" marT="84380" marB="84380"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1400" b="0" cap="none" spc="0" dirty="0">
                              <a:solidFill>
                                <a:schemeClr val="bg1"/>
                              </a:solidFill>
                            </a:rPr>
                            <a:t>Cases</a:t>
                          </a:r>
                        </a:p>
                      </a:txBody>
                      <a:tcPr marL="109694" marR="84380" marT="84380" marB="84380"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1400" b="0" cap="none" spc="0" dirty="0">
                              <a:solidFill>
                                <a:schemeClr val="bg1"/>
                              </a:solidFill>
                            </a:rPr>
                            <a:t>LMA data</a:t>
                          </a:r>
                        </a:p>
                      </a:txBody>
                      <a:tcPr marL="109694" marR="84380" marT="84380" marB="84380"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cap="none" spc="0" dirty="0">
                              <a:solidFill>
                                <a:schemeClr val="bg1"/>
                              </a:solidFill>
                            </a:rPr>
                            <a:t>CC(GLM, LMA)</a:t>
                          </a:r>
                        </a:p>
                        <a:p>
                          <a:pPr algn="ctr"/>
                          <a:endParaRPr lang="en-US" sz="1400" b="0" cap="none" spc="0" dirty="0">
                            <a:solidFill>
                              <a:schemeClr val="bg1"/>
                            </a:solidFill>
                          </a:endParaRPr>
                        </a:p>
                      </a:txBody>
                      <a:tcPr marL="109694" marR="84380" marT="84380" marB="84380"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1400" b="0" cap="none" spc="0">
                              <a:solidFill>
                                <a:schemeClr val="bg1"/>
                              </a:solidFill>
                            </a:rPr>
                            <a:t>CC(BV1, LMA)</a:t>
                          </a:r>
                        </a:p>
                      </a:txBody>
                      <a:tcPr marL="109694" marR="84380" marT="84380" marB="84380"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1400" b="0" cap="none" spc="0">
                              <a:solidFill>
                                <a:schemeClr val="bg1"/>
                              </a:solidFill>
                            </a:rPr>
                            <a:t>CC(BV3, LMA)</a:t>
                          </a:r>
                        </a:p>
                      </a:txBody>
                      <a:tcPr marL="109694" marR="84380" marT="84380" marB="84380"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800193563"/>
                      </a:ext>
                    </a:extLst>
                  </a:tr>
                  <a:tr h="556300">
                    <a:tc>
                      <a:txBody>
                        <a:bodyPr/>
                        <a:lstStyle/>
                        <a:p>
                          <a:pPr algn="ctr"/>
                          <a:r>
                            <a:rPr lang="en-US" sz="1400" cap="none" spc="0" dirty="0">
                              <a:solidFill>
                                <a:schemeClr val="tx1"/>
                              </a:solidFill>
                            </a:rPr>
                            <a:t>1</a:t>
                          </a:r>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1400" cap="none" spc="0">
                              <a:solidFill>
                                <a:schemeClr val="tx1"/>
                              </a:solidFill>
                            </a:rPr>
                            <a:t>2021.08.26 19:00 </a:t>
                          </a:r>
                          <a14:m>
                            <m:oMath xmlns:m="http://schemas.openxmlformats.org/officeDocument/2006/math">
                              <m:r>
                                <a:rPr lang="en-US" sz="1400" i="1" cap="none" spc="0" smtClean="0">
                                  <a:solidFill>
                                    <a:schemeClr val="tx1"/>
                                  </a:solidFill>
                                  <a:latin typeface="Cambria Math" panose="02040503050406030204" pitchFamily="18" charset="0"/>
                                  <a:ea typeface="Cambria Math" panose="02040503050406030204" pitchFamily="18" charset="0"/>
                                </a:rPr>
                                <m:t>~</m:t>
                              </m:r>
                            </m:oMath>
                          </a14:m>
                          <a:r>
                            <a:rPr lang="en-US" sz="1400" cap="none" spc="0">
                              <a:solidFill>
                                <a:schemeClr val="tx1"/>
                              </a:solidFill>
                            </a:rPr>
                            <a:t> 20:00</a:t>
                          </a:r>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1400" cap="none" spc="0">
                              <a:solidFill>
                                <a:schemeClr val="tx1"/>
                              </a:solidFill>
                            </a:rPr>
                            <a:t>MALMA</a:t>
                          </a:r>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1400" cap="none" spc="0" dirty="0">
                              <a:solidFill>
                                <a:schemeClr val="tx1"/>
                              </a:solidFill>
                            </a:rPr>
                            <a:t>43.4%</a:t>
                          </a:r>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1400" cap="none" spc="0" dirty="0">
                              <a:solidFill>
                                <a:schemeClr val="tx1"/>
                              </a:solidFill>
                            </a:rPr>
                            <a:t>69.5%</a:t>
                          </a:r>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1400" b="1" cap="none" spc="0" dirty="0">
                              <a:solidFill>
                                <a:schemeClr val="tx1"/>
                              </a:solidFill>
                            </a:rPr>
                            <a:t>91.6%</a:t>
                          </a:r>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145576352"/>
                      </a:ext>
                    </a:extLst>
                  </a:tr>
                  <a:tr h="558071">
                    <a:tc>
                      <a:txBody>
                        <a:bodyPr/>
                        <a:lstStyle/>
                        <a:p>
                          <a:pPr algn="ctr"/>
                          <a:r>
                            <a:rPr lang="en-US" sz="1400" cap="none" spc="0" dirty="0">
                              <a:solidFill>
                                <a:schemeClr val="tx1"/>
                              </a:solidFill>
                            </a:rPr>
                            <a:t>2</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a:solidFill>
                                <a:schemeClr val="tx1"/>
                              </a:solidFill>
                            </a:rPr>
                            <a:t>2021.08.19 00:00 </a:t>
                          </a:r>
                          <a14:m>
                            <m:oMath xmlns:m="http://schemas.openxmlformats.org/officeDocument/2006/math">
                              <m:r>
                                <a:rPr lang="en-US" sz="1400" i="1" cap="none" spc="0" smtClean="0">
                                  <a:solidFill>
                                    <a:schemeClr val="tx1"/>
                                  </a:solidFill>
                                  <a:latin typeface="Cambria Math" panose="02040503050406030204" pitchFamily="18" charset="0"/>
                                  <a:ea typeface="Cambria Math" panose="02040503050406030204" pitchFamily="18" charset="0"/>
                                </a:rPr>
                                <m:t>~</m:t>
                              </m:r>
                            </m:oMath>
                          </a14:m>
                          <a:r>
                            <a:rPr lang="en-US" sz="1400" cap="none" spc="0" dirty="0">
                              <a:solidFill>
                                <a:schemeClr val="tx1"/>
                              </a:solidFill>
                            </a:rPr>
                            <a:t> 02:00</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a:solidFill>
                                <a:schemeClr val="tx1"/>
                              </a:solidFill>
                            </a:rPr>
                            <a:t>NALMA</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dirty="0">
                              <a:solidFill>
                                <a:schemeClr val="tx1"/>
                              </a:solidFill>
                            </a:rPr>
                            <a:t>54.2%</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dirty="0">
                              <a:solidFill>
                                <a:schemeClr val="tx1"/>
                              </a:solidFill>
                            </a:rPr>
                            <a:t>58.6%</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b="1" cap="none" spc="0" dirty="0">
                              <a:solidFill>
                                <a:schemeClr val="tx1"/>
                              </a:solidFill>
                            </a:rPr>
                            <a:t>67.5%</a:t>
                          </a:r>
                        </a:p>
                      </a:txBody>
                      <a:tcPr marL="109694" marR="84380" marT="84380" marB="84380">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825898499"/>
                      </a:ext>
                    </a:extLst>
                  </a:tr>
                  <a:tr h="607138">
                    <a:tc>
                      <a:txBody>
                        <a:bodyPr/>
                        <a:lstStyle/>
                        <a:p>
                          <a:pPr algn="ctr"/>
                          <a:r>
                            <a:rPr lang="en-US" sz="1400" cap="none" spc="0" dirty="0">
                              <a:solidFill>
                                <a:schemeClr val="tx1"/>
                              </a:solidFill>
                            </a:rPr>
                            <a:t>3</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1400" cap="none" spc="0">
                              <a:solidFill>
                                <a:schemeClr val="tx1"/>
                              </a:solidFill>
                            </a:rPr>
                            <a:t>2021.08.01 03:00 </a:t>
                          </a:r>
                          <a14:m>
                            <m:oMath xmlns:m="http://schemas.openxmlformats.org/officeDocument/2006/math">
                              <m:r>
                                <a:rPr lang="en-US" sz="1400" i="1" cap="none" spc="0" smtClean="0">
                                  <a:solidFill>
                                    <a:schemeClr val="tx1"/>
                                  </a:solidFill>
                                  <a:latin typeface="Cambria Math" panose="02040503050406030204" pitchFamily="18" charset="0"/>
                                  <a:ea typeface="Cambria Math" panose="02040503050406030204" pitchFamily="18" charset="0"/>
                                </a:rPr>
                                <m:t>~</m:t>
                              </m:r>
                            </m:oMath>
                          </a14:m>
                          <a:r>
                            <a:rPr lang="en-US" sz="1400" cap="none" spc="0">
                              <a:solidFill>
                                <a:schemeClr val="tx1"/>
                              </a:solidFill>
                            </a:rPr>
                            <a:t> 05:00</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1400" cap="none" spc="0">
                              <a:solidFill>
                                <a:schemeClr val="tx1"/>
                              </a:solidFill>
                            </a:rPr>
                            <a:t>NALMA</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1400" cap="none" spc="0">
                              <a:solidFill>
                                <a:schemeClr val="tx1"/>
                              </a:solidFill>
                            </a:rPr>
                            <a:t>40.6%</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1400" cap="none" spc="0">
                              <a:solidFill>
                                <a:schemeClr val="tx1"/>
                              </a:solidFill>
                            </a:rPr>
                            <a:t>41.2%</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1400" b="1" cap="none" spc="0" dirty="0">
                              <a:solidFill>
                                <a:schemeClr val="tx1"/>
                              </a:solidFill>
                            </a:rPr>
                            <a:t>47.9%</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249754794"/>
                      </a:ext>
                    </a:extLst>
                  </a:tr>
                  <a:tr h="608909">
                    <a:tc>
                      <a:txBody>
                        <a:bodyPr/>
                        <a:lstStyle/>
                        <a:p>
                          <a:pPr algn="ctr"/>
                          <a:r>
                            <a:rPr lang="en-US" sz="1400" cap="none" spc="0" dirty="0">
                              <a:solidFill>
                                <a:schemeClr val="tx1"/>
                              </a:solidFill>
                            </a:rPr>
                            <a:t>4</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a:solidFill>
                                <a:schemeClr val="tx1"/>
                              </a:solidFill>
                            </a:rPr>
                            <a:t>2021.07.11 21:00 </a:t>
                          </a:r>
                          <a14:m>
                            <m:oMath xmlns:m="http://schemas.openxmlformats.org/officeDocument/2006/math">
                              <m:r>
                                <a:rPr lang="en-US" sz="1400" i="1" cap="none" spc="0" smtClean="0">
                                  <a:solidFill>
                                    <a:schemeClr val="tx1"/>
                                  </a:solidFill>
                                  <a:latin typeface="Cambria Math" panose="02040503050406030204" pitchFamily="18" charset="0"/>
                                  <a:ea typeface="Cambria Math" panose="02040503050406030204" pitchFamily="18" charset="0"/>
                                </a:rPr>
                                <m:t>~</m:t>
                              </m:r>
                            </m:oMath>
                          </a14:m>
                          <a:r>
                            <a:rPr lang="en-US" sz="1400" cap="none" spc="0">
                              <a:solidFill>
                                <a:schemeClr val="tx1"/>
                              </a:solidFill>
                            </a:rPr>
                            <a:t> 23:00 </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a:solidFill>
                                <a:schemeClr val="tx1"/>
                              </a:solidFill>
                            </a:rPr>
                            <a:t>NALMA</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dirty="0">
                              <a:solidFill>
                                <a:schemeClr val="tx1"/>
                              </a:solidFill>
                            </a:rPr>
                            <a:t>47.4%</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a:solidFill>
                                <a:schemeClr val="tx1"/>
                              </a:solidFill>
                            </a:rPr>
                            <a:t>51.3%</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b="1" cap="none" spc="0" dirty="0">
                              <a:solidFill>
                                <a:schemeClr val="tx1"/>
                              </a:solidFill>
                            </a:rPr>
                            <a:t>78.5%</a:t>
                          </a:r>
                        </a:p>
                      </a:txBody>
                      <a:tcPr marL="109694" marR="84380" marT="84380" marB="84380">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4215309505"/>
                      </a:ext>
                    </a:extLst>
                  </a:tr>
                  <a:tr h="413611">
                    <a:tc>
                      <a:txBody>
                        <a:bodyPr/>
                        <a:lstStyle/>
                        <a:p>
                          <a:pPr algn="ctr"/>
                          <a:r>
                            <a:rPr lang="en-US" sz="1400" cap="none" spc="0" dirty="0">
                              <a:solidFill>
                                <a:schemeClr val="tx1"/>
                              </a:solidFill>
                            </a:rPr>
                            <a:t>5</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US" sz="1400" cap="none" spc="0" dirty="0">
                              <a:solidFill>
                                <a:schemeClr val="tx1"/>
                              </a:solidFill>
                            </a:rPr>
                            <a:t>2021.06.12 17:00 </a:t>
                          </a:r>
                          <a14:m>
                            <m:oMath xmlns:m="http://schemas.openxmlformats.org/officeDocument/2006/math">
                              <m:r>
                                <a:rPr lang="en-US" sz="1400" i="1" cap="none" spc="0" smtClean="0">
                                  <a:solidFill>
                                    <a:schemeClr val="tx1"/>
                                  </a:solidFill>
                                  <a:latin typeface="Cambria Math" panose="02040503050406030204" pitchFamily="18" charset="0"/>
                                  <a:ea typeface="Cambria Math" panose="02040503050406030204" pitchFamily="18" charset="0"/>
                                </a:rPr>
                                <m:t>~</m:t>
                              </m:r>
                            </m:oMath>
                          </a14:m>
                          <a:r>
                            <a:rPr lang="en-US" sz="1400" cap="none" spc="0" dirty="0">
                              <a:solidFill>
                                <a:schemeClr val="tx1"/>
                              </a:solidFill>
                            </a:rPr>
                            <a:t> 23:40</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US" sz="1400" cap="none" spc="0" dirty="0">
                              <a:solidFill>
                                <a:schemeClr val="tx1"/>
                              </a:solidFill>
                            </a:rPr>
                            <a:t>NALMA</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US" sz="1400" cap="none" spc="0" dirty="0">
                              <a:solidFill>
                                <a:schemeClr val="tx1"/>
                              </a:solidFill>
                            </a:rPr>
                            <a:t>45.4%</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US" sz="1400" cap="none" spc="0" dirty="0">
                              <a:solidFill>
                                <a:schemeClr val="tx1"/>
                              </a:solidFill>
                            </a:rPr>
                            <a:t>53.6%</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US" sz="1400" b="1" cap="none" spc="0" dirty="0">
                              <a:solidFill>
                                <a:schemeClr val="tx1"/>
                              </a:solidFill>
                            </a:rPr>
                            <a:t>68.5%</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096682273"/>
                      </a:ext>
                    </a:extLst>
                  </a:tr>
                </a:tbl>
              </a:graphicData>
            </a:graphic>
          </p:graphicFrame>
        </mc:Choice>
        <mc:Fallback xmlns="">
          <p:graphicFrame>
            <p:nvGraphicFramePr>
              <p:cNvPr id="4" name="Table 4">
                <a:extLst>
                  <a:ext uri="{FF2B5EF4-FFF2-40B4-BE49-F238E27FC236}">
                    <a16:creationId xmlns:a16="http://schemas.microsoft.com/office/drawing/2014/main" id="{9AE32F66-93F2-E980-7D9E-CAB3DD3CE27B}"/>
                  </a:ext>
                </a:extLst>
              </p:cNvPr>
              <p:cNvGraphicFramePr>
                <a:graphicFrameLocks noGrp="1"/>
              </p:cNvGraphicFramePr>
              <p:nvPr>
                <p:ph idx="1"/>
                <p:extLst>
                  <p:ext uri="{D42A27DB-BD31-4B8C-83A1-F6EECF244321}">
                    <p14:modId xmlns:p14="http://schemas.microsoft.com/office/powerpoint/2010/main" val="1874811657"/>
                  </p:ext>
                </p:extLst>
              </p:nvPr>
            </p:nvGraphicFramePr>
            <p:xfrm>
              <a:off x="4339770" y="1514264"/>
              <a:ext cx="7626862" cy="3597967"/>
            </p:xfrm>
            <a:graphic>
              <a:graphicData uri="http://schemas.openxmlformats.org/drawingml/2006/table">
                <a:tbl>
                  <a:tblPr firstRow="1" bandRow="1">
                    <a:solidFill>
                      <a:schemeClr val="bg1"/>
                    </a:solidFill>
                    <a:tableStyleId>{5C22544A-7EE6-4342-B048-85BDC9FD1C3A}</a:tableStyleId>
                  </a:tblPr>
                  <a:tblGrid>
                    <a:gridCol w="654818">
                      <a:extLst>
                        <a:ext uri="{9D8B030D-6E8A-4147-A177-3AD203B41FA5}">
                          <a16:colId xmlns:a16="http://schemas.microsoft.com/office/drawing/2014/main" val="2153392644"/>
                        </a:ext>
                      </a:extLst>
                    </a:gridCol>
                    <a:gridCol w="1234288">
                      <a:extLst>
                        <a:ext uri="{9D8B030D-6E8A-4147-A177-3AD203B41FA5}">
                          <a16:colId xmlns:a16="http://schemas.microsoft.com/office/drawing/2014/main" val="744125021"/>
                        </a:ext>
                      </a:extLst>
                    </a:gridCol>
                    <a:gridCol w="1105158">
                      <a:extLst>
                        <a:ext uri="{9D8B030D-6E8A-4147-A177-3AD203B41FA5}">
                          <a16:colId xmlns:a16="http://schemas.microsoft.com/office/drawing/2014/main" val="3318216595"/>
                        </a:ext>
                      </a:extLst>
                    </a:gridCol>
                    <a:gridCol w="1576482">
                      <a:extLst>
                        <a:ext uri="{9D8B030D-6E8A-4147-A177-3AD203B41FA5}">
                          <a16:colId xmlns:a16="http://schemas.microsoft.com/office/drawing/2014/main" val="4135675255"/>
                        </a:ext>
                      </a:extLst>
                    </a:gridCol>
                    <a:gridCol w="1528058">
                      <a:extLst>
                        <a:ext uri="{9D8B030D-6E8A-4147-A177-3AD203B41FA5}">
                          <a16:colId xmlns:a16="http://schemas.microsoft.com/office/drawing/2014/main" val="2901388659"/>
                        </a:ext>
                      </a:extLst>
                    </a:gridCol>
                    <a:gridCol w="1528058">
                      <a:extLst>
                        <a:ext uri="{9D8B030D-6E8A-4147-A177-3AD203B41FA5}">
                          <a16:colId xmlns:a16="http://schemas.microsoft.com/office/drawing/2014/main" val="23976378"/>
                        </a:ext>
                      </a:extLst>
                    </a:gridCol>
                  </a:tblGrid>
                  <a:tr h="595480">
                    <a:tc>
                      <a:txBody>
                        <a:bodyPr/>
                        <a:lstStyle/>
                        <a:p>
                          <a:pPr algn="ctr"/>
                          <a:r>
                            <a:rPr lang="en-US" sz="1400" b="0" cap="none" spc="0" dirty="0">
                              <a:solidFill>
                                <a:schemeClr val="bg1"/>
                              </a:solidFill>
                            </a:rPr>
                            <a:t>NO.</a:t>
                          </a:r>
                        </a:p>
                      </a:txBody>
                      <a:tcPr marL="109694" marR="84380" marT="84380" marB="84380"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1400" b="0" cap="none" spc="0" dirty="0">
                              <a:solidFill>
                                <a:schemeClr val="bg1"/>
                              </a:solidFill>
                            </a:rPr>
                            <a:t>Cases</a:t>
                          </a:r>
                        </a:p>
                      </a:txBody>
                      <a:tcPr marL="109694" marR="84380" marT="84380" marB="84380"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1400" b="0" cap="none" spc="0" dirty="0">
                              <a:solidFill>
                                <a:schemeClr val="bg1"/>
                              </a:solidFill>
                            </a:rPr>
                            <a:t>LMA data</a:t>
                          </a:r>
                        </a:p>
                      </a:txBody>
                      <a:tcPr marL="109694" marR="84380" marT="84380" marB="84380"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cap="none" spc="0" dirty="0">
                              <a:solidFill>
                                <a:schemeClr val="bg1"/>
                              </a:solidFill>
                            </a:rPr>
                            <a:t>CC(GLM, LMA)</a:t>
                          </a:r>
                        </a:p>
                        <a:p>
                          <a:pPr algn="ctr"/>
                          <a:endParaRPr lang="en-US" sz="1400" b="0" cap="none" spc="0" dirty="0">
                            <a:solidFill>
                              <a:schemeClr val="bg1"/>
                            </a:solidFill>
                          </a:endParaRPr>
                        </a:p>
                      </a:txBody>
                      <a:tcPr marL="109694" marR="84380" marT="84380" marB="84380"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1400" b="0" cap="none" spc="0">
                              <a:solidFill>
                                <a:schemeClr val="bg1"/>
                              </a:solidFill>
                            </a:rPr>
                            <a:t>CC(BV1, LMA)</a:t>
                          </a:r>
                        </a:p>
                      </a:txBody>
                      <a:tcPr marL="109694" marR="84380" marT="84380" marB="84380"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1400" b="0" cap="none" spc="0">
                              <a:solidFill>
                                <a:schemeClr val="bg1"/>
                              </a:solidFill>
                            </a:rPr>
                            <a:t>CC(BV3, LMA)</a:t>
                          </a:r>
                        </a:p>
                      </a:txBody>
                      <a:tcPr marL="109694" marR="84380" marT="84380" marB="84380"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800193563"/>
                      </a:ext>
                    </a:extLst>
                  </a:tr>
                  <a:tr h="595480">
                    <a:tc>
                      <a:txBody>
                        <a:bodyPr/>
                        <a:lstStyle/>
                        <a:p>
                          <a:pPr algn="ctr"/>
                          <a:r>
                            <a:rPr lang="en-US" sz="1400" cap="none" spc="0" dirty="0">
                              <a:solidFill>
                                <a:schemeClr val="tx1"/>
                              </a:solidFill>
                            </a:rPr>
                            <a:t>1</a:t>
                          </a:r>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endParaRPr lang="en-US"/>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blipFill>
                          <a:blip r:embed="rId2"/>
                          <a:stretch>
                            <a:fillRect l="-54639" t="-102128" r="-469072" b="-410638"/>
                          </a:stretch>
                        </a:blipFill>
                      </a:tcPr>
                    </a:tc>
                    <a:tc>
                      <a:txBody>
                        <a:bodyPr/>
                        <a:lstStyle/>
                        <a:p>
                          <a:pPr algn="ctr"/>
                          <a:r>
                            <a:rPr lang="en-US" sz="1400" cap="none" spc="0">
                              <a:solidFill>
                                <a:schemeClr val="tx1"/>
                              </a:solidFill>
                            </a:rPr>
                            <a:t>MALMA</a:t>
                          </a:r>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1400" cap="none" spc="0" dirty="0">
                              <a:solidFill>
                                <a:schemeClr val="tx1"/>
                              </a:solidFill>
                            </a:rPr>
                            <a:t>43.4%</a:t>
                          </a:r>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1400" cap="none" spc="0" dirty="0">
                              <a:solidFill>
                                <a:schemeClr val="tx1"/>
                              </a:solidFill>
                            </a:rPr>
                            <a:t>69.5%</a:t>
                          </a:r>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1400" b="1" cap="none" spc="0" dirty="0">
                              <a:solidFill>
                                <a:schemeClr val="tx1"/>
                              </a:solidFill>
                            </a:rPr>
                            <a:t>91.6%</a:t>
                          </a:r>
                        </a:p>
                      </a:txBody>
                      <a:tcPr marL="109694" marR="84380" marT="84380" marB="8438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145576352"/>
                      </a:ext>
                    </a:extLst>
                  </a:tr>
                  <a:tr h="595480">
                    <a:tc>
                      <a:txBody>
                        <a:bodyPr/>
                        <a:lstStyle/>
                        <a:p>
                          <a:pPr algn="ctr"/>
                          <a:r>
                            <a:rPr lang="en-US" sz="1400" cap="none" spc="0" dirty="0">
                              <a:solidFill>
                                <a:schemeClr val="tx1"/>
                              </a:solidFill>
                            </a:rPr>
                            <a:t>2</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blipFill>
                          <a:blip r:embed="rId2"/>
                          <a:stretch>
                            <a:fillRect l="-54639" t="-202128" r="-469072" b="-310638"/>
                          </a:stretch>
                        </a:blipFill>
                      </a:tcPr>
                    </a:tc>
                    <a:tc>
                      <a:txBody>
                        <a:bodyPr/>
                        <a:lstStyle/>
                        <a:p>
                          <a:pPr algn="ctr"/>
                          <a:r>
                            <a:rPr lang="en-US" sz="1400" cap="none" spc="0">
                              <a:solidFill>
                                <a:schemeClr val="tx1"/>
                              </a:solidFill>
                            </a:rPr>
                            <a:t>NALMA</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dirty="0">
                              <a:solidFill>
                                <a:schemeClr val="tx1"/>
                              </a:solidFill>
                            </a:rPr>
                            <a:t>54.2%</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dirty="0">
                              <a:solidFill>
                                <a:schemeClr val="tx1"/>
                              </a:solidFill>
                            </a:rPr>
                            <a:t>58.6%</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b="1" cap="none" spc="0" dirty="0">
                              <a:solidFill>
                                <a:schemeClr val="tx1"/>
                              </a:solidFill>
                            </a:rPr>
                            <a:t>67.5%</a:t>
                          </a:r>
                        </a:p>
                      </a:txBody>
                      <a:tcPr marL="109694" marR="84380" marT="84380" marB="84380">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825898499"/>
                      </a:ext>
                    </a:extLst>
                  </a:tr>
                  <a:tr h="607138">
                    <a:tc>
                      <a:txBody>
                        <a:bodyPr/>
                        <a:lstStyle/>
                        <a:p>
                          <a:pPr algn="ctr"/>
                          <a:r>
                            <a:rPr lang="en-US" sz="1400" cap="none" spc="0" dirty="0">
                              <a:solidFill>
                                <a:schemeClr val="tx1"/>
                              </a:solidFill>
                            </a:rPr>
                            <a:t>3</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endParaRPr lang="en-US"/>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blipFill>
                          <a:blip r:embed="rId2"/>
                          <a:stretch>
                            <a:fillRect l="-54639" t="-295833" r="-469072" b="-204167"/>
                          </a:stretch>
                        </a:blipFill>
                      </a:tcPr>
                    </a:tc>
                    <a:tc>
                      <a:txBody>
                        <a:bodyPr/>
                        <a:lstStyle/>
                        <a:p>
                          <a:pPr algn="ctr"/>
                          <a:r>
                            <a:rPr lang="en-US" sz="1400" cap="none" spc="0">
                              <a:solidFill>
                                <a:schemeClr val="tx1"/>
                              </a:solidFill>
                            </a:rPr>
                            <a:t>NALMA</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1400" cap="none" spc="0">
                              <a:solidFill>
                                <a:schemeClr val="tx1"/>
                              </a:solidFill>
                            </a:rPr>
                            <a:t>40.6%</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1400" cap="none" spc="0">
                              <a:solidFill>
                                <a:schemeClr val="tx1"/>
                              </a:solidFill>
                            </a:rPr>
                            <a:t>41.2%</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a:r>
                            <a:rPr lang="en-US" sz="1400" b="1" cap="none" spc="0" dirty="0">
                              <a:solidFill>
                                <a:schemeClr val="tx1"/>
                              </a:solidFill>
                            </a:rPr>
                            <a:t>47.9%</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249754794"/>
                      </a:ext>
                    </a:extLst>
                  </a:tr>
                  <a:tr h="608909">
                    <a:tc>
                      <a:txBody>
                        <a:bodyPr/>
                        <a:lstStyle/>
                        <a:p>
                          <a:pPr algn="ctr"/>
                          <a:r>
                            <a:rPr lang="en-US" sz="1400" cap="none" spc="0" dirty="0">
                              <a:solidFill>
                                <a:schemeClr val="tx1"/>
                              </a:solidFill>
                            </a:rPr>
                            <a:t>4</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endParaRPr lang="en-US"/>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blipFill>
                          <a:blip r:embed="rId2"/>
                          <a:stretch>
                            <a:fillRect l="-54639" t="-395833" r="-469072" b="-104167"/>
                          </a:stretch>
                        </a:blipFill>
                      </a:tcPr>
                    </a:tc>
                    <a:tc>
                      <a:txBody>
                        <a:bodyPr/>
                        <a:lstStyle/>
                        <a:p>
                          <a:pPr algn="ctr"/>
                          <a:r>
                            <a:rPr lang="en-US" sz="1400" cap="none" spc="0">
                              <a:solidFill>
                                <a:schemeClr val="tx1"/>
                              </a:solidFill>
                            </a:rPr>
                            <a:t>NALMA</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dirty="0">
                              <a:solidFill>
                                <a:schemeClr val="tx1"/>
                              </a:solidFill>
                            </a:rPr>
                            <a:t>47.4%</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cap="none" spc="0">
                              <a:solidFill>
                                <a:schemeClr val="tx1"/>
                              </a:solidFill>
                            </a:rPr>
                            <a:t>51.3%</a:t>
                          </a:r>
                        </a:p>
                      </a:txBody>
                      <a:tcPr marL="109694" marR="84380" marT="84380" marB="8438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1400" b="1" cap="none" spc="0" dirty="0">
                              <a:solidFill>
                                <a:schemeClr val="tx1"/>
                              </a:solidFill>
                            </a:rPr>
                            <a:t>78.5%</a:t>
                          </a:r>
                        </a:p>
                      </a:txBody>
                      <a:tcPr marL="109694" marR="84380" marT="84380" marB="84380">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4215309505"/>
                      </a:ext>
                    </a:extLst>
                  </a:tr>
                  <a:tr h="595480">
                    <a:tc>
                      <a:txBody>
                        <a:bodyPr/>
                        <a:lstStyle/>
                        <a:p>
                          <a:pPr algn="ctr"/>
                          <a:r>
                            <a:rPr lang="en-US" sz="1400" cap="none" spc="0" dirty="0">
                              <a:solidFill>
                                <a:schemeClr val="tx1"/>
                              </a:solidFill>
                            </a:rPr>
                            <a:t>5</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endParaRPr lang="en-US"/>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blipFill>
                          <a:blip r:embed="rId2"/>
                          <a:stretch>
                            <a:fillRect l="-54639" t="-506383" r="-469072" b="-6383"/>
                          </a:stretch>
                        </a:blipFill>
                      </a:tcPr>
                    </a:tc>
                    <a:tc>
                      <a:txBody>
                        <a:bodyPr/>
                        <a:lstStyle/>
                        <a:p>
                          <a:pPr algn="ctr"/>
                          <a:r>
                            <a:rPr lang="en-US" sz="1400" cap="none" spc="0" dirty="0">
                              <a:solidFill>
                                <a:schemeClr val="tx1"/>
                              </a:solidFill>
                            </a:rPr>
                            <a:t>NALMA</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US" sz="1400" cap="none" spc="0" dirty="0">
                              <a:solidFill>
                                <a:schemeClr val="tx1"/>
                              </a:solidFill>
                            </a:rPr>
                            <a:t>45.4%</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US" sz="1400" cap="none" spc="0" dirty="0">
                              <a:solidFill>
                                <a:schemeClr val="tx1"/>
                              </a:solidFill>
                            </a:rPr>
                            <a:t>53.6%</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US" sz="1400" b="1" cap="none" spc="0" dirty="0">
                              <a:solidFill>
                                <a:schemeClr val="tx1"/>
                              </a:solidFill>
                            </a:rPr>
                            <a:t>68.5%</a:t>
                          </a:r>
                        </a:p>
                      </a:txBody>
                      <a:tcPr marL="109694" marR="84380" marT="84380" marB="8438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096682273"/>
                      </a:ext>
                    </a:extLst>
                  </a:tr>
                </a:tbl>
              </a:graphicData>
            </a:graphic>
          </p:graphicFrame>
        </mc:Fallback>
      </mc:AlternateContent>
    </p:spTree>
    <p:extLst>
      <p:ext uri="{BB962C8B-B14F-4D97-AF65-F5344CB8AC3E}">
        <p14:creationId xmlns:p14="http://schemas.microsoft.com/office/powerpoint/2010/main" val="3399810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9C98170-5BEA-8AE2-64CC-BF053506C3AB}"/>
                  </a:ext>
                </a:extLst>
              </p:cNvPr>
              <p:cNvSpPr>
                <a:spLocks noGrp="1"/>
              </p:cNvSpPr>
              <p:nvPr>
                <p:ph idx="1"/>
              </p:nvPr>
            </p:nvSpPr>
            <p:spPr>
              <a:xfrm>
                <a:off x="1886856" y="395514"/>
                <a:ext cx="8643257" cy="6066971"/>
              </a:xfrm>
            </p:spPr>
            <p:txBody>
              <a:bodyPr anchor="t">
                <a:normAutofit fontScale="92500" lnSpcReduction="10000"/>
              </a:bodyPr>
              <a:lstStyle/>
              <a:p>
                <a:pPr marL="0" indent="0">
                  <a:lnSpc>
                    <a:spcPct val="140000"/>
                  </a:lnSpc>
                  <a:buNone/>
                </a:pPr>
                <a:r>
                  <a:rPr lang="en-US" b="1" dirty="0">
                    <a:latin typeface="Times New Roman" panose="02020603050405020304" pitchFamily="18" charset="0"/>
                    <a:cs typeface="Times New Roman" panose="02020603050405020304" pitchFamily="18" charset="0"/>
                  </a:rPr>
                  <a:t>Conclusion:</a:t>
                </a:r>
              </a:p>
              <a:p>
                <a:pPr marL="349250" indent="-342900">
                  <a:lnSpc>
                    <a:spcPct val="100000"/>
                  </a:lnSpc>
                  <a:buFont typeface="+mj-lt"/>
                  <a:buAutoNum type="arabicPeriod"/>
                </a:pPr>
                <a:r>
                  <a:rPr lang="en-US" sz="2000" dirty="0">
                    <a:solidFill>
                      <a:srgbClr val="FFC000"/>
                    </a:solidFill>
                    <a:latin typeface="Times New Roman" panose="02020603050405020304" pitchFamily="18" charset="0"/>
                    <a:cs typeface="Times New Roman" panose="02020603050405020304" pitchFamily="18" charset="0"/>
                  </a:rPr>
                  <a:t>O</a:t>
                </a:r>
                <a:r>
                  <a:rPr lang="en-US" sz="2000" dirty="0">
                    <a:solidFill>
                      <a:srgbClr val="FFC000"/>
                    </a:solidFill>
                    <a:latin typeface="Times New Roman" panose="02020603050405020304" pitchFamily="18" charset="0"/>
                    <a:cs typeface="Times New Roman" panose="02020603050405020304" pitchFamily="18" charset="0"/>
                    <a:sym typeface="Wingdings" pitchFamily="2" charset="2"/>
                  </a:rPr>
                  <a:t>ur blending data products include the lightning data from both </a:t>
                </a:r>
                <a:r>
                  <a:rPr lang="en-US" sz="2000" dirty="0">
                    <a:solidFill>
                      <a:srgbClr val="FFC000"/>
                    </a:solidFill>
                    <a:latin typeface="Times New Roman" panose="02020603050405020304" pitchFamily="18" charset="0"/>
                    <a:cs typeface="Times New Roman" panose="02020603050405020304" pitchFamily="18" charset="0"/>
                  </a:rPr>
                  <a:t>Space- and ground- networks. </a:t>
                </a:r>
                <a:r>
                  <a:rPr lang="en-US" sz="1800" dirty="0">
                    <a:latin typeface="Times New Roman" panose="02020603050405020304" pitchFamily="18" charset="0"/>
                    <a:cs typeface="Times New Roman" panose="02020603050405020304" pitchFamily="18" charset="0"/>
                  </a:rPr>
                  <a:t>In our products, we’ve tried to:</a:t>
                </a:r>
              </a:p>
              <a:p>
                <a:pPr marL="573088" indent="-225425">
                  <a:lnSpc>
                    <a:spcPct val="100000"/>
                  </a:lnSpc>
                </a:pPr>
                <a:r>
                  <a:rPr lang="en-US" sz="1800" dirty="0">
                    <a:solidFill>
                      <a:srgbClr val="FFC000"/>
                    </a:solidFill>
                    <a:latin typeface="Times New Roman" panose="02020603050405020304" pitchFamily="18" charset="0"/>
                    <a:cs typeface="Times New Roman" panose="02020603050405020304" pitchFamily="18" charset="0"/>
                  </a:rPr>
                  <a:t>Maximize the amount of lightning detected;</a:t>
                </a:r>
              </a:p>
              <a:p>
                <a:pPr marL="573088" indent="-225425">
                  <a:lnSpc>
                    <a:spcPct val="100000"/>
                  </a:lnSpc>
                </a:pPr>
                <a:r>
                  <a:rPr lang="en-US" sz="1800" dirty="0">
                    <a:solidFill>
                      <a:srgbClr val="FFC000"/>
                    </a:solidFill>
                    <a:latin typeface="Times New Roman" panose="02020603050405020304" pitchFamily="18" charset="0"/>
                    <a:cs typeface="Times New Roman" panose="02020603050405020304" pitchFamily="18" charset="0"/>
                  </a:rPr>
                  <a:t>Fill the GLM observation gaps partially;</a:t>
                </a:r>
              </a:p>
              <a:p>
                <a:pPr marL="573088" indent="-225425">
                  <a:lnSpc>
                    <a:spcPct val="100000"/>
                  </a:lnSpc>
                </a:pPr>
                <a:r>
                  <a:rPr lang="en-US" sz="1800" dirty="0">
                    <a:solidFill>
                      <a:srgbClr val="FFC000"/>
                    </a:solidFill>
                    <a:latin typeface="Times New Roman" panose="02020603050405020304" pitchFamily="18" charset="0"/>
                    <a:cs typeface="Times New Roman" panose="02020603050405020304" pitchFamily="18" charset="0"/>
                  </a:rPr>
                  <a:t>Lessen the GLM parallax effects to some degree.</a:t>
                </a:r>
              </a:p>
              <a:p>
                <a:pPr marL="342900" indent="-342900">
                  <a:lnSpc>
                    <a:spcPct val="100000"/>
                  </a:lnSpc>
                  <a:buFont typeface="+mj-lt"/>
                  <a:buAutoNum type="arabicPeriod" startAt="2"/>
                </a:pPr>
                <a:r>
                  <a:rPr lang="en-US" sz="2000" dirty="0">
                    <a:solidFill>
                      <a:srgbClr val="FFC000"/>
                    </a:solidFill>
                    <a:latin typeface="Times New Roman" panose="02020603050405020304" pitchFamily="18" charset="0"/>
                    <a:cs typeface="Times New Roman" panose="02020603050405020304" pitchFamily="18" charset="0"/>
                  </a:rPr>
                  <a:t>After blending ground-based observations into GLM data, obvious improvements on data quality have been found, </a:t>
                </a:r>
                <a:r>
                  <a:rPr lang="en-US" sz="1800" dirty="0">
                    <a:latin typeface="Times New Roman" panose="02020603050405020304" pitchFamily="18" charset="0"/>
                    <a:cs typeface="Times New Roman" panose="02020603050405020304" pitchFamily="18" charset="0"/>
                  </a:rPr>
                  <a:t>as indicated by </a:t>
                </a:r>
              </a:p>
              <a:p>
                <a:pPr marL="573088" indent="-225425">
                  <a:lnSpc>
                    <a:spcPct val="100000"/>
                  </a:lnSpc>
                </a:pPr>
                <a:r>
                  <a:rPr lang="en-US" sz="1800" dirty="0">
                    <a:latin typeface="Times New Roman" panose="02020603050405020304" pitchFamily="18" charset="0"/>
                    <a:cs typeface="Times New Roman" panose="02020603050405020304" pitchFamily="18" charset="0"/>
                  </a:rPr>
                  <a:t>The better positive correlation coefficients of (BV1/BV3 FED, LMA FED) than those of (GLM FED, LMA FED);</a:t>
                </a:r>
              </a:p>
              <a:p>
                <a:pPr marL="573088" indent="-225425">
                  <a:lnSpc>
                    <a:spcPct val="100000"/>
                  </a:lnSpc>
                </a:pPr>
                <a:r>
                  <a:rPr lang="en-US" sz="1800" dirty="0">
                    <a:latin typeface="Times New Roman" panose="02020603050405020304" pitchFamily="18" charset="0"/>
                    <a:cs typeface="Times New Roman" panose="02020603050405020304" pitchFamily="18" charset="0"/>
                  </a:rPr>
                  <a:t>The better positive correlation coefficients of (BV1/BV3 FED, MRMS VII) than those of (GLM FED, MRMS VII). (Not shown here due to the time limit; </a:t>
                </a:r>
                <a:r>
                  <a:rPr lang="en-US" sz="1800" dirty="0"/>
                  <a:t>Multi-Radar/Multi-Sensor (MRMS) Vertically Integrated Ice (VII, </a:t>
                </a:r>
                <a14:m>
                  <m:oMath xmlns:m="http://schemas.openxmlformats.org/officeDocument/2006/math">
                    <m:r>
                      <a:rPr lang="en-US" sz="1800" b="0" i="1" smtClean="0">
                        <a:latin typeface="Cambria Math" panose="02040503050406030204" pitchFamily="18" charset="0"/>
                      </a:rPr>
                      <m:t>𝑘𝑔</m:t>
                    </m:r>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2</m:t>
                        </m:r>
                      </m:sup>
                    </m:sSup>
                  </m:oMath>
                </a14:m>
                <a:r>
                  <a:rPr lang="en-US" sz="1800" dirty="0"/>
                  <a:t>));</a:t>
                </a:r>
                <a:endParaRPr lang="en-US" sz="1800" dirty="0">
                  <a:latin typeface="Times New Roman" panose="02020603050405020304" pitchFamily="18" charset="0"/>
                  <a:cs typeface="Times New Roman" panose="02020603050405020304" pitchFamily="18" charset="0"/>
                </a:endParaRPr>
              </a:p>
              <a:p>
                <a:pPr marL="347663" indent="-341313">
                  <a:lnSpc>
                    <a:spcPct val="100000"/>
                  </a:lnSpc>
                  <a:buFont typeface="+mj-lt"/>
                  <a:buAutoNum type="arabicPeriod" startAt="3"/>
                </a:pPr>
                <a:r>
                  <a:rPr lang="en-US" sz="2000" dirty="0">
                    <a:solidFill>
                      <a:srgbClr val="FFC000"/>
                    </a:solidFill>
                    <a:latin typeface="Times New Roman" panose="02020603050405020304" pitchFamily="18" charset="0"/>
                    <a:cs typeface="Times New Roman" panose="02020603050405020304" pitchFamily="18" charset="0"/>
                  </a:rPr>
                  <a:t>BV3 always have the highest positive CCs with LMA FEDs, even higher than 90%, and highest positive CCs with MRMS VII.</a:t>
                </a:r>
              </a:p>
              <a:p>
                <a:pPr marL="342900" indent="-342900">
                  <a:lnSpc>
                    <a:spcPct val="100000"/>
                  </a:lnSpc>
                  <a:buFont typeface="+mj-lt"/>
                  <a:buAutoNum type="arabicPeriod" startAt="3"/>
                </a:pPr>
                <a:r>
                  <a:rPr lang="en-US" sz="1800" dirty="0">
                    <a:latin typeface="Times New Roman" panose="02020603050405020304" pitchFamily="18" charset="0"/>
                    <a:cs typeface="Times New Roman" panose="02020603050405020304" pitchFamily="18" charset="0"/>
                  </a:rPr>
                  <a:t>Another benefit from our blended data products is: </a:t>
                </a:r>
                <a:r>
                  <a:rPr lang="en-US" sz="2000" dirty="0">
                    <a:solidFill>
                      <a:srgbClr val="FFC000"/>
                    </a:solidFill>
                    <a:latin typeface="Times New Roman" panose="02020603050405020304" pitchFamily="18" charset="0"/>
                    <a:cs typeface="Times New Roman" panose="02020603050405020304" pitchFamily="18" charset="0"/>
                  </a:rPr>
                  <a:t>we can easily and directly get the GLM16 DE and FAR directly from BV3 and GLM 16 domain matched ratio directly from BV1.</a:t>
                </a:r>
                <a:endParaRPr lang="en-US" sz="1800"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C9C98170-5BEA-8AE2-64CC-BF053506C3AB}"/>
                  </a:ext>
                </a:extLst>
              </p:cNvPr>
              <p:cNvSpPr>
                <a:spLocks noGrp="1" noRot="1" noChangeAspect="1" noMove="1" noResize="1" noEditPoints="1" noAdjustHandles="1" noChangeArrowheads="1" noChangeShapeType="1" noTextEdit="1"/>
              </p:cNvSpPr>
              <p:nvPr>
                <p:ph idx="1"/>
              </p:nvPr>
            </p:nvSpPr>
            <p:spPr>
              <a:xfrm>
                <a:off x="1886856" y="395514"/>
                <a:ext cx="8643257" cy="6066971"/>
              </a:xfrm>
              <a:blipFill>
                <a:blip r:embed="rId2"/>
                <a:stretch>
                  <a:fillRect l="-1175" r="-1028"/>
                </a:stretch>
              </a:blipFill>
            </p:spPr>
            <p:txBody>
              <a:bodyPr/>
              <a:lstStyle/>
              <a:p>
                <a:r>
                  <a:rPr lang="en-US">
                    <a:noFill/>
                  </a:rPr>
                  <a:t> </a:t>
                </a:r>
              </a:p>
            </p:txBody>
          </p:sp>
        </mc:Fallback>
      </mc:AlternateContent>
    </p:spTree>
    <p:extLst>
      <p:ext uri="{BB962C8B-B14F-4D97-AF65-F5344CB8AC3E}">
        <p14:creationId xmlns:p14="http://schemas.microsoft.com/office/powerpoint/2010/main" val="66779991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B91835-C457-CBFC-356C-2EBF1CA181D2}"/>
              </a:ext>
            </a:extLst>
          </p:cNvPr>
          <p:cNvSpPr>
            <a:spLocks noGrp="1"/>
          </p:cNvSpPr>
          <p:nvPr>
            <p:ph type="title"/>
          </p:nvPr>
        </p:nvSpPr>
        <p:spPr>
          <a:xfrm>
            <a:off x="838200" y="365126"/>
            <a:ext cx="7757694" cy="1288238"/>
          </a:xfrm>
        </p:spPr>
        <p:txBody>
          <a:bodyPr anchor="b">
            <a:normAutofit/>
          </a:bodyPr>
          <a:lstStyle/>
          <a:p>
            <a:r>
              <a:rPr lang="en-US" dirty="0">
                <a:latin typeface="Times New Roman" panose="02020603050405020304" pitchFamily="18" charset="0"/>
                <a:cs typeface="Times New Roman" panose="02020603050405020304" pitchFamily="18" charset="0"/>
              </a:rPr>
              <a:t>Discussion for next step</a:t>
            </a:r>
          </a:p>
        </p:txBody>
      </p:sp>
      <p:sp>
        <p:nvSpPr>
          <p:cNvPr id="3" name="Content Placeholder 2">
            <a:extLst>
              <a:ext uri="{FF2B5EF4-FFF2-40B4-BE49-F238E27FC236}">
                <a16:creationId xmlns:a16="http://schemas.microsoft.com/office/drawing/2014/main" id="{9F0CC8BA-C61A-13FC-1B59-1A2CD4075524}"/>
              </a:ext>
            </a:extLst>
          </p:cNvPr>
          <p:cNvSpPr>
            <a:spLocks noGrp="1"/>
          </p:cNvSpPr>
          <p:nvPr>
            <p:ph idx="1"/>
          </p:nvPr>
        </p:nvSpPr>
        <p:spPr>
          <a:xfrm>
            <a:off x="838198" y="1956390"/>
            <a:ext cx="7322290" cy="3907465"/>
          </a:xfrm>
        </p:spPr>
        <p:txBody>
          <a:bodyPr anchor="t">
            <a:normAutofit/>
          </a:bodyPr>
          <a:lstStyle/>
          <a:p>
            <a:pPr>
              <a:lnSpc>
                <a:spcPct val="150000"/>
              </a:lnSpc>
            </a:pPr>
            <a:r>
              <a:rPr lang="en-US" sz="2400" dirty="0">
                <a:solidFill>
                  <a:srgbClr val="FFC000"/>
                </a:solidFill>
                <a:latin typeface="Times New Roman" panose="02020603050405020304" pitchFamily="18" charset="0"/>
                <a:cs typeface="Times New Roman" panose="02020603050405020304" pitchFamily="18" charset="0"/>
              </a:rPr>
              <a:t>How to remove the false reports </a:t>
            </a:r>
            <a:r>
              <a:rPr lang="en-US" sz="2400" dirty="0">
                <a:latin typeface="Times New Roman" panose="02020603050405020304" pitchFamily="18" charset="0"/>
                <a:cs typeface="Times New Roman" panose="02020603050405020304" pitchFamily="18" charset="0"/>
              </a:rPr>
              <a:t>in both GLM and ground-based observations?</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rPr>
              <a:t>How to further correct the parallax errors</a:t>
            </a:r>
            <a:r>
              <a:rPr lang="en-US" sz="2400" dirty="0">
                <a:latin typeface="Times New Roman" panose="02020603050405020304" pitchFamily="18" charset="0"/>
                <a:cs typeface="Times New Roman" panose="02020603050405020304" pitchFamily="18" charset="0"/>
              </a:rPr>
              <a:t>?</a:t>
            </a:r>
          </a:p>
          <a:p>
            <a:pPr>
              <a:lnSpc>
                <a:spcPct val="150000"/>
              </a:lnSpc>
            </a:pPr>
            <a:endParaRPr lang="en-US" sz="2400" dirty="0">
              <a:latin typeface="Times New Roman" panose="02020603050405020304" pitchFamily="18" charset="0"/>
              <a:cs typeface="Times New Roman" panose="02020603050405020304" pitchFamily="18" charset="0"/>
            </a:endParaRPr>
          </a:p>
          <a:p>
            <a:pPr marL="0" indent="0">
              <a:lnSpc>
                <a:spcPct val="150000"/>
              </a:lnSpc>
              <a:buNone/>
            </a:pPr>
            <a:r>
              <a:rPr lang="en-US" sz="2400" dirty="0">
                <a:latin typeface="Times New Roman" panose="02020603050405020304" pitchFamily="18" charset="0"/>
                <a:cs typeface="Times New Roman" panose="02020603050405020304" pitchFamily="18" charset="0"/>
              </a:rPr>
              <a:t>We will keep improving our blending data products in the near future.</a:t>
            </a:r>
          </a:p>
        </p:txBody>
      </p:sp>
      <p:sp>
        <p:nvSpPr>
          <p:cNvPr id="4" name="TextBox 3">
            <a:extLst>
              <a:ext uri="{FF2B5EF4-FFF2-40B4-BE49-F238E27FC236}">
                <a16:creationId xmlns:a16="http://schemas.microsoft.com/office/drawing/2014/main" id="{D3EAA51B-D7EF-7E10-2553-CE601F3E6D9A}"/>
              </a:ext>
            </a:extLst>
          </p:cNvPr>
          <p:cNvSpPr txBox="1"/>
          <p:nvPr/>
        </p:nvSpPr>
        <p:spPr>
          <a:xfrm>
            <a:off x="9860303" y="5116286"/>
            <a:ext cx="1675074" cy="584775"/>
          </a:xfrm>
          <a:prstGeom prst="rect">
            <a:avLst/>
          </a:prstGeom>
          <a:noFill/>
        </p:spPr>
        <p:txBody>
          <a:bodyPr wrap="none" rtlCol="0">
            <a:spAutoFit/>
          </a:bodyPr>
          <a:lstStyle/>
          <a:p>
            <a:r>
              <a:rPr lang="en-US" sz="3200" dirty="0"/>
              <a:t>THANKS!</a:t>
            </a:r>
          </a:p>
        </p:txBody>
      </p:sp>
    </p:spTree>
    <p:extLst>
      <p:ext uri="{BB962C8B-B14F-4D97-AF65-F5344CB8AC3E}">
        <p14:creationId xmlns:p14="http://schemas.microsoft.com/office/powerpoint/2010/main" val="361880934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564F-EC7D-AFBE-4091-211708C0F049}"/>
              </a:ext>
            </a:extLst>
          </p:cNvPr>
          <p:cNvSpPr>
            <a:spLocks noGrp="1"/>
          </p:cNvSpPr>
          <p:nvPr>
            <p:ph type="title"/>
          </p:nvPr>
        </p:nvSpPr>
        <p:spPr>
          <a:xfrm>
            <a:off x="804673" y="1445494"/>
            <a:ext cx="3616856" cy="4376572"/>
          </a:xfrm>
        </p:spPr>
        <p:txBody>
          <a:bodyPr anchor="ctr">
            <a:normAutofit/>
          </a:bodyPr>
          <a:lstStyle/>
          <a:p>
            <a:r>
              <a:rPr lang="en-US" sz="4800">
                <a:latin typeface="Times New Roman" panose="02020603050405020304" pitchFamily="18" charset="0"/>
                <a:cs typeface="Times New Roman" panose="02020603050405020304" pitchFamily="18" charset="0"/>
              </a:rPr>
              <a:t>Some references</a:t>
            </a:r>
          </a:p>
        </p:txBody>
      </p:sp>
      <p:sp>
        <p:nvSpPr>
          <p:cNvPr id="13" name="Freeform: Shape 8">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0">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E5B64C7-85D3-CFFE-080B-6CED0FCFE2A2}"/>
                  </a:ext>
                </a:extLst>
              </p:cNvPr>
              <p:cNvSpPr>
                <a:spLocks noGrp="1"/>
              </p:cNvSpPr>
              <p:nvPr>
                <p:ph idx="1"/>
              </p:nvPr>
            </p:nvSpPr>
            <p:spPr>
              <a:xfrm>
                <a:off x="5557345" y="567559"/>
                <a:ext cx="6553199" cy="6029184"/>
              </a:xfrm>
            </p:spPr>
            <p:txBody>
              <a:bodyPr anchor="ctr">
                <a:normAutofit/>
              </a:bodyPr>
              <a:lstStyle/>
              <a:p>
                <a:pPr marL="290513" indent="-285750"/>
                <a:r>
                  <a:rPr lang="en-US" sz="1200" dirty="0">
                    <a:solidFill>
                      <a:schemeClr val="bg1"/>
                    </a:solidFill>
                    <a:latin typeface="Times New Roman" panose="02020603050405020304" pitchFamily="18" charset="0"/>
                    <a:cs typeface="Times New Roman" panose="02020603050405020304" pitchFamily="18" charset="0"/>
                  </a:rPr>
                  <a:t>Bateman, M. and D. Mach, 2020: Preliminary detection efficiency and false alarm rate assessment of the Geostationary Lightning Mapper on the GOES-16 satellite. J. Appl. Remote Sens., 14(3), 032406, </a:t>
                </a:r>
                <a:r>
                  <a:rPr lang="en-US" sz="1200" dirty="0" err="1">
                    <a:solidFill>
                      <a:schemeClr val="bg1"/>
                    </a:solidFill>
                    <a:latin typeface="Times New Roman" panose="02020603050405020304" pitchFamily="18" charset="0"/>
                    <a:cs typeface="Times New Roman" panose="02020603050405020304" pitchFamily="18" charset="0"/>
                  </a:rPr>
                  <a:t>doi</a:t>
                </a:r>
                <a:r>
                  <a:rPr lang="en-US" sz="1200" dirty="0">
                    <a:solidFill>
                      <a:schemeClr val="bg1"/>
                    </a:solidFill>
                    <a:latin typeface="Times New Roman" panose="02020603050405020304" pitchFamily="18" charset="0"/>
                    <a:cs typeface="Times New Roman" panose="02020603050405020304" pitchFamily="18" charset="0"/>
                  </a:rPr>
                  <a:t>: 10.1117/1.JRS.14.032406.</a:t>
                </a:r>
              </a:p>
              <a:p>
                <a:pPr marL="290513" indent="-285750"/>
                <a:r>
                  <a:rPr lang="en-US" sz="1200" dirty="0">
                    <a:solidFill>
                      <a:schemeClr val="bg1"/>
                    </a:solidFill>
                    <a:latin typeface="Times New Roman" panose="02020603050405020304" pitchFamily="18" charset="0"/>
                    <a:cs typeface="Times New Roman" panose="02020603050405020304" pitchFamily="18" charset="0"/>
                  </a:rPr>
                  <a:t>Bateman, M., D. Mach, and M. Stock, 2020: Further Investigation into detection efficiency and false alarm rate for the Geostationary </a:t>
                </a:r>
                <a:r>
                  <a:rPr lang="en-US" sz="1200" dirty="0" err="1">
                    <a:solidFill>
                      <a:schemeClr val="bg1"/>
                    </a:solidFill>
                    <a:latin typeface="Times New Roman" panose="02020603050405020304" pitchFamily="18" charset="0"/>
                    <a:cs typeface="Times New Roman" panose="02020603050405020304" pitchFamily="18" charset="0"/>
                  </a:rPr>
                  <a:t>Ligthning</a:t>
                </a:r>
                <a:r>
                  <a:rPr lang="en-US" sz="1200" dirty="0">
                    <a:solidFill>
                      <a:schemeClr val="bg1"/>
                    </a:solidFill>
                    <a:latin typeface="Times New Roman" panose="02020603050405020304" pitchFamily="18" charset="0"/>
                    <a:cs typeface="Times New Roman" panose="02020603050405020304" pitchFamily="18" charset="0"/>
                  </a:rPr>
                  <a:t> Mappers aboard GOES-16 and GOES-17. Earth and Space Sci., 8, 2020EA001237, </a:t>
                </a:r>
                <a:r>
                  <a:rPr lang="en-US" sz="1200" dirty="0" err="1">
                    <a:solidFill>
                      <a:schemeClr val="bg1"/>
                    </a:solidFill>
                    <a:latin typeface="Times New Roman" panose="02020603050405020304" pitchFamily="18" charset="0"/>
                    <a:cs typeface="Times New Roman" panose="02020603050405020304" pitchFamily="18" charset="0"/>
                  </a:rPr>
                  <a:t>doi</a:t>
                </a:r>
                <a:r>
                  <a:rPr lang="en-US" sz="1200" dirty="0">
                    <a:solidFill>
                      <a:schemeClr val="bg1"/>
                    </a:solidFill>
                    <a:latin typeface="Times New Roman" panose="02020603050405020304" pitchFamily="18" charset="0"/>
                    <a:cs typeface="Times New Roman" panose="02020603050405020304" pitchFamily="18" charset="0"/>
                  </a:rPr>
                  <a:t>: 10.1029/2020EA001237.</a:t>
                </a:r>
              </a:p>
              <a:p>
                <a:pPr marL="290513" indent="-285750"/>
                <a:r>
                  <a:rPr lang="en-US" sz="1200" dirty="0">
                    <a:solidFill>
                      <a:schemeClr val="bg1"/>
                    </a:solidFill>
                    <a:latin typeface="Times New Roman" panose="02020603050405020304" pitchFamily="18" charset="0"/>
                    <a:cs typeface="Times New Roman" panose="02020603050405020304" pitchFamily="18" charset="0"/>
                  </a:rPr>
                  <a:t>Bitzer, P. M., Christian, H. J., Stewart, M., Burchfield, J., Podgorny, S., </a:t>
                </a:r>
                <a:r>
                  <a:rPr lang="en-US" sz="1200" dirty="0" err="1">
                    <a:solidFill>
                      <a:schemeClr val="bg1"/>
                    </a:solidFill>
                    <a:latin typeface="Times New Roman" panose="02020603050405020304" pitchFamily="18" charset="0"/>
                    <a:cs typeface="Times New Roman" panose="02020603050405020304" pitchFamily="18" charset="0"/>
                  </a:rPr>
                  <a:t>Corredor</a:t>
                </a:r>
                <a:r>
                  <a:rPr lang="en-US" sz="1200" dirty="0">
                    <a:solidFill>
                      <a:schemeClr val="bg1"/>
                    </a:solidFill>
                    <a:latin typeface="Times New Roman" panose="02020603050405020304" pitchFamily="18" charset="0"/>
                    <a:cs typeface="Times New Roman" panose="02020603050405020304" pitchFamily="18" charset="0"/>
                  </a:rPr>
                  <a:t>, D., Hall, J., </a:t>
                </a:r>
                <a:r>
                  <a:rPr lang="en-US" sz="1200" dirty="0" err="1">
                    <a:solidFill>
                      <a:schemeClr val="bg1"/>
                    </a:solidFill>
                    <a:latin typeface="Times New Roman" panose="02020603050405020304" pitchFamily="18" charset="0"/>
                    <a:cs typeface="Times New Roman" panose="02020603050405020304" pitchFamily="18" charset="0"/>
                  </a:rPr>
                  <a:t>Kuznetsov</a:t>
                </a:r>
                <a:r>
                  <a:rPr lang="en-US" sz="1200" dirty="0">
                    <a:solidFill>
                      <a:schemeClr val="bg1"/>
                    </a:solidFill>
                    <a:latin typeface="Times New Roman" panose="02020603050405020304" pitchFamily="18" charset="0"/>
                    <a:cs typeface="Times New Roman" panose="02020603050405020304" pitchFamily="18" charset="0"/>
                  </a:rPr>
                  <a:t>, E., &amp; Franklin, V. (2013). Characterization and applications of VLF/LF source locations from lightning using the Huntsville Alabama Marx Meter Array. Journal of Geophysical Research: Atmospheres, 118, 3120–3138. </a:t>
                </a:r>
                <a:r>
                  <a:rPr lang="en-US" sz="1200" dirty="0">
                    <a:solidFill>
                      <a:schemeClr val="bg1"/>
                    </a:solidFill>
                    <a:latin typeface="Times New Roman" panose="02020603050405020304" pitchFamily="18" charset="0"/>
                    <a:cs typeface="Times New Roman" panose="02020603050405020304" pitchFamily="18" charset="0"/>
                    <a:hlinkClick r:id="rId2"/>
                  </a:rPr>
                  <a:t>https://doi.org/10.1002/jgrd.50271</a:t>
                </a:r>
                <a:r>
                  <a:rPr lang="en-US" sz="1200" dirty="0">
                    <a:solidFill>
                      <a:schemeClr val="bg1"/>
                    </a:solidFill>
                    <a:latin typeface="Times New Roman" panose="02020603050405020304" pitchFamily="18" charset="0"/>
                    <a:cs typeface="Times New Roman" panose="02020603050405020304" pitchFamily="18" charset="0"/>
                  </a:rPr>
                  <a:t>.</a:t>
                </a:r>
              </a:p>
              <a:p>
                <a:pPr marL="290513" indent="-285750"/>
                <a:r>
                  <a:rPr lang="en-US" sz="1200" dirty="0" err="1">
                    <a:solidFill>
                      <a:schemeClr val="bg1"/>
                    </a:solidFill>
                    <a:latin typeface="Times New Roman" panose="02020603050405020304" pitchFamily="18" charset="0"/>
                    <a:cs typeface="Times New Roman" panose="02020603050405020304" pitchFamily="18" charset="0"/>
                  </a:rPr>
                  <a:t>Bruning</a:t>
                </a:r>
                <a:r>
                  <a:rPr lang="en-US" sz="1200" dirty="0">
                    <a:solidFill>
                      <a:schemeClr val="bg1"/>
                    </a:solidFill>
                    <a:latin typeface="Times New Roman" panose="02020603050405020304" pitchFamily="18" charset="0"/>
                    <a:cs typeface="Times New Roman" panose="02020603050405020304" pitchFamily="18" charset="0"/>
                  </a:rPr>
                  <a:t>, E., </a:t>
                </a:r>
                <a:r>
                  <a:rPr lang="en-US" sz="1200" dirty="0" err="1">
                    <a:solidFill>
                      <a:schemeClr val="bg1"/>
                    </a:solidFill>
                    <a:latin typeface="Times New Roman" panose="02020603050405020304" pitchFamily="18" charset="0"/>
                    <a:cs typeface="Times New Roman" panose="02020603050405020304" pitchFamily="18" charset="0"/>
                  </a:rPr>
                  <a:t>Tillier</a:t>
                </a:r>
                <a:r>
                  <a:rPr lang="en-US" sz="1200" dirty="0">
                    <a:solidFill>
                      <a:schemeClr val="bg1"/>
                    </a:solidFill>
                    <a:latin typeface="Times New Roman" panose="02020603050405020304" pitchFamily="18" charset="0"/>
                    <a:cs typeface="Times New Roman" panose="02020603050405020304" pitchFamily="18" charset="0"/>
                  </a:rPr>
                  <a:t>, C. E., Edgington, S.F., </a:t>
                </a:r>
                <a:r>
                  <a:rPr lang="en-US" sz="1200" dirty="0" err="1">
                    <a:solidFill>
                      <a:schemeClr val="bg1"/>
                    </a:solidFill>
                    <a:latin typeface="Times New Roman" panose="02020603050405020304" pitchFamily="18" charset="0"/>
                    <a:cs typeface="Times New Roman" panose="02020603050405020304" pitchFamily="18" charset="0"/>
                  </a:rPr>
                  <a:t>Rudlosky</a:t>
                </a:r>
                <a:r>
                  <a:rPr lang="en-US" sz="1200" dirty="0">
                    <a:solidFill>
                      <a:schemeClr val="bg1"/>
                    </a:solidFill>
                    <a:latin typeface="Times New Roman" panose="02020603050405020304" pitchFamily="18" charset="0"/>
                    <a:cs typeface="Times New Roman" panose="02020603050405020304" pitchFamily="18" charset="0"/>
                  </a:rPr>
                  <a:t>, S.D., </a:t>
                </a:r>
                <a:r>
                  <a:rPr lang="en-US" sz="1200" dirty="0" err="1">
                    <a:solidFill>
                      <a:schemeClr val="bg1"/>
                    </a:solidFill>
                    <a:latin typeface="Times New Roman" panose="02020603050405020304" pitchFamily="18" charset="0"/>
                    <a:cs typeface="Times New Roman" panose="02020603050405020304" pitchFamily="18" charset="0"/>
                  </a:rPr>
                  <a:t>Zajic</a:t>
                </a:r>
                <a:r>
                  <a:rPr lang="en-US" sz="1200" dirty="0">
                    <a:solidFill>
                      <a:schemeClr val="bg1"/>
                    </a:solidFill>
                    <a:latin typeface="Times New Roman" panose="02020603050405020304" pitchFamily="18" charset="0"/>
                    <a:cs typeface="Times New Roman" panose="02020603050405020304" pitchFamily="18" charset="0"/>
                  </a:rPr>
                  <a:t>, J., Gravelle, C., et al., 2019: Meteorological imagery for the geostationary lightning mapper. J. </a:t>
                </a:r>
                <a:r>
                  <a:rPr lang="en-US" sz="1200" dirty="0" err="1">
                    <a:solidFill>
                      <a:schemeClr val="bg1"/>
                    </a:solidFill>
                    <a:latin typeface="Times New Roman" panose="02020603050405020304" pitchFamily="18" charset="0"/>
                    <a:cs typeface="Times New Roman" panose="02020603050405020304" pitchFamily="18" charset="0"/>
                  </a:rPr>
                  <a:t>Geophys</a:t>
                </a:r>
                <a:r>
                  <a:rPr lang="en-US" sz="1200" dirty="0">
                    <a:solidFill>
                      <a:schemeClr val="bg1"/>
                    </a:solidFill>
                    <a:latin typeface="Times New Roman" panose="02020603050405020304" pitchFamily="18" charset="0"/>
                    <a:cs typeface="Times New Roman" panose="02020603050405020304" pitchFamily="18" charset="0"/>
                  </a:rPr>
                  <a:t>. Res.: Atmospheres, 124, 14,258-14,309. </a:t>
                </a:r>
                <a:r>
                  <a:rPr lang="en-US" sz="1200" u="sng" dirty="0">
                    <a:solidFill>
                      <a:schemeClr val="bg1"/>
                    </a:solidFill>
                    <a:latin typeface="Times New Roman" panose="02020603050405020304" pitchFamily="18" charset="0"/>
                    <a:cs typeface="Times New Roman" panose="02020603050405020304" pitchFamily="18" charset="0"/>
                    <a:hlinkClick r:id="rId3"/>
                  </a:rPr>
                  <a:t>https://doi.org/10.1029/2019JD030874</a:t>
                </a:r>
                <a:r>
                  <a:rPr lang="en-US" sz="1200" dirty="0">
                    <a:solidFill>
                      <a:schemeClr val="bg1"/>
                    </a:solidFill>
                    <a:latin typeface="Times New Roman" panose="02020603050405020304" pitchFamily="18" charset="0"/>
                    <a:cs typeface="Times New Roman" panose="02020603050405020304" pitchFamily="18" charset="0"/>
                  </a:rPr>
                  <a:t>.</a:t>
                </a:r>
              </a:p>
              <a:p>
                <a:pPr marL="290513" indent="-285750"/>
                <a:r>
                  <a:rPr lang="en-US" sz="1200" dirty="0">
                    <a:solidFill>
                      <a:schemeClr val="bg1"/>
                    </a:solidFill>
                    <a:latin typeface="Times New Roman" panose="02020603050405020304" pitchFamily="18" charset="0"/>
                    <a:cs typeface="Times New Roman" panose="02020603050405020304" pitchFamily="18" charset="0"/>
                  </a:rPr>
                  <a:t>Fang, G. Y., 2021: Maintenance and Development of the Mid-Atlantic lightning mapping array (MALMA), 2021, Oral Presentation, GLM Science Virtual Meeting, September 21-23.</a:t>
                </a:r>
              </a:p>
              <a:p>
                <a:pPr marL="290513" indent="-285750"/>
                <a:r>
                  <a:rPr lang="en-US" sz="1200" dirty="0">
                    <a:solidFill>
                      <a:schemeClr val="bg1"/>
                    </a:solidFill>
                    <a:latin typeface="Times New Roman" panose="02020603050405020304" pitchFamily="18" charset="0"/>
                    <a:cs typeface="Times New Roman" panose="02020603050405020304" pitchFamily="18" charset="0"/>
                  </a:rPr>
                  <a:t>Fang, G.Y., S. D. </a:t>
                </a:r>
                <a:r>
                  <a:rPr lang="en-US" sz="1200" dirty="0" err="1">
                    <a:solidFill>
                      <a:schemeClr val="bg1"/>
                    </a:solidFill>
                    <a:latin typeface="Times New Roman" panose="02020603050405020304" pitchFamily="18" charset="0"/>
                    <a:cs typeface="Times New Roman" panose="02020603050405020304" pitchFamily="18" charset="0"/>
                  </a:rPr>
                  <a:t>Rudlosky</a:t>
                </a:r>
                <a:r>
                  <a:rPr lang="en-US" sz="1200" dirty="0">
                    <a:solidFill>
                      <a:schemeClr val="bg1"/>
                    </a:solidFill>
                    <a:latin typeface="Times New Roman" panose="02020603050405020304" pitchFamily="18" charset="0"/>
                    <a:cs typeface="Times New Roman" panose="02020603050405020304" pitchFamily="18" charset="0"/>
                  </a:rPr>
                  <a:t>, J. Patton, M. Quick, D. Zhang, 2021: Update of Maintenance and Development of the Mid-Atlantic Lighting Mapping Array (MALMA). 2021 AGU Meeting, poster presentation, New Orleans, LA &amp; Online everywhere, December 13-17.</a:t>
                </a:r>
              </a:p>
              <a:p>
                <a:pPr marL="290513" indent="-285750"/>
                <a:r>
                  <a:rPr lang="en-US" sz="1200" dirty="0">
                    <a:solidFill>
                      <a:schemeClr val="bg1"/>
                    </a:solidFill>
                    <a:latin typeface="Times New Roman" panose="02020603050405020304" pitchFamily="18" charset="0"/>
                    <a:cs typeface="Times New Roman" panose="02020603050405020304" pitchFamily="18" charset="0"/>
                  </a:rPr>
                  <a:t>Mach D.M., 2020, Geostationary Lightning Mapper Clustering Algorithm Stability. J.G.R. Atmospheres, 125, e2019JD031900. https: //</a:t>
                </a:r>
                <a:r>
                  <a:rPr lang="en-US" sz="1200" dirty="0" err="1">
                    <a:solidFill>
                      <a:schemeClr val="bg1"/>
                    </a:solidFill>
                    <a:latin typeface="Times New Roman" panose="02020603050405020304" pitchFamily="18" charset="0"/>
                    <a:cs typeface="Times New Roman" panose="02020603050405020304" pitchFamily="18" charset="0"/>
                  </a:rPr>
                  <a:t>doi.org</a:t>
                </a:r>
                <a:r>
                  <a:rPr lang="en-US" sz="1200" dirty="0">
                    <a:solidFill>
                      <a:schemeClr val="bg1"/>
                    </a:solidFill>
                    <a:latin typeface="Times New Roman" panose="02020603050405020304" pitchFamily="18" charset="0"/>
                    <a:cs typeface="Times New Roman" panose="02020603050405020304" pitchFamily="18" charset="0"/>
                  </a:rPr>
                  <a:t>/10.1029/2019JD031900.</a:t>
                </a:r>
              </a:p>
              <a:p>
                <a:pPr marL="290513" indent="-285750"/>
                <a:r>
                  <a:rPr lang="en-US" sz="1200" dirty="0">
                    <a:solidFill>
                      <a:schemeClr val="bg1"/>
                    </a:solidFill>
                    <a:latin typeface="Times New Roman" panose="02020603050405020304" pitchFamily="18" charset="0"/>
                    <a:cs typeface="Times New Roman" panose="02020603050405020304" pitchFamily="18" charset="0"/>
                  </a:rPr>
                  <a:t>Quick, M.G., W. Rison, D. </a:t>
                </a:r>
                <a:r>
                  <a:rPr lang="en-US" sz="1200" dirty="0" err="1">
                    <a:solidFill>
                      <a:schemeClr val="bg1"/>
                    </a:solidFill>
                    <a:latin typeface="Times New Roman" panose="02020603050405020304" pitchFamily="18" charset="0"/>
                    <a:cs typeface="Times New Roman" panose="02020603050405020304" pitchFamily="18" charset="0"/>
                  </a:rPr>
                  <a:t>Rodeheffer</a:t>
                </a:r>
                <a:r>
                  <a:rPr lang="en-US" sz="1200" dirty="0">
                    <a:solidFill>
                      <a:schemeClr val="bg1"/>
                    </a:solidFill>
                    <a:latin typeface="Times New Roman" panose="02020603050405020304" pitchFamily="18" charset="0"/>
                    <a:cs typeface="Times New Roman" panose="02020603050405020304" pitchFamily="18" charset="0"/>
                  </a:rPr>
                  <a:t>, S.D. </a:t>
                </a:r>
                <a:r>
                  <a:rPr lang="en-US" sz="1200" dirty="0" err="1">
                    <a:solidFill>
                      <a:schemeClr val="bg1"/>
                    </a:solidFill>
                    <a:latin typeface="Times New Roman" panose="02020603050405020304" pitchFamily="18" charset="0"/>
                    <a:cs typeface="Times New Roman" panose="02020603050405020304" pitchFamily="18" charset="0"/>
                  </a:rPr>
                  <a:t>Rudlosky</a:t>
                </a:r>
                <a:r>
                  <a:rPr lang="en-US" sz="1200" dirty="0">
                    <a:solidFill>
                      <a:schemeClr val="bg1"/>
                    </a:solidFill>
                    <a:latin typeface="Times New Roman" panose="02020603050405020304" pitchFamily="18" charset="0"/>
                    <a:cs typeface="Times New Roman" panose="02020603050405020304" pitchFamily="18" charset="0"/>
                  </a:rPr>
                  <a:t>, M.T. Wingo, R.J. Blakeslee, R.G. Brown, T.J. Lang, J. Chen, 2020: Mid-Atlantic Lightning Mapping Array (MALMA) multi-band network performance. American Geophysical Union, Fall meeting 2020, abstract #AE008-0003. </a:t>
                </a:r>
                <a:r>
                  <a:rPr lang="en-US" sz="1200" u="sng" dirty="0">
                    <a:solidFill>
                      <a:schemeClr val="bg1"/>
                    </a:solidFill>
                    <a:latin typeface="Times New Roman" panose="02020603050405020304" pitchFamily="18" charset="0"/>
                    <a:cs typeface="Times New Roman" panose="02020603050405020304" pitchFamily="18" charset="0"/>
                    <a:hlinkClick r:id="rId4"/>
                  </a:rPr>
                  <a:t>https://ui.adsabs.harvard.edu/abs/2020AGUFMAE0080003Q/abstract</a:t>
                </a:r>
                <a:r>
                  <a:rPr lang="en-US" sz="1200" dirty="0">
                    <a:solidFill>
                      <a:schemeClr val="bg1"/>
                    </a:solidFill>
                    <a:latin typeface="Times New Roman" panose="02020603050405020304" pitchFamily="18" charset="0"/>
                    <a:cs typeface="Times New Roman" panose="02020603050405020304" pitchFamily="18" charset="0"/>
                  </a:rPr>
                  <a:t>.</a:t>
                </a:r>
              </a:p>
              <a:p>
                <a:pPr marL="290513" indent="-285750"/>
                <a:r>
                  <a:rPr lang="en-US" sz="1200" dirty="0">
                    <a:solidFill>
                      <a:schemeClr val="bg1"/>
                    </a:solidFill>
                    <a:latin typeface="Times New Roman" panose="02020603050405020304" pitchFamily="18" charset="0"/>
                    <a:cs typeface="Times New Roman" panose="02020603050405020304" pitchFamily="18" charset="0"/>
                  </a:rPr>
                  <a:t>Zhu, Y., Bitzer, P., Stewart, M., Podgorny, S., </a:t>
                </a:r>
                <a:r>
                  <a:rPr lang="en-US" sz="1200" dirty="0" err="1">
                    <a:solidFill>
                      <a:schemeClr val="bg1"/>
                    </a:solidFill>
                    <a:latin typeface="Times New Roman" panose="02020603050405020304" pitchFamily="18" charset="0"/>
                    <a:cs typeface="Times New Roman" panose="02020603050405020304" pitchFamily="18" charset="0"/>
                  </a:rPr>
                  <a:t>Corredor</a:t>
                </a:r>
                <a:r>
                  <a:rPr lang="en-US" sz="1200" dirty="0">
                    <a:solidFill>
                      <a:schemeClr val="bg1"/>
                    </a:solidFill>
                    <a:latin typeface="Times New Roman" panose="02020603050405020304" pitchFamily="18" charset="0"/>
                    <a:cs typeface="Times New Roman" panose="02020603050405020304" pitchFamily="18" charset="0"/>
                  </a:rPr>
                  <a:t>, D., Burchfield, J., Carey, L., Medina, B. and Stock, M., 2020. Huntsville Alabama </a:t>
                </a:r>
                <a:r>
                  <a:rPr lang="en-US" sz="1200" dirty="0" err="1">
                    <a:solidFill>
                      <a:schemeClr val="bg1"/>
                    </a:solidFill>
                    <a:latin typeface="Times New Roman" panose="02020603050405020304" pitchFamily="18" charset="0"/>
                    <a:cs typeface="Times New Roman" panose="02020603050405020304" pitchFamily="18" charset="0"/>
                  </a:rPr>
                  <a:t>marx</a:t>
                </a:r>
                <a:r>
                  <a:rPr lang="en-US" sz="1200" dirty="0">
                    <a:solidFill>
                      <a:schemeClr val="bg1"/>
                    </a:solidFill>
                    <a:latin typeface="Times New Roman" panose="02020603050405020304" pitchFamily="18" charset="0"/>
                    <a:cs typeface="Times New Roman" panose="02020603050405020304" pitchFamily="18" charset="0"/>
                  </a:rPr>
                  <a:t> meter array 2: Upgrade and capability. Earth and Space Science, 7(4), p.e2020EA001111.</a:t>
                </a:r>
              </a:p>
              <a:p>
                <a:pPr marL="290513" indent="-285750"/>
                <a:r>
                  <a:rPr lang="en-US" sz="1200" dirty="0">
                    <a:solidFill>
                      <a:schemeClr val="bg1"/>
                    </a:solidFill>
                    <a:latin typeface="Times New Roman" panose="02020603050405020304" pitchFamily="18" charset="0"/>
                    <a:cs typeface="Times New Roman" panose="02020603050405020304" pitchFamily="18" charset="0"/>
                  </a:rPr>
                  <a:t>Zhang, F., </a:t>
                </a:r>
                <a14:m>
                  <m:oMath xmlns:m="http://schemas.openxmlformats.org/officeDocument/2006/math">
                    <m:r>
                      <m:rPr>
                        <m:sty m:val="p"/>
                      </m:rPr>
                      <a:rPr lang="en-US" sz="1200" b="0" i="0">
                        <a:solidFill>
                          <a:schemeClr val="bg1"/>
                        </a:solidFill>
                        <a:latin typeface="Cambria Math" panose="02040503050406030204" pitchFamily="18" charset="0"/>
                      </a:rPr>
                      <m:t>Rudlosky</m:t>
                    </m:r>
                    <m:r>
                      <a:rPr lang="en-US" sz="1200" b="0" i="0">
                        <a:solidFill>
                          <a:schemeClr val="bg1"/>
                        </a:solidFill>
                        <a:latin typeface="Cambria Math" panose="02040503050406030204" pitchFamily="18" charset="0"/>
                      </a:rPr>
                      <m:t>, </m:t>
                    </m:r>
                    <m:r>
                      <m:rPr>
                        <m:sty m:val="p"/>
                      </m:rPr>
                      <a:rPr lang="en-US" sz="1200" b="0" i="0">
                        <a:solidFill>
                          <a:schemeClr val="bg1"/>
                        </a:solidFill>
                        <a:latin typeface="Cambria Math" panose="02040503050406030204" pitchFamily="18" charset="0"/>
                      </a:rPr>
                      <m:t>S</m:t>
                    </m:r>
                    <m:r>
                      <a:rPr lang="en-US" sz="1200" b="0" i="0">
                        <a:solidFill>
                          <a:schemeClr val="bg1"/>
                        </a:solidFill>
                        <a:latin typeface="Cambria Math" panose="02040503050406030204" pitchFamily="18" charset="0"/>
                      </a:rPr>
                      <m:t>.</m:t>
                    </m:r>
                  </m:oMath>
                </a14:m>
                <a:r>
                  <a:rPr lang="en-US" sz="1200" dirty="0">
                    <a:solidFill>
                      <a:schemeClr val="bg1"/>
                    </a:solidFill>
                    <a:latin typeface="Times New Roman" panose="02020603050405020304" pitchFamily="18" charset="0"/>
                    <a:cs typeface="Times New Roman" panose="02020603050405020304" pitchFamily="18" charset="0"/>
                  </a:rPr>
                  <a:t>, Zhang, D., 2022: GLM Lightning data assimilation, part I: Blending Lightning Data from Space- and Ground-Based Networks. In preparation.</a:t>
                </a:r>
              </a:p>
            </p:txBody>
          </p:sp>
        </mc:Choice>
        <mc:Fallback xmlns="">
          <p:sp>
            <p:nvSpPr>
              <p:cNvPr id="3" name="Content Placeholder 2">
                <a:extLst>
                  <a:ext uri="{FF2B5EF4-FFF2-40B4-BE49-F238E27FC236}">
                    <a16:creationId xmlns:a16="http://schemas.microsoft.com/office/drawing/2014/main" id="{AE5B64C7-85D3-CFFE-080B-6CED0FCFE2A2}"/>
                  </a:ext>
                </a:extLst>
              </p:cNvPr>
              <p:cNvSpPr>
                <a:spLocks noGrp="1" noRot="1" noChangeAspect="1" noMove="1" noResize="1" noEditPoints="1" noAdjustHandles="1" noChangeArrowheads="1" noChangeShapeType="1" noTextEdit="1"/>
              </p:cNvSpPr>
              <p:nvPr>
                <p:ph idx="1"/>
              </p:nvPr>
            </p:nvSpPr>
            <p:spPr>
              <a:xfrm>
                <a:off x="5557345" y="567559"/>
                <a:ext cx="6553199" cy="6029184"/>
              </a:xfrm>
              <a:blipFill>
                <a:blip r:embed="rId5"/>
                <a:stretch>
                  <a:fillRect t="-210" r="-193" b="-630"/>
                </a:stretch>
              </a:blipFill>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47E381FF-D8DB-E19F-DF86-ECD7A2222CD6}"/>
              </a:ext>
            </a:extLst>
          </p:cNvPr>
          <p:cNvSpPr txBox="1">
            <a:spLocks/>
          </p:cNvSpPr>
          <p:nvPr/>
        </p:nvSpPr>
        <p:spPr>
          <a:xfrm>
            <a:off x="6264165" y="4855778"/>
            <a:ext cx="5846379" cy="1889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US" sz="1800" dirty="0"/>
          </a:p>
        </p:txBody>
      </p:sp>
    </p:spTree>
    <p:extLst>
      <p:ext uri="{BB962C8B-B14F-4D97-AF65-F5344CB8AC3E}">
        <p14:creationId xmlns:p14="http://schemas.microsoft.com/office/powerpoint/2010/main" val="429093948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Freeform: Shape 26">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oup 28">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0"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2"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3"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4"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5"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graphicFrame>
        <p:nvGraphicFramePr>
          <p:cNvPr id="5" name="Content Placeholder 2">
            <a:extLst>
              <a:ext uri="{FF2B5EF4-FFF2-40B4-BE49-F238E27FC236}">
                <a16:creationId xmlns:a16="http://schemas.microsoft.com/office/drawing/2014/main" id="{1FB25ADC-8D17-3705-EF2A-8EB89C64815C}"/>
              </a:ext>
            </a:extLst>
          </p:cNvPr>
          <p:cNvGraphicFramePr>
            <a:graphicFrameLocks noGrp="1"/>
          </p:cNvGraphicFramePr>
          <p:nvPr>
            <p:ph idx="1"/>
            <p:extLst>
              <p:ext uri="{D42A27DB-BD31-4B8C-83A1-F6EECF244321}">
                <p14:modId xmlns:p14="http://schemas.microsoft.com/office/powerpoint/2010/main" val="221588721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891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3290D-8957-3CCF-DEA7-B8CE87A3A22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Recently, </a:t>
            </a:r>
          </a:p>
        </p:txBody>
      </p:sp>
      <p:graphicFrame>
        <p:nvGraphicFramePr>
          <p:cNvPr id="5" name="Content Placeholder 2">
            <a:extLst>
              <a:ext uri="{FF2B5EF4-FFF2-40B4-BE49-F238E27FC236}">
                <a16:creationId xmlns:a16="http://schemas.microsoft.com/office/drawing/2014/main" id="{A5F378A4-CDC8-86EF-1239-81D005BB827D}"/>
              </a:ext>
            </a:extLst>
          </p:cNvPr>
          <p:cNvGraphicFramePr>
            <a:graphicFrameLocks noGrp="1"/>
          </p:cNvGraphicFramePr>
          <p:nvPr>
            <p:ph idx="1"/>
            <p:extLst>
              <p:ext uri="{D42A27DB-BD31-4B8C-83A1-F6EECF244321}">
                <p14:modId xmlns:p14="http://schemas.microsoft.com/office/powerpoint/2010/main" val="3491283412"/>
              </p:ext>
            </p:extLst>
          </p:nvPr>
        </p:nvGraphicFramePr>
        <p:xfrm>
          <a:off x="5010150" y="685800"/>
          <a:ext cx="6889082" cy="564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8321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6DCD8BB-709E-7B2C-F3C1-3ABDEE8F245C}"/>
              </a:ext>
            </a:extLst>
          </p:cNvPr>
          <p:cNvGraphicFramePr>
            <a:graphicFrameLocks noGrp="1"/>
          </p:cNvGraphicFramePr>
          <p:nvPr>
            <p:ph idx="1"/>
            <p:extLst>
              <p:ext uri="{D42A27DB-BD31-4B8C-83A1-F6EECF244321}">
                <p14:modId xmlns:p14="http://schemas.microsoft.com/office/powerpoint/2010/main" val="1277315191"/>
              </p:ext>
            </p:extLst>
          </p:nvPr>
        </p:nvGraphicFramePr>
        <p:xfrm>
          <a:off x="662147" y="547009"/>
          <a:ext cx="11023548" cy="6073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982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4AD1-F613-D300-809C-FFF3F6C22185}"/>
              </a:ext>
            </a:extLst>
          </p:cNvPr>
          <p:cNvSpPr>
            <a:spLocks noGrp="1"/>
          </p:cNvSpPr>
          <p:nvPr>
            <p:ph type="title"/>
          </p:nvPr>
        </p:nvSpPr>
        <p:spPr>
          <a:xfrm>
            <a:off x="1132114" y="125527"/>
            <a:ext cx="9673772" cy="785091"/>
          </a:xfrm>
        </p:spPr>
        <p:txBody>
          <a:bodyPr>
            <a:normAutofit fontScale="90000"/>
          </a:bodyPr>
          <a:lstStyle/>
          <a:p>
            <a:r>
              <a:rPr lang="en-US" b="1" dirty="0">
                <a:latin typeface="Times New Roman" panose="02020603050405020304" pitchFamily="18" charset="0"/>
                <a:cs typeface="Times New Roman" panose="02020603050405020304" pitchFamily="18" charset="0"/>
              </a:rPr>
              <a:t>Table 1. Blending methods being explored</a:t>
            </a:r>
            <a:endParaRPr lang="en-US" dirty="0"/>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CFA70E1B-C418-1876-B7A9-FCD05A57B32E}"/>
                  </a:ext>
                </a:extLst>
              </p:cNvPr>
              <p:cNvGraphicFramePr>
                <a:graphicFrameLocks noGrp="1"/>
              </p:cNvGraphicFramePr>
              <p:nvPr>
                <p:ph idx="1"/>
                <p:extLst>
                  <p:ext uri="{D42A27DB-BD31-4B8C-83A1-F6EECF244321}">
                    <p14:modId xmlns:p14="http://schemas.microsoft.com/office/powerpoint/2010/main" val="474600560"/>
                  </p:ext>
                </p:extLst>
              </p:nvPr>
            </p:nvGraphicFramePr>
            <p:xfrm>
              <a:off x="312421" y="877454"/>
              <a:ext cx="11567158" cy="5868036"/>
            </p:xfrm>
            <a:graphic>
              <a:graphicData uri="http://schemas.openxmlformats.org/drawingml/2006/table">
                <a:tbl>
                  <a:tblPr firstRow="1" bandRow="1">
                    <a:tableStyleId>{073A0DAA-6AF3-43AB-8588-CEC1D06C72B9}</a:tableStyleId>
                  </a:tblPr>
                  <a:tblGrid>
                    <a:gridCol w="1719579">
                      <a:extLst>
                        <a:ext uri="{9D8B030D-6E8A-4147-A177-3AD203B41FA5}">
                          <a16:colId xmlns:a16="http://schemas.microsoft.com/office/drawing/2014/main" val="761637018"/>
                        </a:ext>
                      </a:extLst>
                    </a:gridCol>
                    <a:gridCol w="4488873">
                      <a:extLst>
                        <a:ext uri="{9D8B030D-6E8A-4147-A177-3AD203B41FA5}">
                          <a16:colId xmlns:a16="http://schemas.microsoft.com/office/drawing/2014/main" val="3851946467"/>
                        </a:ext>
                      </a:extLst>
                    </a:gridCol>
                    <a:gridCol w="5358706">
                      <a:extLst>
                        <a:ext uri="{9D8B030D-6E8A-4147-A177-3AD203B41FA5}">
                          <a16:colId xmlns:a16="http://schemas.microsoft.com/office/drawing/2014/main" val="4272818918"/>
                        </a:ext>
                      </a:extLst>
                    </a:gridCol>
                  </a:tblGrid>
                  <a:tr h="370840">
                    <a:tc>
                      <a:txBody>
                        <a:bodyPr/>
                        <a:lstStyle/>
                        <a:p>
                          <a:endParaRPr lang="en-US" dirty="0">
                            <a:latin typeface="Times New Roman" panose="02020603050405020304" pitchFamily="18" charset="0"/>
                            <a:cs typeface="Times New Roman" panose="02020603050405020304" pitchFamily="18" charset="0"/>
                          </a:endParaRPr>
                        </a:p>
                      </a:txBody>
                      <a:tcPr marL="100584" marR="100584"/>
                    </a:tc>
                    <a:tc>
                      <a:txBody>
                        <a:bodyPr/>
                        <a:lstStyle/>
                        <a:p>
                          <a:pPr algn="ctr"/>
                          <a:r>
                            <a:rPr lang="en-US"/>
                            <a:t>BV1</a:t>
                          </a:r>
                          <a:endParaRPr lang="en-US" dirty="0">
                            <a:latin typeface="Times New Roman" panose="02020603050405020304" pitchFamily="18" charset="0"/>
                            <a:cs typeface="Times New Roman" panose="02020603050405020304" pitchFamily="18" charset="0"/>
                          </a:endParaRPr>
                        </a:p>
                      </a:txBody>
                      <a:tcPr marL="100584" marR="100584"/>
                    </a:tc>
                    <a:tc>
                      <a:txBody>
                        <a:bodyPr/>
                        <a:lstStyle/>
                        <a:p>
                          <a:pPr algn="ctr"/>
                          <a:r>
                            <a:rPr lang="en-US"/>
                            <a:t>BV2/BV3 </a:t>
                          </a:r>
                          <a:endParaRPr lang="en-US" dirty="0">
                            <a:latin typeface="Times New Roman" panose="02020603050405020304" pitchFamily="18" charset="0"/>
                            <a:cs typeface="Times New Roman" panose="02020603050405020304" pitchFamily="18" charset="0"/>
                          </a:endParaRPr>
                        </a:p>
                      </a:txBody>
                      <a:tcPr marL="100584" marR="100584"/>
                    </a:tc>
                    <a:extLst>
                      <a:ext uri="{0D108BD9-81ED-4DB2-BD59-A6C34878D82A}">
                        <a16:rowId xmlns:a16="http://schemas.microsoft.com/office/drawing/2014/main" val="4133969683"/>
                      </a:ext>
                    </a:extLst>
                  </a:tr>
                  <a:tr h="370840">
                    <a:tc>
                      <a:txBody>
                        <a:bodyPr/>
                        <a:lstStyle/>
                        <a:p>
                          <a:pPr>
                            <a:lnSpc>
                              <a:spcPts val="2160"/>
                            </a:lnSpc>
                          </a:pPr>
                          <a:r>
                            <a:rPr lang="en-US"/>
                            <a:t>GLM data used </a:t>
                          </a:r>
                          <a:endParaRPr lang="en-US" dirty="0">
                            <a:latin typeface="Times New Roman" panose="02020603050405020304" pitchFamily="18" charset="0"/>
                            <a:cs typeface="Times New Roman" panose="02020603050405020304" pitchFamily="18" charset="0"/>
                          </a:endParaRPr>
                        </a:p>
                      </a:txBody>
                      <a:tcPr marL="100584" marR="100584"/>
                    </a:tc>
                    <a:tc>
                      <a:txBody>
                        <a:bodyPr/>
                        <a:lstStyle/>
                        <a:p>
                          <a:pPr>
                            <a:lnSpc>
                              <a:spcPts val="2160"/>
                            </a:lnSpc>
                          </a:pPr>
                          <a:r>
                            <a:rPr lang="en-US" sz="1300"/>
                            <a:t>GLM L3 2x2km full disk gridded data </a:t>
                          </a:r>
                          <a:endParaRPr lang="en-US" sz="1300" dirty="0">
                            <a:latin typeface="Times New Roman" panose="02020603050405020304" pitchFamily="18" charset="0"/>
                            <a:cs typeface="Times New Roman" panose="02020603050405020304" pitchFamily="18" charset="0"/>
                          </a:endParaRPr>
                        </a:p>
                      </a:txBody>
                      <a:tcPr marL="100584" marR="100584"/>
                    </a:tc>
                    <a:tc>
                      <a:txBody>
                        <a:bodyPr/>
                        <a:lstStyle/>
                        <a:p>
                          <a:pPr>
                            <a:lnSpc>
                              <a:spcPts val="2160"/>
                            </a:lnSpc>
                          </a:pPr>
                          <a:r>
                            <a:rPr lang="en-US" sz="1300"/>
                            <a:t>GLM L2 LCFA event centroid (ECD, BV2) or group centroid (GCD, BV3)</a:t>
                          </a:r>
                          <a:endParaRPr lang="en-US" sz="1300" dirty="0">
                            <a:latin typeface="Times New Roman" panose="02020603050405020304" pitchFamily="18" charset="0"/>
                            <a:cs typeface="Times New Roman" panose="02020603050405020304" pitchFamily="18" charset="0"/>
                          </a:endParaRPr>
                        </a:p>
                      </a:txBody>
                      <a:tcPr marL="100584" marR="100584"/>
                    </a:tc>
                    <a:extLst>
                      <a:ext uri="{0D108BD9-81ED-4DB2-BD59-A6C34878D82A}">
                        <a16:rowId xmlns:a16="http://schemas.microsoft.com/office/drawing/2014/main" val="2355601382"/>
                      </a:ext>
                    </a:extLst>
                  </a:tr>
                  <a:tr h="370840">
                    <a:tc>
                      <a:txBody>
                        <a:bodyPr/>
                        <a:lstStyle/>
                        <a:p>
                          <a:pPr>
                            <a:lnSpc>
                              <a:spcPts val="2160"/>
                            </a:lnSpc>
                          </a:pPr>
                          <a:r>
                            <a:rPr lang="en-US"/>
                            <a:t>Ground-based observations</a:t>
                          </a:r>
                          <a:endParaRPr lang="en-US" dirty="0">
                            <a:latin typeface="Times New Roman" panose="02020603050405020304" pitchFamily="18" charset="0"/>
                            <a:cs typeface="Times New Roman" panose="02020603050405020304" pitchFamily="18" charset="0"/>
                          </a:endParaRPr>
                        </a:p>
                      </a:txBody>
                      <a:tcPr marL="100584" marR="100584"/>
                    </a:tc>
                    <a:tc gridSpan="2">
                      <a:txBody>
                        <a:bodyPr/>
                        <a:lstStyle/>
                        <a:p>
                          <a:pPr algn="ctr">
                            <a:lnSpc>
                              <a:spcPts val="2160"/>
                            </a:lnSpc>
                          </a:pPr>
                          <a:r>
                            <a:rPr lang="en-US" sz="1300"/>
                            <a:t>1. GLD/NLDN stroke-level data;     2. ENTLN pulse stroke-level data.</a:t>
                          </a:r>
                          <a:endParaRPr lang="en-US" sz="1300" dirty="0">
                            <a:latin typeface="Times New Roman" panose="02020603050405020304" pitchFamily="18" charset="0"/>
                            <a:cs typeface="Times New Roman" panose="02020603050405020304" pitchFamily="18" charset="0"/>
                          </a:endParaRPr>
                        </a:p>
                      </a:txBody>
                      <a:tcPr marL="100584" marR="100584"/>
                    </a:tc>
                    <a:tc hMerge="1">
                      <a:txBody>
                        <a:bodyPr/>
                        <a:lstStyle/>
                        <a:p>
                          <a:endParaRPr lang="en-US"/>
                        </a:p>
                      </a:txBody>
                      <a:tcPr/>
                    </a:tc>
                    <a:extLst>
                      <a:ext uri="{0D108BD9-81ED-4DB2-BD59-A6C34878D82A}">
                        <a16:rowId xmlns:a16="http://schemas.microsoft.com/office/drawing/2014/main" val="3499128038"/>
                      </a:ext>
                    </a:extLst>
                  </a:tr>
                  <a:tr h="370840">
                    <a:tc>
                      <a:txBody>
                        <a:bodyPr/>
                        <a:lstStyle/>
                        <a:p>
                          <a:pPr>
                            <a:lnSpc>
                              <a:spcPts val="2160"/>
                            </a:lnSpc>
                          </a:pPr>
                          <a:r>
                            <a:rPr lang="en-US"/>
                            <a:t>Grouping method</a:t>
                          </a:r>
                          <a:endParaRPr lang="en-US" dirty="0">
                            <a:latin typeface="Times New Roman" panose="02020603050405020304" pitchFamily="18" charset="0"/>
                            <a:cs typeface="Times New Roman" panose="02020603050405020304" pitchFamily="18" charset="0"/>
                          </a:endParaRPr>
                        </a:p>
                      </a:txBody>
                      <a:tcPr marL="100584" marR="100584"/>
                    </a:tc>
                    <a:tc gridSpan="2">
                      <a:txBody>
                        <a:bodyPr/>
                        <a:lstStyle/>
                        <a:p>
                          <a:pPr marL="6350" indent="0">
                            <a:lnSpc>
                              <a:spcPts val="2160"/>
                            </a:lnSpc>
                            <a:buNone/>
                          </a:pPr>
                          <a:r>
                            <a:rPr lang="en-US" sz="1300" dirty="0"/>
                            <a:t>Group the stroke-level observations into flashes by using</a:t>
                          </a:r>
                        </a:p>
                        <a:p>
                          <a:pPr marL="6350" indent="0">
                            <a:lnSpc>
                              <a:spcPts val="2160"/>
                            </a:lnSpc>
                            <a:buNone/>
                          </a:pPr>
                          <a:r>
                            <a:rPr lang="en-US" sz="1300" b="1" dirty="0"/>
                            <a:t>Weighted Euclidean Distance:   </a:t>
                          </a:r>
                          <a14:m>
                            <m:oMath xmlns:m="http://schemas.openxmlformats.org/officeDocument/2006/math">
                              <m:sSup>
                                <m:sSupPr>
                                  <m:ctrlPr>
                                    <a:rPr lang="en-US" sz="1300" b="1" i="1">
                                      <a:latin typeface="Cambria Math" panose="02040503050406030204" pitchFamily="18" charset="0"/>
                                    </a:rPr>
                                  </m:ctrlPr>
                                </m:sSupPr>
                                <m:e>
                                  <m:r>
                                    <a:rPr lang="en-US" sz="1300" b="1">
                                      <a:latin typeface="Cambria Math" panose="02040503050406030204" pitchFamily="18" charset="0"/>
                                    </a:rPr>
                                    <m:t>𝑾𝑬𝑫</m:t>
                                  </m:r>
                                </m:e>
                                <m:sup>
                                  <m:r>
                                    <a:rPr lang="en-US" sz="1300" b="1">
                                      <a:latin typeface="Cambria Math" panose="02040503050406030204" pitchFamily="18" charset="0"/>
                                    </a:rPr>
                                    <m:t>𝟐</m:t>
                                  </m:r>
                                </m:sup>
                              </m:sSup>
                              <m:r>
                                <a:rPr lang="en-US" sz="1300" b="1">
                                  <a:latin typeface="Cambria Math" panose="02040503050406030204" pitchFamily="18" charset="0"/>
                                </a:rPr>
                                <m:t>=</m:t>
                              </m:r>
                              <m:sSup>
                                <m:sSupPr>
                                  <m:ctrlPr>
                                    <a:rPr lang="en-US" sz="1300" b="1" i="1">
                                      <a:latin typeface="Cambria Math" panose="02040503050406030204" pitchFamily="18" charset="0"/>
                                    </a:rPr>
                                  </m:ctrlPr>
                                </m:sSupPr>
                                <m:e>
                                  <m:d>
                                    <m:dPr>
                                      <m:ctrlPr>
                                        <a:rPr lang="en-US" sz="1300" b="1" i="1">
                                          <a:latin typeface="Cambria Math" panose="02040503050406030204" pitchFamily="18" charset="0"/>
                                        </a:rPr>
                                      </m:ctrlPr>
                                    </m:dPr>
                                    <m:e>
                                      <m:f>
                                        <m:fPr>
                                          <m:ctrlPr>
                                            <a:rPr lang="en-US" sz="1300" b="1" i="1">
                                              <a:latin typeface="Cambria Math" panose="02040503050406030204" pitchFamily="18" charset="0"/>
                                            </a:rPr>
                                          </m:ctrlPr>
                                        </m:fPr>
                                        <m:num>
                                          <m:r>
                                            <a:rPr lang="en-US" sz="1300" b="1">
                                              <a:latin typeface="Cambria Math" panose="02040503050406030204" pitchFamily="18" charset="0"/>
                                            </a:rPr>
                                            <m:t>𝑿</m:t>
                                          </m:r>
                                        </m:num>
                                        <m:den>
                                          <m:r>
                                            <a:rPr lang="en-US" sz="1300" b="1">
                                              <a:latin typeface="Cambria Math" panose="02040503050406030204" pitchFamily="18" charset="0"/>
                                            </a:rPr>
                                            <m:t>𝟏𝟔</m:t>
                                          </m:r>
                                          <m:r>
                                            <a:rPr lang="en-US" sz="1300" b="1">
                                              <a:latin typeface="Cambria Math" panose="02040503050406030204" pitchFamily="18" charset="0"/>
                                            </a:rPr>
                                            <m:t>.</m:t>
                                          </m:r>
                                          <m:r>
                                            <a:rPr lang="en-US" sz="1300" b="1">
                                              <a:latin typeface="Cambria Math" panose="02040503050406030204" pitchFamily="18" charset="0"/>
                                            </a:rPr>
                                            <m:t>𝟓</m:t>
                                          </m:r>
                                        </m:den>
                                      </m:f>
                                    </m:e>
                                  </m:d>
                                </m:e>
                                <m:sup>
                                  <m:r>
                                    <a:rPr lang="en-US" sz="1300" b="1">
                                      <a:latin typeface="Cambria Math" panose="02040503050406030204" pitchFamily="18" charset="0"/>
                                    </a:rPr>
                                    <m:t>𝟐</m:t>
                                  </m:r>
                                </m:sup>
                              </m:sSup>
                              <m:r>
                                <a:rPr lang="en-US" sz="1300" b="1">
                                  <a:latin typeface="Cambria Math" panose="02040503050406030204" pitchFamily="18" charset="0"/>
                                </a:rPr>
                                <m:t>+</m:t>
                              </m:r>
                              <m:sSup>
                                <m:sSupPr>
                                  <m:ctrlPr>
                                    <a:rPr lang="en-US" sz="1300" b="1" i="1">
                                      <a:latin typeface="Cambria Math" panose="02040503050406030204" pitchFamily="18" charset="0"/>
                                    </a:rPr>
                                  </m:ctrlPr>
                                </m:sSupPr>
                                <m:e>
                                  <m:d>
                                    <m:dPr>
                                      <m:ctrlPr>
                                        <a:rPr lang="en-US" sz="1300" b="1" i="1">
                                          <a:latin typeface="Cambria Math" panose="02040503050406030204" pitchFamily="18" charset="0"/>
                                        </a:rPr>
                                      </m:ctrlPr>
                                    </m:dPr>
                                    <m:e>
                                      <m:f>
                                        <m:fPr>
                                          <m:ctrlPr>
                                            <a:rPr lang="en-US" sz="1300" b="1" i="1">
                                              <a:latin typeface="Cambria Math" panose="02040503050406030204" pitchFamily="18" charset="0"/>
                                            </a:rPr>
                                          </m:ctrlPr>
                                        </m:fPr>
                                        <m:num>
                                          <m:r>
                                            <a:rPr lang="en-US" sz="1300" b="1">
                                              <a:latin typeface="Cambria Math" panose="02040503050406030204" pitchFamily="18" charset="0"/>
                                            </a:rPr>
                                            <m:t>𝒀</m:t>
                                          </m:r>
                                        </m:num>
                                        <m:den>
                                          <m:r>
                                            <a:rPr lang="en-US" sz="1300" b="1">
                                              <a:latin typeface="Cambria Math" panose="02040503050406030204" pitchFamily="18" charset="0"/>
                                            </a:rPr>
                                            <m:t>𝟏𝟔</m:t>
                                          </m:r>
                                          <m:r>
                                            <a:rPr lang="en-US" sz="1300" b="1">
                                              <a:latin typeface="Cambria Math" panose="02040503050406030204" pitchFamily="18" charset="0"/>
                                            </a:rPr>
                                            <m:t>.</m:t>
                                          </m:r>
                                          <m:r>
                                            <a:rPr lang="en-US" sz="1300" b="1">
                                              <a:latin typeface="Cambria Math" panose="02040503050406030204" pitchFamily="18" charset="0"/>
                                            </a:rPr>
                                            <m:t>𝟓</m:t>
                                          </m:r>
                                        </m:den>
                                      </m:f>
                                    </m:e>
                                  </m:d>
                                </m:e>
                                <m:sup>
                                  <m:r>
                                    <a:rPr lang="en-US" sz="1300" b="1">
                                      <a:latin typeface="Cambria Math" panose="02040503050406030204" pitchFamily="18" charset="0"/>
                                    </a:rPr>
                                    <m:t>𝟐</m:t>
                                  </m:r>
                                </m:sup>
                              </m:sSup>
                            </m:oMath>
                          </a14:m>
                          <a:r>
                            <a:rPr lang="en-US" sz="1300" b="1" dirty="0"/>
                            <a:t>+ </a:t>
                          </a:r>
                          <a14:m>
                            <m:oMath xmlns:m="http://schemas.openxmlformats.org/officeDocument/2006/math">
                              <m:sSup>
                                <m:sSupPr>
                                  <m:ctrlPr>
                                    <a:rPr lang="en-US" sz="1300" b="1" i="1">
                                      <a:latin typeface="Cambria Math" panose="02040503050406030204" pitchFamily="18" charset="0"/>
                                    </a:rPr>
                                  </m:ctrlPr>
                                </m:sSupPr>
                                <m:e>
                                  <m:d>
                                    <m:dPr>
                                      <m:ctrlPr>
                                        <a:rPr lang="en-US" sz="1300" b="1" i="1">
                                          <a:latin typeface="Cambria Math" panose="02040503050406030204" pitchFamily="18" charset="0"/>
                                        </a:rPr>
                                      </m:ctrlPr>
                                    </m:dPr>
                                    <m:e>
                                      <m:f>
                                        <m:fPr>
                                          <m:ctrlPr>
                                            <a:rPr lang="en-US" sz="1300" b="1" i="1">
                                              <a:latin typeface="Cambria Math" panose="02040503050406030204" pitchFamily="18" charset="0"/>
                                            </a:rPr>
                                          </m:ctrlPr>
                                        </m:fPr>
                                        <m:num>
                                          <m:r>
                                            <a:rPr lang="en-US" sz="1300" b="1">
                                              <a:latin typeface="Cambria Math" panose="02040503050406030204" pitchFamily="18" charset="0"/>
                                            </a:rPr>
                                            <m:t>𝑻</m:t>
                                          </m:r>
                                        </m:num>
                                        <m:den>
                                          <m:r>
                                            <a:rPr lang="en-US" sz="1300" b="1">
                                              <a:latin typeface="Cambria Math" panose="02040503050406030204" pitchFamily="18" charset="0"/>
                                            </a:rPr>
                                            <m:t>𝟑𝟑𝟎</m:t>
                                          </m:r>
                                        </m:den>
                                      </m:f>
                                    </m:e>
                                  </m:d>
                                </m:e>
                                <m:sup>
                                  <m:r>
                                    <a:rPr lang="en-US" sz="1300" b="1">
                                      <a:latin typeface="Cambria Math" panose="02040503050406030204" pitchFamily="18" charset="0"/>
                                    </a:rPr>
                                    <m:t>𝟐</m:t>
                                  </m:r>
                                </m:sup>
                              </m:sSup>
                            </m:oMath>
                          </a14:m>
                          <a:r>
                            <a:rPr lang="en-US" sz="1300" dirty="0"/>
                            <a:t>  (1)</a:t>
                          </a:r>
                        </a:p>
                        <a:p>
                          <a:pPr marL="6350" indent="0">
                            <a:lnSpc>
                              <a:spcPts val="2160"/>
                            </a:lnSpc>
                            <a:buNone/>
                          </a:pPr>
                          <a:r>
                            <a:rPr lang="en-US" sz="1300" dirty="0"/>
                            <a:t>where X, Y are the east-west distance, the south-north distance between two ICs/CGs in kilometers, respectively. T is the time difference between them in milliseconds. Here, the same spatial (16.5km) and temporal (330ms) constraints as those in GLM L2 LCFA data are used, along with the same “full fit” method. </a:t>
                          </a:r>
                          <a:r>
                            <a:rPr lang="en-US" sz="1300" b="1" dirty="0"/>
                            <a:t>When the </a:t>
                          </a:r>
                          <a14:m>
                            <m:oMath xmlns:m="http://schemas.openxmlformats.org/officeDocument/2006/math">
                              <m:sSup>
                                <m:sSupPr>
                                  <m:ctrlPr>
                                    <a:rPr lang="en-US" sz="1300" b="1" i="1">
                                      <a:latin typeface="Cambria Math" panose="02040503050406030204" pitchFamily="18" charset="0"/>
                                    </a:rPr>
                                  </m:ctrlPr>
                                </m:sSupPr>
                                <m:e>
                                  <m:r>
                                    <a:rPr lang="en-US" sz="1300" b="1">
                                      <a:latin typeface="Cambria Math" panose="02040503050406030204" pitchFamily="18" charset="0"/>
                                    </a:rPr>
                                    <m:t>𝑾𝑬𝑫</m:t>
                                  </m:r>
                                </m:e>
                                <m:sup>
                                  <m:r>
                                    <a:rPr lang="en-US" sz="1300" b="1">
                                      <a:latin typeface="Cambria Math" panose="02040503050406030204" pitchFamily="18" charset="0"/>
                                    </a:rPr>
                                    <m:t>𝟐</m:t>
                                  </m:r>
                                </m:sup>
                              </m:sSup>
                              <m:r>
                                <a:rPr lang="en-US" sz="1300" b="1">
                                  <a:latin typeface="Cambria Math" panose="02040503050406030204" pitchFamily="18" charset="0"/>
                                </a:rPr>
                                <m:t>≤</m:t>
                              </m:r>
                              <m:r>
                                <a:rPr lang="en-US" sz="1300" b="1">
                                  <a:latin typeface="Cambria Math" panose="02040503050406030204" pitchFamily="18" charset="0"/>
                                </a:rPr>
                                <m:t>𝟏</m:t>
                              </m:r>
                            </m:oMath>
                          </a14:m>
                          <a:r>
                            <a:rPr lang="en-US" sz="1300" b="1" dirty="0"/>
                            <a:t>, then the two stroke-level observations belong to the same flash.</a:t>
                          </a:r>
                          <a:r>
                            <a:rPr lang="en-US" sz="1300" dirty="0"/>
                            <a:t> </a:t>
                          </a:r>
                          <a:endParaRPr lang="en-US" sz="1300" dirty="0">
                            <a:latin typeface="Times New Roman" panose="02020603050405020304" pitchFamily="18" charset="0"/>
                            <a:cs typeface="Times New Roman" panose="02020603050405020304" pitchFamily="18" charset="0"/>
                          </a:endParaRPr>
                        </a:p>
                      </a:txBody>
                      <a:tcPr marL="100584" marR="100584"/>
                    </a:tc>
                    <a:tc hMerge="1">
                      <a:txBody>
                        <a:bodyPr/>
                        <a:lstStyle/>
                        <a:p>
                          <a:endParaRPr lang="en-US"/>
                        </a:p>
                      </a:txBody>
                      <a:tcPr/>
                    </a:tc>
                    <a:extLst>
                      <a:ext uri="{0D108BD9-81ED-4DB2-BD59-A6C34878D82A}">
                        <a16:rowId xmlns:a16="http://schemas.microsoft.com/office/drawing/2014/main" val="3589507295"/>
                      </a:ext>
                    </a:extLst>
                  </a:tr>
                  <a:tr h="370840">
                    <a:tc>
                      <a:txBody>
                        <a:bodyPr/>
                        <a:lstStyle/>
                        <a:p>
                          <a:pPr>
                            <a:lnSpc>
                              <a:spcPts val="2160"/>
                            </a:lnSpc>
                          </a:pPr>
                          <a:r>
                            <a:rPr lang="en-US"/>
                            <a:t>Blending methods</a:t>
                          </a:r>
                        </a:p>
                        <a:p>
                          <a:pPr>
                            <a:lnSpc>
                              <a:spcPts val="2160"/>
                            </a:lnSpc>
                          </a:pPr>
                          <a:endParaRPr lang="en-US"/>
                        </a:p>
                        <a:p>
                          <a:pPr>
                            <a:lnSpc>
                              <a:spcPts val="2160"/>
                            </a:lnSpc>
                          </a:pPr>
                          <a:r>
                            <a:rPr lang="en-US">
                              <a:solidFill>
                                <a:srgbClr val="C00000"/>
                              </a:solidFill>
                            </a:rPr>
                            <a:t>(please refer to Zhang et al. 2022 (in preparation))</a:t>
                          </a:r>
                          <a:endParaRPr lang="en-US" dirty="0">
                            <a:solidFill>
                              <a:srgbClr val="C00000"/>
                            </a:solidFill>
                            <a:latin typeface="Times New Roman" panose="02020603050405020304" pitchFamily="18" charset="0"/>
                            <a:cs typeface="Times New Roman" panose="02020603050405020304" pitchFamily="18" charset="0"/>
                          </a:endParaRPr>
                        </a:p>
                      </a:txBody>
                      <a:tcPr marL="100584" marR="100584"/>
                    </a:tc>
                    <a:tc>
                      <a:txBody>
                        <a:bodyPr/>
                        <a:lstStyle/>
                        <a:p>
                          <a:pPr marL="342900" indent="-342900">
                            <a:lnSpc>
                              <a:spcPts val="2160"/>
                            </a:lnSpc>
                            <a:buAutoNum type="arabicPeriod"/>
                          </a:pPr>
                          <a:r>
                            <a:rPr lang="en-US" sz="1300"/>
                            <a:t>Grouping GLD/NLDN and ENTLN ICs/CGs to flashes by using eq(1) to be consistent with GLM flashes. A unique parent_flash_id is assigned to each IC/CG.</a:t>
                          </a:r>
                        </a:p>
                        <a:p>
                          <a:pPr marL="342900" indent="-342900">
                            <a:lnSpc>
                              <a:spcPts val="2160"/>
                            </a:lnSpc>
                            <a:buAutoNum type="arabicPeriod"/>
                          </a:pPr>
                          <a:r>
                            <a:rPr lang="en-US" sz="1300"/>
                            <a:t>Distributing  ground observed ICs/CGs to G16 2x2km full disk to generate the gridded ground FEDs (Flash extent density).</a:t>
                          </a:r>
                        </a:p>
                        <a:p>
                          <a:pPr marL="342900" indent="-342900">
                            <a:lnSpc>
                              <a:spcPts val="2160"/>
                            </a:lnSpc>
                            <a:buAutoNum type="arabicPeriod"/>
                          </a:pPr>
                          <a:r>
                            <a:rPr lang="en-US" sz="1300"/>
                            <a:t>Currently, ground FEDs only are used to modify the GLM L3 gridded FEDs by a simple way:</a:t>
                          </a:r>
                          <a:br>
                            <a:rPr lang="en-US" sz="1300"/>
                          </a:br>
                          <a:r>
                            <a:rPr lang="en-US" sz="1300"/>
                            <a:t>if in a grid, ground FED &gt; GLM FED, then ground FED will be used instead of GLM FED.</a:t>
                          </a:r>
                          <a:endParaRPr lang="en-US" sz="1300" dirty="0">
                            <a:latin typeface="Times New Roman" panose="02020603050405020304" pitchFamily="18" charset="0"/>
                            <a:cs typeface="Times New Roman" panose="02020603050405020304" pitchFamily="18" charset="0"/>
                          </a:endParaRPr>
                        </a:p>
                      </a:txBody>
                      <a:tcPr marL="100584" marR="100584"/>
                    </a:tc>
                    <a:tc>
                      <a:txBody>
                        <a:bodyPr/>
                        <a:lstStyle/>
                        <a:p>
                          <a:pPr marL="349250" indent="-342900">
                            <a:lnSpc>
                              <a:spcPts val="2180"/>
                            </a:lnSpc>
                            <a:buFont typeface="+mj-lt"/>
                            <a:buAutoNum type="arabicPeriod"/>
                          </a:pPr>
                          <a:r>
                            <a:rPr lang="en-US" sz="1300" dirty="0"/>
                            <a:t>Grouping ground observed ICs/CGs and GLM ECDs (BV2) or GCDs (BV3) together to flashes by eq (1):</a:t>
                          </a:r>
                        </a:p>
                        <a:p>
                          <a:pPr marL="349250" indent="-177800">
                            <a:lnSpc>
                              <a:spcPts val="2080"/>
                            </a:lnSpc>
                            <a:buFont typeface="Arial" panose="020B0604020202020204" pitchFamily="34" charset="0"/>
                            <a:buChar char="•"/>
                            <a:tabLst/>
                          </a:pPr>
                          <a:r>
                            <a:rPr lang="en-US" sz="1300" dirty="0"/>
                            <a:t>If a flash have both observations from ground- and GLM, then all stroke-level data in it will be assigned </a:t>
                          </a:r>
                          <a:r>
                            <a:rPr lang="en-US" sz="1300" b="1" dirty="0"/>
                            <a:t>the same </a:t>
                          </a:r>
                          <a:r>
                            <a:rPr lang="en-US" sz="1300" b="1" dirty="0" err="1"/>
                            <a:t>parent_flash_id</a:t>
                          </a:r>
                          <a:r>
                            <a:rPr lang="en-US" sz="1300" b="1" dirty="0"/>
                            <a:t> as that in GLM L2 LCFA data</a:t>
                          </a:r>
                          <a:r>
                            <a:rPr lang="en-US" sz="1300" dirty="0"/>
                            <a:t>.</a:t>
                          </a:r>
                        </a:p>
                        <a:p>
                          <a:pPr marL="349250" indent="-177800">
                            <a:lnSpc>
                              <a:spcPts val="2080"/>
                            </a:lnSpc>
                            <a:buFont typeface="Arial" panose="020B0604020202020204" pitchFamily="34" charset="0"/>
                            <a:buChar char="•"/>
                            <a:tabLst/>
                          </a:pPr>
                          <a:r>
                            <a:rPr lang="en-US" sz="1300" dirty="0"/>
                            <a:t>If a flash has only GLM observations, then the </a:t>
                          </a:r>
                          <a:r>
                            <a:rPr lang="en-US" sz="1300" dirty="0" err="1"/>
                            <a:t>parent_flash_id</a:t>
                          </a:r>
                          <a:r>
                            <a:rPr lang="en-US" sz="1300" dirty="0"/>
                            <a:t> will be kept the same as that in GLM L2 LCFA data.</a:t>
                          </a:r>
                        </a:p>
                        <a:p>
                          <a:pPr marL="349250" indent="-177800">
                            <a:lnSpc>
                              <a:spcPts val="2080"/>
                            </a:lnSpc>
                            <a:buFont typeface="Arial" panose="020B0604020202020204" pitchFamily="34" charset="0"/>
                            <a:buChar char="•"/>
                            <a:tabLst/>
                          </a:pPr>
                          <a:r>
                            <a:rPr lang="en-US" sz="1300" dirty="0"/>
                            <a:t>If a flash doesn’t have any GLM observations, then a new unique </a:t>
                          </a:r>
                          <a:r>
                            <a:rPr lang="en-US" sz="1300" dirty="0" err="1"/>
                            <a:t>parent_flash_id</a:t>
                          </a:r>
                          <a:r>
                            <a:rPr lang="en-US" sz="1300" dirty="0"/>
                            <a:t> will be given to it.</a:t>
                          </a:r>
                        </a:p>
                        <a:p>
                          <a:pPr marL="349250" indent="-342900">
                            <a:lnSpc>
                              <a:spcPts val="2080"/>
                            </a:lnSpc>
                            <a:buFont typeface="+mj-lt"/>
                            <a:buAutoNum type="arabicPeriod" startAt="2"/>
                          </a:pPr>
                          <a:r>
                            <a:rPr lang="en-US" sz="1300" dirty="0"/>
                            <a:t>Distributing these space- and ground- blended dataset to G16 2x2km full disk to get the gridded blended FEDs.</a:t>
                          </a:r>
                          <a:endParaRPr lang="en-US" sz="1300" dirty="0">
                            <a:latin typeface="Times New Roman" panose="02020603050405020304" pitchFamily="18" charset="0"/>
                            <a:cs typeface="Times New Roman" panose="02020603050405020304" pitchFamily="18" charset="0"/>
                          </a:endParaRPr>
                        </a:p>
                      </a:txBody>
                      <a:tcPr marL="100584" marR="100584"/>
                    </a:tc>
                    <a:extLst>
                      <a:ext uri="{0D108BD9-81ED-4DB2-BD59-A6C34878D82A}">
                        <a16:rowId xmlns:a16="http://schemas.microsoft.com/office/drawing/2014/main" val="3218347111"/>
                      </a:ext>
                    </a:extLst>
                  </a:tr>
                </a:tbl>
              </a:graphicData>
            </a:graphic>
          </p:graphicFrame>
        </mc:Choice>
        <mc:Fallback xmlns="">
          <p:graphicFrame>
            <p:nvGraphicFramePr>
              <p:cNvPr id="4" name="Table 4">
                <a:extLst>
                  <a:ext uri="{FF2B5EF4-FFF2-40B4-BE49-F238E27FC236}">
                    <a16:creationId xmlns:a16="http://schemas.microsoft.com/office/drawing/2014/main" id="{CFA70E1B-C418-1876-B7A9-FCD05A57B32E}"/>
                  </a:ext>
                </a:extLst>
              </p:cNvPr>
              <p:cNvGraphicFramePr>
                <a:graphicFrameLocks noGrp="1"/>
              </p:cNvGraphicFramePr>
              <p:nvPr>
                <p:ph idx="1"/>
                <p:extLst>
                  <p:ext uri="{D42A27DB-BD31-4B8C-83A1-F6EECF244321}">
                    <p14:modId xmlns:p14="http://schemas.microsoft.com/office/powerpoint/2010/main" val="474600560"/>
                  </p:ext>
                </p:extLst>
              </p:nvPr>
            </p:nvGraphicFramePr>
            <p:xfrm>
              <a:off x="312421" y="877454"/>
              <a:ext cx="11567158" cy="5868036"/>
            </p:xfrm>
            <a:graphic>
              <a:graphicData uri="http://schemas.openxmlformats.org/drawingml/2006/table">
                <a:tbl>
                  <a:tblPr firstRow="1" bandRow="1">
                    <a:tableStyleId>{073A0DAA-6AF3-43AB-8588-CEC1D06C72B9}</a:tableStyleId>
                  </a:tblPr>
                  <a:tblGrid>
                    <a:gridCol w="1719579">
                      <a:extLst>
                        <a:ext uri="{9D8B030D-6E8A-4147-A177-3AD203B41FA5}">
                          <a16:colId xmlns:a16="http://schemas.microsoft.com/office/drawing/2014/main" val="761637018"/>
                        </a:ext>
                      </a:extLst>
                    </a:gridCol>
                    <a:gridCol w="4488873">
                      <a:extLst>
                        <a:ext uri="{9D8B030D-6E8A-4147-A177-3AD203B41FA5}">
                          <a16:colId xmlns:a16="http://schemas.microsoft.com/office/drawing/2014/main" val="3851946467"/>
                        </a:ext>
                      </a:extLst>
                    </a:gridCol>
                    <a:gridCol w="5358706">
                      <a:extLst>
                        <a:ext uri="{9D8B030D-6E8A-4147-A177-3AD203B41FA5}">
                          <a16:colId xmlns:a16="http://schemas.microsoft.com/office/drawing/2014/main" val="4272818918"/>
                        </a:ext>
                      </a:extLst>
                    </a:gridCol>
                  </a:tblGrid>
                  <a:tr h="370840">
                    <a:tc>
                      <a:txBody>
                        <a:bodyPr/>
                        <a:lstStyle/>
                        <a:p>
                          <a:endParaRPr lang="en-US" dirty="0">
                            <a:latin typeface="Times New Roman" panose="02020603050405020304" pitchFamily="18" charset="0"/>
                            <a:cs typeface="Times New Roman" panose="02020603050405020304" pitchFamily="18" charset="0"/>
                          </a:endParaRPr>
                        </a:p>
                      </a:txBody>
                      <a:tcPr marL="100584" marR="100584"/>
                    </a:tc>
                    <a:tc>
                      <a:txBody>
                        <a:bodyPr/>
                        <a:lstStyle/>
                        <a:p>
                          <a:pPr algn="ctr"/>
                          <a:r>
                            <a:rPr lang="en-US"/>
                            <a:t>BV1</a:t>
                          </a:r>
                          <a:endParaRPr lang="en-US" dirty="0">
                            <a:latin typeface="Times New Roman" panose="02020603050405020304" pitchFamily="18" charset="0"/>
                            <a:cs typeface="Times New Roman" panose="02020603050405020304" pitchFamily="18" charset="0"/>
                          </a:endParaRPr>
                        </a:p>
                      </a:txBody>
                      <a:tcPr marL="100584" marR="100584"/>
                    </a:tc>
                    <a:tc>
                      <a:txBody>
                        <a:bodyPr/>
                        <a:lstStyle/>
                        <a:p>
                          <a:pPr algn="ctr"/>
                          <a:r>
                            <a:rPr lang="en-US"/>
                            <a:t>BV2/BV3 </a:t>
                          </a:r>
                          <a:endParaRPr lang="en-US" dirty="0">
                            <a:latin typeface="Times New Roman" panose="02020603050405020304" pitchFamily="18" charset="0"/>
                            <a:cs typeface="Times New Roman" panose="02020603050405020304" pitchFamily="18" charset="0"/>
                          </a:endParaRPr>
                        </a:p>
                      </a:txBody>
                      <a:tcPr marL="100584" marR="100584"/>
                    </a:tc>
                    <a:extLst>
                      <a:ext uri="{0D108BD9-81ED-4DB2-BD59-A6C34878D82A}">
                        <a16:rowId xmlns:a16="http://schemas.microsoft.com/office/drawing/2014/main" val="4133969683"/>
                      </a:ext>
                    </a:extLst>
                  </a:tr>
                  <a:tr h="370840">
                    <a:tc>
                      <a:txBody>
                        <a:bodyPr/>
                        <a:lstStyle/>
                        <a:p>
                          <a:pPr>
                            <a:lnSpc>
                              <a:spcPts val="2160"/>
                            </a:lnSpc>
                          </a:pPr>
                          <a:r>
                            <a:rPr lang="en-US"/>
                            <a:t>GLM data used </a:t>
                          </a:r>
                          <a:endParaRPr lang="en-US" dirty="0">
                            <a:latin typeface="Times New Roman" panose="02020603050405020304" pitchFamily="18" charset="0"/>
                            <a:cs typeface="Times New Roman" panose="02020603050405020304" pitchFamily="18" charset="0"/>
                          </a:endParaRPr>
                        </a:p>
                      </a:txBody>
                      <a:tcPr marL="100584" marR="100584"/>
                    </a:tc>
                    <a:tc>
                      <a:txBody>
                        <a:bodyPr/>
                        <a:lstStyle/>
                        <a:p>
                          <a:pPr>
                            <a:lnSpc>
                              <a:spcPts val="2160"/>
                            </a:lnSpc>
                          </a:pPr>
                          <a:r>
                            <a:rPr lang="en-US" sz="1300"/>
                            <a:t>GLM L3 2x2km full disk gridded data </a:t>
                          </a:r>
                          <a:endParaRPr lang="en-US" sz="1300" dirty="0">
                            <a:latin typeface="Times New Roman" panose="02020603050405020304" pitchFamily="18" charset="0"/>
                            <a:cs typeface="Times New Roman" panose="02020603050405020304" pitchFamily="18" charset="0"/>
                          </a:endParaRPr>
                        </a:p>
                      </a:txBody>
                      <a:tcPr marL="100584" marR="100584"/>
                    </a:tc>
                    <a:tc>
                      <a:txBody>
                        <a:bodyPr/>
                        <a:lstStyle/>
                        <a:p>
                          <a:pPr>
                            <a:lnSpc>
                              <a:spcPts val="2160"/>
                            </a:lnSpc>
                          </a:pPr>
                          <a:r>
                            <a:rPr lang="en-US" sz="1300"/>
                            <a:t>GLM L2 LCFA event centroid (ECD, BV2) or group centroid (GCD, BV3)</a:t>
                          </a:r>
                          <a:endParaRPr lang="en-US" sz="1300" dirty="0">
                            <a:latin typeface="Times New Roman" panose="02020603050405020304" pitchFamily="18" charset="0"/>
                            <a:cs typeface="Times New Roman" panose="02020603050405020304" pitchFamily="18" charset="0"/>
                          </a:endParaRPr>
                        </a:p>
                      </a:txBody>
                      <a:tcPr marL="100584" marR="100584"/>
                    </a:tc>
                    <a:extLst>
                      <a:ext uri="{0D108BD9-81ED-4DB2-BD59-A6C34878D82A}">
                        <a16:rowId xmlns:a16="http://schemas.microsoft.com/office/drawing/2014/main" val="2355601382"/>
                      </a:ext>
                    </a:extLst>
                  </a:tr>
                  <a:tr h="639255">
                    <a:tc>
                      <a:txBody>
                        <a:bodyPr/>
                        <a:lstStyle/>
                        <a:p>
                          <a:pPr>
                            <a:lnSpc>
                              <a:spcPts val="2160"/>
                            </a:lnSpc>
                          </a:pPr>
                          <a:r>
                            <a:rPr lang="en-US"/>
                            <a:t>Ground-based observations</a:t>
                          </a:r>
                          <a:endParaRPr lang="en-US" dirty="0">
                            <a:latin typeface="Times New Roman" panose="02020603050405020304" pitchFamily="18" charset="0"/>
                            <a:cs typeface="Times New Roman" panose="02020603050405020304" pitchFamily="18" charset="0"/>
                          </a:endParaRPr>
                        </a:p>
                      </a:txBody>
                      <a:tcPr marL="100584" marR="100584"/>
                    </a:tc>
                    <a:tc gridSpan="2">
                      <a:txBody>
                        <a:bodyPr/>
                        <a:lstStyle/>
                        <a:p>
                          <a:pPr algn="ctr">
                            <a:lnSpc>
                              <a:spcPts val="2160"/>
                            </a:lnSpc>
                          </a:pPr>
                          <a:r>
                            <a:rPr lang="en-US" sz="1300"/>
                            <a:t>1. GLD/NLDN stroke-level data;     2. ENTLN pulse stroke-level data.</a:t>
                          </a:r>
                          <a:endParaRPr lang="en-US" sz="1300" dirty="0">
                            <a:latin typeface="Times New Roman" panose="02020603050405020304" pitchFamily="18" charset="0"/>
                            <a:cs typeface="Times New Roman" panose="02020603050405020304" pitchFamily="18" charset="0"/>
                          </a:endParaRPr>
                        </a:p>
                      </a:txBody>
                      <a:tcPr marL="100584" marR="100584"/>
                    </a:tc>
                    <a:tc hMerge="1">
                      <a:txBody>
                        <a:bodyPr/>
                        <a:lstStyle/>
                        <a:p>
                          <a:endParaRPr lang="en-US"/>
                        </a:p>
                      </a:txBody>
                      <a:tcPr/>
                    </a:tc>
                    <a:extLst>
                      <a:ext uri="{0D108BD9-81ED-4DB2-BD59-A6C34878D82A}">
                        <a16:rowId xmlns:a16="http://schemas.microsoft.com/office/drawing/2014/main" val="3499128038"/>
                      </a:ext>
                    </a:extLst>
                  </a:tr>
                  <a:tr h="1460754">
                    <a:tc>
                      <a:txBody>
                        <a:bodyPr/>
                        <a:lstStyle/>
                        <a:p>
                          <a:pPr>
                            <a:lnSpc>
                              <a:spcPts val="2160"/>
                            </a:lnSpc>
                          </a:pPr>
                          <a:r>
                            <a:rPr lang="en-US"/>
                            <a:t>Grouping method</a:t>
                          </a:r>
                          <a:endParaRPr lang="en-US" dirty="0">
                            <a:latin typeface="Times New Roman" panose="02020603050405020304" pitchFamily="18" charset="0"/>
                            <a:cs typeface="Times New Roman" panose="02020603050405020304" pitchFamily="18" charset="0"/>
                          </a:endParaRPr>
                        </a:p>
                      </a:txBody>
                      <a:tcPr marL="100584" marR="100584"/>
                    </a:tc>
                    <a:tc gridSpan="2">
                      <a:txBody>
                        <a:bodyPr/>
                        <a:lstStyle/>
                        <a:p>
                          <a:endParaRPr lang="en-US"/>
                        </a:p>
                      </a:txBody>
                      <a:tcPr marL="100584" marR="100584">
                        <a:blipFill>
                          <a:blip r:embed="rId3"/>
                          <a:stretch>
                            <a:fillRect l="-17526" t="-97391" r="-258" b="-211304"/>
                          </a:stretch>
                        </a:blipFill>
                      </a:tcPr>
                    </a:tc>
                    <a:tc hMerge="1">
                      <a:txBody>
                        <a:bodyPr/>
                        <a:lstStyle/>
                        <a:p>
                          <a:endParaRPr lang="en-US"/>
                        </a:p>
                      </a:txBody>
                      <a:tcPr/>
                    </a:tc>
                    <a:extLst>
                      <a:ext uri="{0D108BD9-81ED-4DB2-BD59-A6C34878D82A}">
                        <a16:rowId xmlns:a16="http://schemas.microsoft.com/office/drawing/2014/main" val="3589507295"/>
                      </a:ext>
                    </a:extLst>
                  </a:tr>
                  <a:tr h="3026347">
                    <a:tc>
                      <a:txBody>
                        <a:bodyPr/>
                        <a:lstStyle/>
                        <a:p>
                          <a:pPr>
                            <a:lnSpc>
                              <a:spcPts val="2160"/>
                            </a:lnSpc>
                          </a:pPr>
                          <a:r>
                            <a:rPr lang="en-US"/>
                            <a:t>Blending methods</a:t>
                          </a:r>
                        </a:p>
                        <a:p>
                          <a:pPr>
                            <a:lnSpc>
                              <a:spcPts val="2160"/>
                            </a:lnSpc>
                          </a:pPr>
                          <a:endParaRPr lang="en-US"/>
                        </a:p>
                        <a:p>
                          <a:pPr>
                            <a:lnSpc>
                              <a:spcPts val="2160"/>
                            </a:lnSpc>
                          </a:pPr>
                          <a:r>
                            <a:rPr lang="en-US">
                              <a:solidFill>
                                <a:srgbClr val="C00000"/>
                              </a:solidFill>
                            </a:rPr>
                            <a:t>(please refer to Zhang et al. 2022 (in preparation))</a:t>
                          </a:r>
                          <a:endParaRPr lang="en-US" dirty="0">
                            <a:solidFill>
                              <a:srgbClr val="C00000"/>
                            </a:solidFill>
                            <a:latin typeface="Times New Roman" panose="02020603050405020304" pitchFamily="18" charset="0"/>
                            <a:cs typeface="Times New Roman" panose="02020603050405020304" pitchFamily="18" charset="0"/>
                          </a:endParaRPr>
                        </a:p>
                      </a:txBody>
                      <a:tcPr marL="100584" marR="100584"/>
                    </a:tc>
                    <a:tc>
                      <a:txBody>
                        <a:bodyPr/>
                        <a:lstStyle/>
                        <a:p>
                          <a:pPr marL="342900" indent="-342900">
                            <a:lnSpc>
                              <a:spcPts val="2160"/>
                            </a:lnSpc>
                            <a:buAutoNum type="arabicPeriod"/>
                          </a:pPr>
                          <a:r>
                            <a:rPr lang="en-US" sz="1300"/>
                            <a:t>Grouping GLD/NLDN and ENTLN ICs/CGs to flashes by using eq(1) to be consistent with GLM flashes. A unique parent_flash_id is assigned to each IC/CG.</a:t>
                          </a:r>
                        </a:p>
                        <a:p>
                          <a:pPr marL="342900" indent="-342900">
                            <a:lnSpc>
                              <a:spcPts val="2160"/>
                            </a:lnSpc>
                            <a:buAutoNum type="arabicPeriod"/>
                          </a:pPr>
                          <a:r>
                            <a:rPr lang="en-US" sz="1300"/>
                            <a:t>Distributing  ground observed ICs/CGs to G16 2x2km full disk to generate the gridded ground FEDs (Flash extent density).</a:t>
                          </a:r>
                        </a:p>
                        <a:p>
                          <a:pPr marL="342900" indent="-342900">
                            <a:lnSpc>
                              <a:spcPts val="2160"/>
                            </a:lnSpc>
                            <a:buAutoNum type="arabicPeriod"/>
                          </a:pPr>
                          <a:r>
                            <a:rPr lang="en-US" sz="1300"/>
                            <a:t>Currently, ground FEDs only are used to modify the GLM L3 gridded FEDs by a simple way:</a:t>
                          </a:r>
                          <a:br>
                            <a:rPr lang="en-US" sz="1300"/>
                          </a:br>
                          <a:r>
                            <a:rPr lang="en-US" sz="1300"/>
                            <a:t>if in a grid, ground FED &gt; GLM FED, then ground FED will be used instead of GLM FED.</a:t>
                          </a:r>
                          <a:endParaRPr lang="en-US" sz="1300" dirty="0">
                            <a:latin typeface="Times New Roman" panose="02020603050405020304" pitchFamily="18" charset="0"/>
                            <a:cs typeface="Times New Roman" panose="02020603050405020304" pitchFamily="18" charset="0"/>
                          </a:endParaRPr>
                        </a:p>
                      </a:txBody>
                      <a:tcPr marL="100584" marR="100584"/>
                    </a:tc>
                    <a:tc>
                      <a:txBody>
                        <a:bodyPr/>
                        <a:lstStyle/>
                        <a:p>
                          <a:pPr marL="349250" indent="-342900">
                            <a:lnSpc>
                              <a:spcPts val="2180"/>
                            </a:lnSpc>
                            <a:buFont typeface="+mj-lt"/>
                            <a:buAutoNum type="arabicPeriod"/>
                          </a:pPr>
                          <a:r>
                            <a:rPr lang="en-US" sz="1300" dirty="0"/>
                            <a:t>Grouping ground observed ICs/CGs and GLM ECDs (BV2) or GCDs (BV3) together to flashes by eq (1):</a:t>
                          </a:r>
                        </a:p>
                        <a:p>
                          <a:pPr marL="349250" indent="-177800">
                            <a:lnSpc>
                              <a:spcPts val="2080"/>
                            </a:lnSpc>
                            <a:buFont typeface="Arial" panose="020B0604020202020204" pitchFamily="34" charset="0"/>
                            <a:buChar char="•"/>
                            <a:tabLst/>
                          </a:pPr>
                          <a:r>
                            <a:rPr lang="en-US" sz="1300" dirty="0"/>
                            <a:t>If a flash have both observations from ground- and GLM, then all stroke-level data in it will be assigned </a:t>
                          </a:r>
                          <a:r>
                            <a:rPr lang="en-US" sz="1300" b="1" dirty="0"/>
                            <a:t>the same </a:t>
                          </a:r>
                          <a:r>
                            <a:rPr lang="en-US" sz="1300" b="1" dirty="0" err="1"/>
                            <a:t>parent_flash_id</a:t>
                          </a:r>
                          <a:r>
                            <a:rPr lang="en-US" sz="1300" b="1" dirty="0"/>
                            <a:t> as that in GLM L2 LCFA data</a:t>
                          </a:r>
                          <a:r>
                            <a:rPr lang="en-US" sz="1300" dirty="0"/>
                            <a:t>.</a:t>
                          </a:r>
                        </a:p>
                        <a:p>
                          <a:pPr marL="349250" indent="-177800">
                            <a:lnSpc>
                              <a:spcPts val="2080"/>
                            </a:lnSpc>
                            <a:buFont typeface="Arial" panose="020B0604020202020204" pitchFamily="34" charset="0"/>
                            <a:buChar char="•"/>
                            <a:tabLst/>
                          </a:pPr>
                          <a:r>
                            <a:rPr lang="en-US" sz="1300" dirty="0"/>
                            <a:t>If a flash has only GLM observations, then the </a:t>
                          </a:r>
                          <a:r>
                            <a:rPr lang="en-US" sz="1300" dirty="0" err="1"/>
                            <a:t>parent_flash_id</a:t>
                          </a:r>
                          <a:r>
                            <a:rPr lang="en-US" sz="1300" dirty="0"/>
                            <a:t> will be kept the same as that in GLM L2 LCFA data.</a:t>
                          </a:r>
                        </a:p>
                        <a:p>
                          <a:pPr marL="349250" indent="-177800">
                            <a:lnSpc>
                              <a:spcPts val="2080"/>
                            </a:lnSpc>
                            <a:buFont typeface="Arial" panose="020B0604020202020204" pitchFamily="34" charset="0"/>
                            <a:buChar char="•"/>
                            <a:tabLst/>
                          </a:pPr>
                          <a:r>
                            <a:rPr lang="en-US" sz="1300" dirty="0"/>
                            <a:t>If a flash doesn’t have any GLM observations, then a new unique </a:t>
                          </a:r>
                          <a:r>
                            <a:rPr lang="en-US" sz="1300" dirty="0" err="1"/>
                            <a:t>parent_flash_id</a:t>
                          </a:r>
                          <a:r>
                            <a:rPr lang="en-US" sz="1300" dirty="0"/>
                            <a:t> will be given to it.</a:t>
                          </a:r>
                        </a:p>
                        <a:p>
                          <a:pPr marL="349250" indent="-342900">
                            <a:lnSpc>
                              <a:spcPts val="2080"/>
                            </a:lnSpc>
                            <a:buFont typeface="+mj-lt"/>
                            <a:buAutoNum type="arabicPeriod" startAt="2"/>
                          </a:pPr>
                          <a:r>
                            <a:rPr lang="en-US" sz="1300" dirty="0"/>
                            <a:t>Distributing these space- and ground- blended dataset to G16 2x2km full disk to get the gridded blended FEDs.</a:t>
                          </a:r>
                          <a:endParaRPr lang="en-US" sz="1300" dirty="0">
                            <a:latin typeface="Times New Roman" panose="02020603050405020304" pitchFamily="18" charset="0"/>
                            <a:cs typeface="Times New Roman" panose="02020603050405020304" pitchFamily="18" charset="0"/>
                          </a:endParaRPr>
                        </a:p>
                      </a:txBody>
                      <a:tcPr marL="100584" marR="100584"/>
                    </a:tc>
                    <a:extLst>
                      <a:ext uri="{0D108BD9-81ED-4DB2-BD59-A6C34878D82A}">
                        <a16:rowId xmlns:a16="http://schemas.microsoft.com/office/drawing/2014/main" val="3218347111"/>
                      </a:ext>
                    </a:extLst>
                  </a:tr>
                </a:tbl>
              </a:graphicData>
            </a:graphic>
          </p:graphicFrame>
        </mc:Fallback>
      </mc:AlternateContent>
    </p:spTree>
    <p:extLst>
      <p:ext uri="{BB962C8B-B14F-4D97-AF65-F5344CB8AC3E}">
        <p14:creationId xmlns:p14="http://schemas.microsoft.com/office/powerpoint/2010/main" val="82279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64E42B-0648-591A-8363-B1B280A5AA2F}"/>
              </a:ext>
            </a:extLst>
          </p:cNvPr>
          <p:cNvSpPr txBox="1"/>
          <p:nvPr/>
        </p:nvSpPr>
        <p:spPr>
          <a:xfrm>
            <a:off x="594360" y="640263"/>
            <a:ext cx="5239512" cy="13449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bg1"/>
                </a:solidFill>
                <a:latin typeface="+mj-lt"/>
                <a:ea typeface="+mj-ea"/>
                <a:cs typeface="+mj-cs"/>
              </a:rPr>
              <a:t>G16 Domain matched ratio</a:t>
            </a:r>
          </a:p>
        </p:txBody>
      </p:sp>
      <p:cxnSp>
        <p:nvCxnSpPr>
          <p:cNvPr id="15" name="Straight Connector 1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3481A9-BDB5-D419-FDFB-5C25D5E37CC1}"/>
                  </a:ext>
                </a:extLst>
              </p:cNvPr>
              <p:cNvSpPr txBox="1"/>
              <p:nvPr/>
            </p:nvSpPr>
            <p:spPr>
              <a:xfrm>
                <a:off x="593610" y="2121763"/>
                <a:ext cx="5235490" cy="3773010"/>
              </a:xfrm>
              <a:prstGeom prst="rect">
                <a:avLst/>
              </a:prstGeom>
            </p:spPr>
            <p:txBody>
              <a:bodyPr vert="horz" lIns="91440" tIns="45720" rIns="91440" bIns="45720" rtlCol="0">
                <a:normAutofit lnSpcReduction="10000"/>
              </a:bodyPr>
              <a:lstStyle/>
              <a:p>
                <a:pPr>
                  <a:lnSpc>
                    <a:spcPct val="90000"/>
                  </a:lnSpc>
                  <a:spcAft>
                    <a:spcPts val="600"/>
                  </a:spcAft>
                </a:pPr>
                <a:r>
                  <a:rPr lang="en-US" sz="2000" dirty="0">
                    <a:solidFill>
                      <a:schemeClr val="bg1"/>
                    </a:solidFill>
                  </a:rPr>
                  <a:t>The analysis is based on BV1 Blended data (2x2km, 1-min and 10-mins).</a:t>
                </a:r>
              </a:p>
              <a:p>
                <a:pPr>
                  <a:lnSpc>
                    <a:spcPct val="90000"/>
                  </a:lnSpc>
                  <a:spcAft>
                    <a:spcPts val="600"/>
                  </a:spcAft>
                </a:pPr>
                <a:r>
                  <a:rPr lang="en-US" sz="2000" dirty="0">
                    <a:solidFill>
                      <a:schemeClr val="bg1"/>
                    </a:solidFill>
                  </a:rPr>
                  <a:t> </a:t>
                </a:r>
              </a:p>
              <a:p>
                <a:pPr>
                  <a:lnSpc>
                    <a:spcPct val="90000"/>
                  </a:lnSpc>
                  <a:spcAft>
                    <a:spcPts val="600"/>
                  </a:spcAft>
                </a:pPr>
                <a14:m>
                  <m:oMathPara xmlns:m="http://schemas.openxmlformats.org/officeDocument/2006/math">
                    <m:oMathParaPr>
                      <m:jc m:val="centerGroup"/>
                    </m:oMathParaPr>
                    <m:oMath xmlns:m="http://schemas.openxmlformats.org/officeDocument/2006/math">
                      <m:r>
                        <a:rPr lang="en-US" sz="2000" i="1" smtClean="0">
                          <a:solidFill>
                            <a:schemeClr val="accent4"/>
                          </a:solidFill>
                          <a:latin typeface="Cambria Math" panose="02040503050406030204" pitchFamily="18" charset="0"/>
                        </a:rPr>
                        <m:t>𝑑𝑜𝑚𝑎𝑖𝑛</m:t>
                      </m:r>
                      <m:r>
                        <a:rPr lang="en-US" sz="2000" i="1" smtClean="0">
                          <a:solidFill>
                            <a:schemeClr val="accent4"/>
                          </a:solidFill>
                          <a:latin typeface="Cambria Math" panose="02040503050406030204" pitchFamily="18" charset="0"/>
                        </a:rPr>
                        <m:t> </m:t>
                      </m:r>
                      <m:r>
                        <a:rPr lang="en-US" sz="2000" i="1" smtClean="0">
                          <a:solidFill>
                            <a:schemeClr val="accent4"/>
                          </a:solidFill>
                          <a:latin typeface="Cambria Math" panose="02040503050406030204" pitchFamily="18" charset="0"/>
                        </a:rPr>
                        <m:t>𝑚𝑎𝑡𝑐h𝑒𝑑</m:t>
                      </m:r>
                      <m:r>
                        <a:rPr lang="en-US" sz="2000" i="1" smtClean="0">
                          <a:solidFill>
                            <a:schemeClr val="accent4"/>
                          </a:solidFill>
                          <a:latin typeface="Cambria Math" panose="02040503050406030204" pitchFamily="18" charset="0"/>
                        </a:rPr>
                        <m:t> </m:t>
                      </m:r>
                      <m:r>
                        <a:rPr lang="en-US" sz="2000" i="1" smtClean="0">
                          <a:solidFill>
                            <a:schemeClr val="accent4"/>
                          </a:solidFill>
                          <a:latin typeface="Cambria Math" panose="02040503050406030204" pitchFamily="18" charset="0"/>
                        </a:rPr>
                        <m:t>𝑟𝑎𝑡𝑖𝑜</m:t>
                      </m:r>
                      <m:r>
                        <a:rPr lang="en-US" sz="2000" i="1" smtClean="0">
                          <a:solidFill>
                            <a:schemeClr val="accent4"/>
                          </a:solidFill>
                          <a:latin typeface="Cambria Math" panose="02040503050406030204" pitchFamily="18" charset="0"/>
                        </a:rPr>
                        <m:t>= </m:t>
                      </m:r>
                    </m:oMath>
                  </m:oMathPara>
                </a14:m>
                <a:endParaRPr lang="en-US" sz="2000" i="1" dirty="0">
                  <a:solidFill>
                    <a:schemeClr val="accent4"/>
                  </a:solidFill>
                </a:endParaRPr>
              </a:p>
              <a:p>
                <a:pPr>
                  <a:lnSpc>
                    <a:spcPct val="90000"/>
                  </a:lnSpc>
                  <a:spcAft>
                    <a:spcPts val="600"/>
                  </a:spcAft>
                </a:pPr>
                <a14:m>
                  <m:oMathPara xmlns:m="http://schemas.openxmlformats.org/officeDocument/2006/math">
                    <m:oMathParaPr>
                      <m:jc m:val="centerGroup"/>
                    </m:oMathParaPr>
                    <m:oMath xmlns:m="http://schemas.openxmlformats.org/officeDocument/2006/math">
                      <m:f>
                        <m:fPr>
                          <m:ctrlPr>
                            <a:rPr lang="en-US" sz="2000" i="1">
                              <a:solidFill>
                                <a:schemeClr val="accent4"/>
                              </a:solidFill>
                              <a:latin typeface="Cambria Math" panose="02040503050406030204" pitchFamily="18" charset="0"/>
                            </a:rPr>
                          </m:ctrlPr>
                        </m:fPr>
                        <m:num>
                          <m:sSub>
                            <m:sSubPr>
                              <m:ctrlPr>
                                <a:rPr lang="en-US" sz="2000" i="1">
                                  <a:solidFill>
                                    <a:schemeClr val="accent4"/>
                                  </a:solidFill>
                                  <a:latin typeface="Cambria Math" panose="02040503050406030204" pitchFamily="18" charset="0"/>
                                </a:rPr>
                              </m:ctrlPr>
                            </m:sSubPr>
                            <m:e>
                              <m:r>
                                <a:rPr lang="en-US" sz="2000" i="1">
                                  <a:solidFill>
                                    <a:schemeClr val="accent4"/>
                                  </a:solidFill>
                                  <a:latin typeface="Cambria Math" panose="02040503050406030204" pitchFamily="18" charset="0"/>
                                </a:rPr>
                                <m:t>𝑁</m:t>
                              </m:r>
                            </m:e>
                            <m:sub>
                              <m:r>
                                <a:rPr lang="en-US" sz="2000" i="1">
                                  <a:solidFill>
                                    <a:schemeClr val="accent4"/>
                                  </a:solidFill>
                                  <a:latin typeface="Cambria Math" panose="02040503050406030204" pitchFamily="18" charset="0"/>
                                </a:rPr>
                                <m:t>𝑔𝑚</m:t>
                              </m:r>
                            </m:sub>
                          </m:sSub>
                        </m:num>
                        <m:den>
                          <m:sSub>
                            <m:sSubPr>
                              <m:ctrlPr>
                                <a:rPr lang="en-US" sz="2000" i="1">
                                  <a:solidFill>
                                    <a:schemeClr val="accent4"/>
                                  </a:solidFill>
                                  <a:latin typeface="Cambria Math" panose="02040503050406030204" pitchFamily="18" charset="0"/>
                                </a:rPr>
                              </m:ctrlPr>
                            </m:sSubPr>
                            <m:e>
                              <m:r>
                                <a:rPr lang="en-US" sz="2000" i="1">
                                  <a:solidFill>
                                    <a:schemeClr val="accent4"/>
                                  </a:solidFill>
                                  <a:latin typeface="Cambria Math" panose="02040503050406030204" pitchFamily="18" charset="0"/>
                                </a:rPr>
                                <m:t>𝑁</m:t>
                              </m:r>
                            </m:e>
                            <m:sub>
                              <m:r>
                                <a:rPr lang="en-US" sz="2000" i="1">
                                  <a:solidFill>
                                    <a:schemeClr val="accent4"/>
                                  </a:solidFill>
                                  <a:latin typeface="Cambria Math" panose="02040503050406030204" pitchFamily="18" charset="0"/>
                                </a:rPr>
                                <m:t>𝑔</m:t>
                              </m:r>
                            </m:sub>
                          </m:sSub>
                        </m:den>
                      </m:f>
                      <m:r>
                        <a:rPr lang="en-US" sz="2000" i="1">
                          <a:solidFill>
                            <a:schemeClr val="accent4"/>
                          </a:solidFill>
                          <a:latin typeface="Cambria Math" panose="02040503050406030204" pitchFamily="18" charset="0"/>
                        </a:rPr>
                        <m:t>×100%</m:t>
                      </m:r>
                    </m:oMath>
                  </m:oMathPara>
                </a14:m>
                <a:endParaRPr lang="en-US" sz="2000" dirty="0">
                  <a:solidFill>
                    <a:schemeClr val="bg1"/>
                  </a:solidFill>
                </a:endParaRPr>
              </a:p>
              <a:p>
                <a:pPr>
                  <a:lnSpc>
                    <a:spcPct val="90000"/>
                  </a:lnSpc>
                  <a:spcAft>
                    <a:spcPts val="600"/>
                  </a:spcAft>
                </a:pPr>
                <a:r>
                  <a:rPr lang="en-US" sz="2000" dirty="0">
                    <a:solidFill>
                      <a:schemeClr val="bg1"/>
                    </a:solidFill>
                  </a:rPr>
                  <a:t>Where:</a:t>
                </a:r>
              </a:p>
              <a:p>
                <a:pPr marL="744538" indent="-396875">
                  <a:lnSpc>
                    <a:spcPct val="90000"/>
                  </a:lnSpc>
                  <a:spcAft>
                    <a:spcPts val="600"/>
                  </a:spcAft>
                </a:pPr>
                <a14:m>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𝑁</m:t>
                        </m:r>
                      </m:e>
                      <m:sub>
                        <m:r>
                          <a:rPr lang="en-US" sz="2000" i="1">
                            <a:solidFill>
                              <a:schemeClr val="bg1"/>
                            </a:solidFill>
                            <a:latin typeface="Cambria Math" panose="02040503050406030204" pitchFamily="18" charset="0"/>
                          </a:rPr>
                          <m:t>𝑔</m:t>
                        </m:r>
                      </m:sub>
                    </m:sSub>
                  </m:oMath>
                </a14:m>
                <a:r>
                  <a:rPr lang="en-US" sz="2000" dirty="0">
                    <a:solidFill>
                      <a:schemeClr val="bg1"/>
                    </a:solidFill>
                  </a:rPr>
                  <a:t>: total number of </a:t>
                </a:r>
                <a:r>
                  <a:rPr lang="en-US" sz="2000" b="1" dirty="0">
                    <a:solidFill>
                      <a:schemeClr val="accent4"/>
                    </a:solidFill>
                  </a:rPr>
                  <a:t>grids</a:t>
                </a:r>
                <a:r>
                  <a:rPr lang="en-US" sz="2000" dirty="0">
                    <a:solidFill>
                      <a:schemeClr val="bg1"/>
                    </a:solidFill>
                  </a:rPr>
                  <a:t> only with ground observed CGs/ICs;</a:t>
                </a:r>
              </a:p>
              <a:p>
                <a:pPr marL="744538" indent="-396875">
                  <a:lnSpc>
                    <a:spcPct val="90000"/>
                  </a:lnSpc>
                  <a:spcAft>
                    <a:spcPts val="600"/>
                  </a:spcAft>
                  <a:buFont typeface="Arial" panose="020B0604020202020204" pitchFamily="34" charset="0"/>
                  <a:buChar char="•"/>
                </a:pPr>
                <a:endParaRPr lang="en-US" sz="2000" dirty="0">
                  <a:solidFill>
                    <a:schemeClr val="bg1"/>
                  </a:solidFill>
                </a:endParaRPr>
              </a:p>
              <a:p>
                <a:pPr marL="744538" indent="-396875">
                  <a:lnSpc>
                    <a:spcPct val="90000"/>
                  </a:lnSpc>
                  <a:spcAft>
                    <a:spcPts val="600"/>
                  </a:spcAft>
                </a:pPr>
                <a14:m>
                  <m:oMath xmlns:m="http://schemas.openxmlformats.org/officeDocument/2006/math">
                    <m:sSub>
                      <m:sSubPr>
                        <m:ctrlPr>
                          <a:rPr lang="en-US" sz="2000" i="1">
                            <a:solidFill>
                              <a:schemeClr val="bg1"/>
                            </a:solidFill>
                            <a:latin typeface="Cambria Math" panose="02040503050406030204" pitchFamily="18" charset="0"/>
                          </a:rPr>
                        </m:ctrlPr>
                      </m:sSubPr>
                      <m:e>
                        <m:r>
                          <a:rPr lang="en-US" sz="2000" b="0" i="1">
                            <a:solidFill>
                              <a:schemeClr val="bg1"/>
                            </a:solidFill>
                            <a:latin typeface="Cambria Math" panose="02040503050406030204" pitchFamily="18" charset="0"/>
                          </a:rPr>
                          <m:t>𝑁</m:t>
                        </m:r>
                      </m:e>
                      <m:sub>
                        <m:r>
                          <a:rPr lang="en-US" sz="2000" b="0" i="1">
                            <a:solidFill>
                              <a:schemeClr val="bg1"/>
                            </a:solidFill>
                            <a:latin typeface="Cambria Math" panose="02040503050406030204" pitchFamily="18" charset="0"/>
                          </a:rPr>
                          <m:t>𝑔𝑚</m:t>
                        </m:r>
                      </m:sub>
                    </m:sSub>
                  </m:oMath>
                </a14:m>
                <a:r>
                  <a:rPr lang="en-US" sz="2000" dirty="0">
                    <a:solidFill>
                      <a:schemeClr val="bg1"/>
                    </a:solidFill>
                  </a:rPr>
                  <a:t>: total number of </a:t>
                </a:r>
                <a:r>
                  <a:rPr lang="en-US" sz="2000" b="1" dirty="0">
                    <a:solidFill>
                      <a:schemeClr val="accent4"/>
                    </a:solidFill>
                  </a:rPr>
                  <a:t>grids</a:t>
                </a:r>
                <a:r>
                  <a:rPr lang="en-US" sz="2000" dirty="0">
                    <a:solidFill>
                      <a:schemeClr val="bg1"/>
                    </a:solidFill>
                  </a:rPr>
                  <a:t> with both ground observed CGs/ICs and GLM </a:t>
                </a:r>
                <a14:m>
                  <m:oMath xmlns:m="http://schemas.openxmlformats.org/officeDocument/2006/math">
                    <m:r>
                      <a:rPr lang="en-US" sz="2000" b="0" i="1">
                        <a:solidFill>
                          <a:schemeClr val="bg1"/>
                        </a:solidFill>
                        <a:latin typeface="Cambria Math" panose="02040503050406030204" pitchFamily="18" charset="0"/>
                      </a:rPr>
                      <m:t>𝐹𝐸𝐷</m:t>
                    </m:r>
                    <m:r>
                      <a:rPr lang="en-US" sz="2000" b="0" i="1">
                        <a:solidFill>
                          <a:schemeClr val="bg1"/>
                        </a:solidFill>
                        <a:latin typeface="Cambria Math" panose="02040503050406030204" pitchFamily="18" charset="0"/>
                      </a:rPr>
                      <m:t>&gt;0.</m:t>
                    </m:r>
                  </m:oMath>
                </a14:m>
                <a:endParaRPr lang="en-US" sz="2000" dirty="0">
                  <a:solidFill>
                    <a:schemeClr val="bg1"/>
                  </a:solidFill>
                </a:endParaRPr>
              </a:p>
            </p:txBody>
          </p:sp>
        </mc:Choice>
        <mc:Fallback xmlns="">
          <p:sp>
            <p:nvSpPr>
              <p:cNvPr id="5" name="TextBox 4">
                <a:extLst>
                  <a:ext uri="{FF2B5EF4-FFF2-40B4-BE49-F238E27FC236}">
                    <a16:creationId xmlns:a16="http://schemas.microsoft.com/office/drawing/2014/main" id="{913481A9-BDB5-D419-FDFB-5C25D5E37CC1}"/>
                  </a:ext>
                </a:extLst>
              </p:cNvPr>
              <p:cNvSpPr txBox="1">
                <a:spLocks noRot="1" noChangeAspect="1" noMove="1" noResize="1" noEditPoints="1" noAdjustHandles="1" noChangeArrowheads="1" noChangeShapeType="1" noTextEdit="1"/>
              </p:cNvSpPr>
              <p:nvPr/>
            </p:nvSpPr>
            <p:spPr>
              <a:xfrm>
                <a:off x="593610" y="2121763"/>
                <a:ext cx="5235490" cy="3773010"/>
              </a:xfrm>
              <a:prstGeom prst="rect">
                <a:avLst/>
              </a:prstGeom>
              <a:blipFill>
                <a:blip r:embed="rId3"/>
                <a:stretch>
                  <a:fillRect l="-1211" t="-2685" r="-1211" b="-1678"/>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DF8AA68-11BA-E698-E028-5096B41401FA}"/>
              </a:ext>
            </a:extLst>
          </p:cNvPr>
          <p:cNvGrpSpPr/>
          <p:nvPr/>
        </p:nvGrpSpPr>
        <p:grpSpPr>
          <a:xfrm>
            <a:off x="6401731" y="896872"/>
            <a:ext cx="5663059" cy="5064255"/>
            <a:chOff x="0" y="76200"/>
            <a:chExt cx="9829800" cy="6924760"/>
          </a:xfrm>
        </p:grpSpPr>
        <p:pic>
          <p:nvPicPr>
            <p:cNvPr id="3" name="Picture 2">
              <a:extLst>
                <a:ext uri="{FF2B5EF4-FFF2-40B4-BE49-F238E27FC236}">
                  <a16:creationId xmlns:a16="http://schemas.microsoft.com/office/drawing/2014/main" id="{3AB6E79D-FCFA-8589-89C2-D049B98858C4}"/>
                </a:ext>
              </a:extLst>
            </p:cNvPr>
            <p:cNvPicPr>
              <a:picLocks noChangeAspect="1"/>
            </p:cNvPicPr>
            <p:nvPr/>
          </p:nvPicPr>
          <p:blipFill>
            <a:blip r:embed="rId4"/>
            <a:stretch>
              <a:fillRect/>
            </a:stretch>
          </p:blipFill>
          <p:spPr>
            <a:xfrm>
              <a:off x="0" y="76200"/>
              <a:ext cx="4978400" cy="6157540"/>
            </a:xfrm>
            <a:prstGeom prst="rect">
              <a:avLst/>
            </a:prstGeom>
          </p:spPr>
        </p:pic>
        <p:pic>
          <p:nvPicPr>
            <p:cNvPr id="7" name="Picture 6">
              <a:extLst>
                <a:ext uri="{FF2B5EF4-FFF2-40B4-BE49-F238E27FC236}">
                  <a16:creationId xmlns:a16="http://schemas.microsoft.com/office/drawing/2014/main" id="{5973FEF2-18B1-9295-DBC2-87B1D8719FDA}"/>
                </a:ext>
              </a:extLst>
            </p:cNvPr>
            <p:cNvPicPr>
              <a:picLocks noChangeAspect="1"/>
            </p:cNvPicPr>
            <p:nvPr/>
          </p:nvPicPr>
          <p:blipFill>
            <a:blip r:embed="rId5"/>
            <a:stretch>
              <a:fillRect/>
            </a:stretch>
          </p:blipFill>
          <p:spPr>
            <a:xfrm>
              <a:off x="4787902" y="76200"/>
              <a:ext cx="4851400" cy="6157540"/>
            </a:xfrm>
            <a:prstGeom prst="rect">
              <a:avLst/>
            </a:prstGeom>
          </p:spPr>
        </p:pic>
        <p:sp>
          <p:nvSpPr>
            <p:cNvPr id="4" name="TextBox 3">
              <a:extLst>
                <a:ext uri="{FF2B5EF4-FFF2-40B4-BE49-F238E27FC236}">
                  <a16:creationId xmlns:a16="http://schemas.microsoft.com/office/drawing/2014/main" id="{3693E525-7AC0-8F7C-BECF-3A8DA7F6DE34}"/>
                </a:ext>
              </a:extLst>
            </p:cNvPr>
            <p:cNvSpPr txBox="1"/>
            <p:nvPr/>
          </p:nvSpPr>
          <p:spPr>
            <a:xfrm>
              <a:off x="4978401" y="6233742"/>
              <a:ext cx="4851399" cy="767218"/>
            </a:xfrm>
            <a:prstGeom prst="rect">
              <a:avLst/>
            </a:prstGeom>
            <a:noFill/>
          </p:spPr>
          <p:txBody>
            <a:bodyPr wrap="none" rtlCol="0">
              <a:normAutofit/>
            </a:bodyPr>
            <a:lstStyle/>
            <a:p>
              <a:pPr>
                <a:lnSpc>
                  <a:spcPct val="90000"/>
                </a:lnSpc>
                <a:spcAft>
                  <a:spcPts val="600"/>
                </a:spcAft>
              </a:pPr>
              <a:r>
                <a:rPr lang="en-US" sz="1200" b="1" dirty="0">
                  <a:solidFill>
                    <a:srgbClr val="FF0000"/>
                  </a:solidFill>
                </a:rPr>
                <a:t>10-minutes, domain matched ratio &gt; 90%, </a:t>
              </a:r>
            </a:p>
            <a:p>
              <a:pPr>
                <a:lnSpc>
                  <a:spcPct val="90000"/>
                </a:lnSpc>
                <a:spcAft>
                  <a:spcPts val="600"/>
                </a:spcAft>
              </a:pPr>
              <a:r>
                <a:rPr lang="en-US" sz="1200" b="1" dirty="0">
                  <a:solidFill>
                    <a:srgbClr val="FF0000"/>
                  </a:solidFill>
                </a:rPr>
                <a:t>the similar results as Bateman et al. 2020</a:t>
              </a:r>
            </a:p>
          </p:txBody>
        </p:sp>
        <p:sp>
          <p:nvSpPr>
            <p:cNvPr id="6" name="TextBox 5">
              <a:extLst>
                <a:ext uri="{FF2B5EF4-FFF2-40B4-BE49-F238E27FC236}">
                  <a16:creationId xmlns:a16="http://schemas.microsoft.com/office/drawing/2014/main" id="{E56DF668-2C24-9D08-CF2B-838E240DD81C}"/>
                </a:ext>
              </a:extLst>
            </p:cNvPr>
            <p:cNvSpPr txBox="1"/>
            <p:nvPr/>
          </p:nvSpPr>
          <p:spPr>
            <a:xfrm>
              <a:off x="127000" y="6351522"/>
              <a:ext cx="4851400" cy="514521"/>
            </a:xfrm>
            <a:prstGeom prst="rect">
              <a:avLst/>
            </a:prstGeom>
            <a:noFill/>
          </p:spPr>
          <p:txBody>
            <a:bodyPr wrap="none" rtlCol="0">
              <a:normAutofit/>
            </a:bodyPr>
            <a:lstStyle/>
            <a:p>
              <a:pPr>
                <a:lnSpc>
                  <a:spcPct val="90000"/>
                </a:lnSpc>
                <a:spcAft>
                  <a:spcPts val="600"/>
                </a:spcAft>
              </a:pPr>
              <a:r>
                <a:rPr lang="en-US" sz="1200" b="1" dirty="0">
                  <a:solidFill>
                    <a:srgbClr val="FF0000"/>
                  </a:solidFill>
                </a:rPr>
                <a:t>1-minute, domain matched ratio &gt; 70%</a:t>
              </a:r>
            </a:p>
          </p:txBody>
        </p:sp>
      </p:grpSp>
    </p:spTree>
    <p:extLst>
      <p:ext uri="{BB962C8B-B14F-4D97-AF65-F5344CB8AC3E}">
        <p14:creationId xmlns:p14="http://schemas.microsoft.com/office/powerpoint/2010/main" val="1733713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30DF85-99DB-3274-6435-17CB8043402B}"/>
              </a:ext>
            </a:extLst>
          </p:cNvPr>
          <p:cNvSpPr>
            <a:spLocks noGrp="1"/>
          </p:cNvSpPr>
          <p:nvPr>
            <p:ph type="title"/>
          </p:nvPr>
        </p:nvSpPr>
        <p:spPr>
          <a:xfrm>
            <a:off x="645160" y="339883"/>
            <a:ext cx="5239512" cy="849528"/>
          </a:xfrm>
        </p:spPr>
        <p:txBody>
          <a:bodyPr vert="horz" lIns="91440" tIns="45720" rIns="91440" bIns="45720" rtlCol="0" anchor="ctr">
            <a:normAutofit/>
          </a:bodyPr>
          <a:lstStyle/>
          <a:p>
            <a:r>
              <a:rPr lang="en-US" sz="4000" b="1" kern="1200" dirty="0">
                <a:solidFill>
                  <a:schemeClr val="bg1"/>
                </a:solidFill>
                <a:latin typeface="+mj-lt"/>
                <a:ea typeface="+mj-ea"/>
                <a:cs typeface="+mj-cs"/>
              </a:rPr>
              <a:t>GLM16 FAR and DE</a:t>
            </a:r>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1155D15-EE45-0419-9C22-FD5FAE6A17F9}"/>
                  </a:ext>
                </a:extLst>
              </p:cNvPr>
              <p:cNvSpPr txBox="1"/>
              <p:nvPr/>
            </p:nvSpPr>
            <p:spPr>
              <a:xfrm>
                <a:off x="336384" y="1124856"/>
                <a:ext cx="5783644" cy="5173468"/>
              </a:xfrm>
              <a:prstGeom prst="rect">
                <a:avLst/>
              </a:prstGeom>
            </p:spPr>
            <p:txBody>
              <a:bodyPr vert="horz" lIns="91440" tIns="45720" rIns="91440" bIns="45720" rtlCol="0">
                <a:normAutofit fontScale="92500" lnSpcReduction="20000"/>
              </a:bodyPr>
              <a:lstStyle/>
              <a:p>
                <a:pPr>
                  <a:lnSpc>
                    <a:spcPct val="150000"/>
                  </a:lnSpc>
                  <a:spcAft>
                    <a:spcPts val="600"/>
                  </a:spcAft>
                </a:pPr>
                <a:r>
                  <a:rPr lang="en-US" sz="1400" dirty="0">
                    <a:solidFill>
                      <a:schemeClr val="bg1"/>
                    </a:solidFill>
                  </a:rPr>
                  <a:t>The analysis is based on flash matchings by using BV3 (GLD+ENTLN+GLM blended data). Total minutes are 3923 with samples from May 2019, July 2020, and the summer 2021.</a:t>
                </a:r>
              </a:p>
              <a:p>
                <a:pPr indent="-228600">
                  <a:lnSpc>
                    <a:spcPct val="90000"/>
                  </a:lnSpc>
                  <a:spcAft>
                    <a:spcPts val="600"/>
                  </a:spcAft>
                  <a:buFont typeface="Arial" panose="020B0604020202020204" pitchFamily="34" charset="0"/>
                  <a:buChar char="•"/>
                </a:pPr>
                <a:endParaRPr lang="en-US" sz="1400" b="1" dirty="0">
                  <a:solidFill>
                    <a:schemeClr val="bg1"/>
                  </a:solidFill>
                </a:endParaRPr>
              </a:p>
              <a:p>
                <a:pPr>
                  <a:lnSpc>
                    <a:spcPct val="90000"/>
                  </a:lnSpc>
                  <a:spcAft>
                    <a:spcPts val="600"/>
                  </a:spcAft>
                </a:pPr>
                <a:r>
                  <a:rPr lang="en-US" sz="1700" b="1" dirty="0">
                    <a:solidFill>
                      <a:srgbClr val="FFC000"/>
                    </a:solidFill>
                  </a:rPr>
                  <a:t>DE, detection efficiency</a:t>
                </a:r>
                <a:r>
                  <a:rPr lang="en-US" sz="1700" dirty="0">
                    <a:solidFill>
                      <a:srgbClr val="FFC000"/>
                    </a:solidFill>
                  </a:rPr>
                  <a:t>:</a:t>
                </a:r>
              </a:p>
              <a:p>
                <a:pPr>
                  <a:lnSpc>
                    <a:spcPct val="90000"/>
                  </a:lnSpc>
                  <a:spcAft>
                    <a:spcPts val="600"/>
                  </a:spcAft>
                </a:pPr>
                <a14:m>
                  <m:oMathPara xmlns:m="http://schemas.openxmlformats.org/officeDocument/2006/math">
                    <m:oMathParaPr>
                      <m:jc m:val="centerGroup"/>
                    </m:oMathParaPr>
                    <m:oMath xmlns:m="http://schemas.openxmlformats.org/officeDocument/2006/math">
                      <m:r>
                        <a:rPr lang="en-US" sz="1700" i="1" smtClean="0">
                          <a:solidFill>
                            <a:srgbClr val="FFC000"/>
                          </a:solidFill>
                          <a:latin typeface="Cambria Math" panose="02040503050406030204" pitchFamily="18" charset="0"/>
                        </a:rPr>
                        <m:t>𝐷𝐸</m:t>
                      </m:r>
                      <m:r>
                        <a:rPr lang="en-US" sz="1700" i="1" smtClean="0">
                          <a:solidFill>
                            <a:srgbClr val="FFC000"/>
                          </a:solidFill>
                          <a:latin typeface="Cambria Math" panose="02040503050406030204" pitchFamily="18" charset="0"/>
                        </a:rPr>
                        <m:t>=</m:t>
                      </m:r>
                      <m:f>
                        <m:fPr>
                          <m:ctrlPr>
                            <a:rPr lang="en-US" sz="1700" i="1">
                              <a:solidFill>
                                <a:srgbClr val="FFC000"/>
                              </a:solidFill>
                              <a:latin typeface="Cambria Math" panose="02040503050406030204" pitchFamily="18" charset="0"/>
                            </a:rPr>
                          </m:ctrlPr>
                        </m:fPr>
                        <m:num>
                          <m:sSub>
                            <m:sSubPr>
                              <m:ctrlPr>
                                <a:rPr lang="en-US" sz="1700" i="1">
                                  <a:solidFill>
                                    <a:srgbClr val="FFC000"/>
                                  </a:solidFill>
                                  <a:latin typeface="Cambria Math" panose="02040503050406030204" pitchFamily="18" charset="0"/>
                                </a:rPr>
                              </m:ctrlPr>
                            </m:sSubPr>
                            <m:e>
                              <m:r>
                                <a:rPr lang="en-US" sz="1700" i="1">
                                  <a:solidFill>
                                    <a:srgbClr val="FFC000"/>
                                  </a:solidFill>
                                  <a:latin typeface="Cambria Math" panose="02040503050406030204" pitchFamily="18" charset="0"/>
                                </a:rPr>
                                <m:t>𝑁</m:t>
                              </m:r>
                            </m:e>
                            <m:sub>
                              <m:r>
                                <a:rPr lang="en-US" sz="1700" i="1">
                                  <a:solidFill>
                                    <a:srgbClr val="FFC000"/>
                                  </a:solidFill>
                                  <a:latin typeface="Cambria Math" panose="02040503050406030204" pitchFamily="18" charset="0"/>
                                </a:rPr>
                                <m:t>𝑔𝑜𝑚</m:t>
                              </m:r>
                            </m:sub>
                          </m:sSub>
                        </m:num>
                        <m:den>
                          <m:sSub>
                            <m:sSubPr>
                              <m:ctrlPr>
                                <a:rPr lang="en-US" sz="1700" i="1">
                                  <a:solidFill>
                                    <a:srgbClr val="FFC000"/>
                                  </a:solidFill>
                                  <a:latin typeface="Cambria Math" panose="02040503050406030204" pitchFamily="18" charset="0"/>
                                </a:rPr>
                              </m:ctrlPr>
                            </m:sSubPr>
                            <m:e>
                              <m:r>
                                <a:rPr lang="en-US" sz="1700" i="1">
                                  <a:solidFill>
                                    <a:srgbClr val="FFC000"/>
                                  </a:solidFill>
                                  <a:latin typeface="Cambria Math" panose="02040503050406030204" pitchFamily="18" charset="0"/>
                                </a:rPr>
                                <m:t>𝑁</m:t>
                              </m:r>
                            </m:e>
                            <m:sub>
                              <m:r>
                                <a:rPr lang="en-US" sz="1700" i="1">
                                  <a:solidFill>
                                    <a:srgbClr val="FFC000"/>
                                  </a:solidFill>
                                  <a:latin typeface="Cambria Math" panose="02040503050406030204" pitchFamily="18" charset="0"/>
                                </a:rPr>
                                <m:t>𝑔𝑜</m:t>
                              </m:r>
                            </m:sub>
                          </m:sSub>
                        </m:den>
                      </m:f>
                      <m:r>
                        <a:rPr lang="en-US" sz="1700" i="1">
                          <a:solidFill>
                            <a:srgbClr val="FFC000"/>
                          </a:solidFill>
                          <a:latin typeface="Cambria Math" panose="02040503050406030204" pitchFamily="18" charset="0"/>
                        </a:rPr>
                        <m:t>×100%</m:t>
                      </m:r>
                    </m:oMath>
                  </m:oMathPara>
                </a14:m>
                <a:endParaRPr lang="en-US" sz="1700" dirty="0">
                  <a:solidFill>
                    <a:srgbClr val="FFC000"/>
                  </a:solidFill>
                </a:endParaRPr>
              </a:p>
              <a:p>
                <a:pPr>
                  <a:lnSpc>
                    <a:spcPct val="90000"/>
                  </a:lnSpc>
                  <a:spcAft>
                    <a:spcPts val="600"/>
                  </a:spcAft>
                </a:pPr>
                <a:r>
                  <a:rPr lang="en-US" sz="1400" dirty="0">
                    <a:solidFill>
                      <a:schemeClr val="bg1"/>
                    </a:solidFill>
                  </a:rPr>
                  <a:t>Where: </a:t>
                </a:r>
              </a:p>
              <a:p>
                <a:pPr marL="406400" indent="-233363">
                  <a:lnSpc>
                    <a:spcPct val="160000"/>
                  </a:lnSpc>
                  <a:spcAft>
                    <a:spcPts val="600"/>
                  </a:spcAft>
                  <a:buFont typeface="Arial" panose="020B0604020202020204" pitchFamily="34" charset="0"/>
                  <a:buChar char="•"/>
                </a:pPr>
                <a14:m>
                  <m:oMath xmlns:m="http://schemas.openxmlformats.org/officeDocument/2006/math">
                    <m:sSub>
                      <m:sSubPr>
                        <m:ctrlPr>
                          <a:rPr lang="en-US" sz="1400" i="1">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𝑁</m:t>
                        </m:r>
                      </m:e>
                      <m:sub>
                        <m:r>
                          <a:rPr lang="en-US" sz="1400" i="1">
                            <a:solidFill>
                              <a:schemeClr val="bg1"/>
                            </a:solidFill>
                            <a:latin typeface="Cambria Math" panose="02040503050406030204" pitchFamily="18" charset="0"/>
                          </a:rPr>
                          <m:t>𝑔𝑜𝑚</m:t>
                        </m:r>
                      </m:sub>
                    </m:sSub>
                  </m:oMath>
                </a14:m>
                <a:r>
                  <a:rPr lang="en-US" sz="1400" dirty="0">
                    <a:solidFill>
                      <a:schemeClr val="bg1"/>
                    </a:solidFill>
                  </a:rPr>
                  <a:t>: total number of ground observed ICs/CGs matching with GLM flashes; </a:t>
                </a:r>
              </a:p>
              <a:p>
                <a:pPr marL="406400" indent="-233363">
                  <a:lnSpc>
                    <a:spcPct val="160000"/>
                  </a:lnSpc>
                  <a:spcAft>
                    <a:spcPts val="600"/>
                  </a:spcAft>
                  <a:buFont typeface="Arial" panose="020B0604020202020204" pitchFamily="34" charset="0"/>
                  <a:buChar char="•"/>
                </a:pPr>
                <a14:m>
                  <m:oMath xmlns:m="http://schemas.openxmlformats.org/officeDocument/2006/math">
                    <m:sSub>
                      <m:sSubPr>
                        <m:ctrlPr>
                          <a:rPr lang="en-US" sz="1400" i="1">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𝑁</m:t>
                        </m:r>
                      </m:e>
                      <m:sub>
                        <m:r>
                          <a:rPr lang="en-US" sz="1400" i="1">
                            <a:solidFill>
                              <a:schemeClr val="bg1"/>
                            </a:solidFill>
                            <a:latin typeface="Cambria Math" panose="02040503050406030204" pitchFamily="18" charset="0"/>
                          </a:rPr>
                          <m:t>𝑔𝑜</m:t>
                        </m:r>
                      </m:sub>
                    </m:sSub>
                  </m:oMath>
                </a14:m>
                <a:r>
                  <a:rPr lang="en-US" sz="1400" dirty="0">
                    <a:solidFill>
                      <a:schemeClr val="bg1"/>
                    </a:solidFill>
                  </a:rPr>
                  <a:t>:  total number of ground observed ICs/CGs;</a:t>
                </a:r>
              </a:p>
              <a:p>
                <a:pPr indent="-228600">
                  <a:lnSpc>
                    <a:spcPct val="90000"/>
                  </a:lnSpc>
                  <a:spcAft>
                    <a:spcPts val="600"/>
                  </a:spcAft>
                  <a:buFont typeface="Arial" panose="020B0604020202020204" pitchFamily="34" charset="0"/>
                  <a:buChar char="•"/>
                </a:pPr>
                <a:endParaRPr lang="en-US" sz="1400" dirty="0">
                  <a:solidFill>
                    <a:schemeClr val="bg1"/>
                  </a:solidFill>
                </a:endParaRPr>
              </a:p>
              <a:p>
                <a:pPr>
                  <a:lnSpc>
                    <a:spcPct val="90000"/>
                  </a:lnSpc>
                  <a:spcAft>
                    <a:spcPts val="600"/>
                  </a:spcAft>
                </a:pPr>
                <a:r>
                  <a:rPr lang="en-US" sz="1700" b="1" dirty="0">
                    <a:solidFill>
                      <a:srgbClr val="FFC000"/>
                    </a:solidFill>
                  </a:rPr>
                  <a:t>FAR, False alarm rate</a:t>
                </a:r>
                <a:r>
                  <a:rPr lang="en-US" sz="1700" dirty="0">
                    <a:solidFill>
                      <a:srgbClr val="FFC000"/>
                    </a:solidFill>
                  </a:rPr>
                  <a:t>: </a:t>
                </a:r>
              </a:p>
              <a:p>
                <a:pPr>
                  <a:lnSpc>
                    <a:spcPct val="90000"/>
                  </a:lnSpc>
                  <a:spcAft>
                    <a:spcPts val="600"/>
                  </a:spcAft>
                </a:pPr>
                <a14:m>
                  <m:oMathPara xmlns:m="http://schemas.openxmlformats.org/officeDocument/2006/math">
                    <m:oMathParaPr>
                      <m:jc m:val="centerGroup"/>
                    </m:oMathParaPr>
                    <m:oMath xmlns:m="http://schemas.openxmlformats.org/officeDocument/2006/math">
                      <m:r>
                        <a:rPr lang="en-US" sz="1700" i="1" smtClean="0">
                          <a:solidFill>
                            <a:srgbClr val="FFC000"/>
                          </a:solidFill>
                          <a:latin typeface="Cambria Math" panose="02040503050406030204" pitchFamily="18" charset="0"/>
                        </a:rPr>
                        <m:t>𝐹𝐴𝑅</m:t>
                      </m:r>
                      <m:r>
                        <a:rPr lang="en-US" sz="1700" i="1" smtClean="0">
                          <a:solidFill>
                            <a:srgbClr val="FFC000"/>
                          </a:solidFill>
                          <a:latin typeface="Cambria Math" panose="02040503050406030204" pitchFamily="18" charset="0"/>
                        </a:rPr>
                        <m:t>=</m:t>
                      </m:r>
                      <m:f>
                        <m:fPr>
                          <m:ctrlPr>
                            <a:rPr lang="en-US" sz="1700" i="1">
                              <a:solidFill>
                                <a:srgbClr val="FFC000"/>
                              </a:solidFill>
                              <a:latin typeface="Cambria Math" panose="02040503050406030204" pitchFamily="18" charset="0"/>
                            </a:rPr>
                          </m:ctrlPr>
                        </m:fPr>
                        <m:num>
                          <m:sSub>
                            <m:sSubPr>
                              <m:ctrlPr>
                                <a:rPr lang="en-US" sz="1700" i="1">
                                  <a:solidFill>
                                    <a:srgbClr val="FFC000"/>
                                  </a:solidFill>
                                  <a:latin typeface="Cambria Math" panose="02040503050406030204" pitchFamily="18" charset="0"/>
                                </a:rPr>
                              </m:ctrlPr>
                            </m:sSubPr>
                            <m:e>
                              <m:r>
                                <a:rPr lang="en-US" sz="1700" i="1">
                                  <a:solidFill>
                                    <a:srgbClr val="FFC000"/>
                                  </a:solidFill>
                                  <a:latin typeface="Cambria Math" panose="02040503050406030204" pitchFamily="18" charset="0"/>
                                </a:rPr>
                                <m:t>𝑁</m:t>
                              </m:r>
                            </m:e>
                            <m:sub>
                              <m:r>
                                <a:rPr lang="en-US" sz="1700" i="1">
                                  <a:solidFill>
                                    <a:srgbClr val="FFC000"/>
                                  </a:solidFill>
                                  <a:latin typeface="Cambria Math" panose="02040503050406030204" pitchFamily="18" charset="0"/>
                                </a:rPr>
                                <m:t>𝑔𝑙𝑚</m:t>
                              </m:r>
                              <m:r>
                                <a:rPr lang="en-US" sz="1700" i="1">
                                  <a:solidFill>
                                    <a:srgbClr val="FFC000"/>
                                  </a:solidFill>
                                  <a:latin typeface="Cambria Math" panose="02040503050406030204" pitchFamily="18" charset="0"/>
                                </a:rPr>
                                <m:t>_</m:t>
                              </m:r>
                              <m:r>
                                <a:rPr lang="en-US" sz="1700" i="1">
                                  <a:solidFill>
                                    <a:srgbClr val="FFC000"/>
                                  </a:solidFill>
                                  <a:latin typeface="Cambria Math" panose="02040503050406030204" pitchFamily="18" charset="0"/>
                                </a:rPr>
                                <m:t>𝑢𝑚</m:t>
                              </m:r>
                            </m:sub>
                          </m:sSub>
                        </m:num>
                        <m:den>
                          <m:sSub>
                            <m:sSubPr>
                              <m:ctrlPr>
                                <a:rPr lang="en-US" sz="1700" i="1">
                                  <a:solidFill>
                                    <a:srgbClr val="FFC000"/>
                                  </a:solidFill>
                                  <a:latin typeface="Cambria Math" panose="02040503050406030204" pitchFamily="18" charset="0"/>
                                </a:rPr>
                              </m:ctrlPr>
                            </m:sSubPr>
                            <m:e>
                              <m:r>
                                <a:rPr lang="en-US" sz="1700" i="1">
                                  <a:solidFill>
                                    <a:srgbClr val="FFC000"/>
                                  </a:solidFill>
                                  <a:latin typeface="Cambria Math" panose="02040503050406030204" pitchFamily="18" charset="0"/>
                                </a:rPr>
                                <m:t>𝑁</m:t>
                              </m:r>
                            </m:e>
                            <m:sub>
                              <m:r>
                                <a:rPr lang="en-US" sz="1700" i="1">
                                  <a:solidFill>
                                    <a:srgbClr val="FFC000"/>
                                  </a:solidFill>
                                  <a:latin typeface="Cambria Math" panose="02040503050406030204" pitchFamily="18" charset="0"/>
                                </a:rPr>
                                <m:t>𝑔𝑙𝑚</m:t>
                              </m:r>
                              <m:r>
                                <a:rPr lang="en-US" sz="1700" i="1">
                                  <a:solidFill>
                                    <a:srgbClr val="FFC000"/>
                                  </a:solidFill>
                                  <a:latin typeface="Cambria Math" panose="02040503050406030204" pitchFamily="18" charset="0"/>
                                </a:rPr>
                                <m:t>_</m:t>
                              </m:r>
                              <m:r>
                                <a:rPr lang="en-US" sz="1700" i="1">
                                  <a:solidFill>
                                    <a:srgbClr val="FFC000"/>
                                  </a:solidFill>
                                  <a:latin typeface="Cambria Math" panose="02040503050406030204" pitchFamily="18" charset="0"/>
                                </a:rPr>
                                <m:t>𝑡𝑜𝑡</m:t>
                              </m:r>
                            </m:sub>
                          </m:sSub>
                        </m:den>
                      </m:f>
                      <m:r>
                        <a:rPr lang="en-US" sz="1700" i="1">
                          <a:solidFill>
                            <a:srgbClr val="FFC000"/>
                          </a:solidFill>
                          <a:latin typeface="Cambria Math" panose="02040503050406030204" pitchFamily="18" charset="0"/>
                        </a:rPr>
                        <m:t>×100%</m:t>
                      </m:r>
                    </m:oMath>
                  </m:oMathPara>
                </a14:m>
                <a:endParaRPr lang="en-US" sz="1400" dirty="0">
                  <a:solidFill>
                    <a:srgbClr val="FFC000"/>
                  </a:solidFill>
                </a:endParaRPr>
              </a:p>
              <a:p>
                <a:pPr>
                  <a:lnSpc>
                    <a:spcPct val="90000"/>
                  </a:lnSpc>
                  <a:spcAft>
                    <a:spcPts val="600"/>
                  </a:spcAft>
                </a:pPr>
                <a:r>
                  <a:rPr lang="en-US" sz="1400" dirty="0">
                    <a:solidFill>
                      <a:schemeClr val="bg1"/>
                    </a:solidFill>
                  </a:rPr>
                  <a:t>Where:</a:t>
                </a:r>
              </a:p>
              <a:p>
                <a:pPr marL="514350" indent="-225425">
                  <a:lnSpc>
                    <a:spcPct val="160000"/>
                  </a:lnSpc>
                  <a:spcAft>
                    <a:spcPts val="600"/>
                  </a:spcAft>
                  <a:buFont typeface="Arial" panose="020B0604020202020204" pitchFamily="34" charset="0"/>
                  <a:buChar char="•"/>
                </a:pPr>
                <a14:m>
                  <m:oMath xmlns:m="http://schemas.openxmlformats.org/officeDocument/2006/math">
                    <m:sSub>
                      <m:sSubPr>
                        <m:ctrlPr>
                          <a:rPr lang="en-US" sz="1400" i="1">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𝑁</m:t>
                        </m:r>
                      </m:e>
                      <m:sub>
                        <m:r>
                          <a:rPr lang="en-US" sz="1400" i="1">
                            <a:solidFill>
                              <a:schemeClr val="bg1"/>
                            </a:solidFill>
                            <a:latin typeface="Cambria Math" panose="02040503050406030204" pitchFamily="18" charset="0"/>
                          </a:rPr>
                          <m:t>𝑔𝑙𝑚</m:t>
                        </m:r>
                        <m:r>
                          <a:rPr lang="en-US" sz="1400" i="1">
                            <a:solidFill>
                              <a:schemeClr val="bg1"/>
                            </a:solidFill>
                            <a:latin typeface="Cambria Math" panose="02040503050406030204" pitchFamily="18" charset="0"/>
                          </a:rPr>
                          <m:t>_</m:t>
                        </m:r>
                        <m:r>
                          <a:rPr lang="en-US" sz="1400" i="1">
                            <a:solidFill>
                              <a:schemeClr val="bg1"/>
                            </a:solidFill>
                            <a:latin typeface="Cambria Math" panose="02040503050406030204" pitchFamily="18" charset="0"/>
                          </a:rPr>
                          <m:t>𝑢𝑚</m:t>
                        </m:r>
                      </m:sub>
                    </m:sSub>
                  </m:oMath>
                </a14:m>
                <a:r>
                  <a:rPr lang="en-US" sz="1400" dirty="0">
                    <a:solidFill>
                      <a:schemeClr val="bg1"/>
                    </a:solidFill>
                  </a:rPr>
                  <a:t>: total number of GLM16 group centroids without any ground matchings; </a:t>
                </a:r>
              </a:p>
              <a:p>
                <a:pPr marL="514350" indent="-225425">
                  <a:lnSpc>
                    <a:spcPct val="160000"/>
                  </a:lnSpc>
                  <a:spcAft>
                    <a:spcPts val="600"/>
                  </a:spcAft>
                  <a:buFont typeface="Arial" panose="020B0604020202020204" pitchFamily="34" charset="0"/>
                  <a:buChar char="•"/>
                </a:pPr>
                <a14:m>
                  <m:oMath xmlns:m="http://schemas.openxmlformats.org/officeDocument/2006/math">
                    <m:sSub>
                      <m:sSubPr>
                        <m:ctrlPr>
                          <a:rPr lang="en-US" sz="1400" i="1">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𝑁</m:t>
                        </m:r>
                      </m:e>
                      <m:sub>
                        <m:r>
                          <a:rPr lang="en-US" sz="1400" i="1">
                            <a:solidFill>
                              <a:schemeClr val="bg1"/>
                            </a:solidFill>
                            <a:latin typeface="Cambria Math" panose="02040503050406030204" pitchFamily="18" charset="0"/>
                          </a:rPr>
                          <m:t>𝑔𝑙𝑚</m:t>
                        </m:r>
                        <m:r>
                          <a:rPr lang="en-US" sz="1400" i="1">
                            <a:solidFill>
                              <a:schemeClr val="bg1"/>
                            </a:solidFill>
                            <a:latin typeface="Cambria Math" panose="02040503050406030204" pitchFamily="18" charset="0"/>
                          </a:rPr>
                          <m:t>_</m:t>
                        </m:r>
                        <m:r>
                          <a:rPr lang="en-US" sz="1400" i="1">
                            <a:solidFill>
                              <a:schemeClr val="bg1"/>
                            </a:solidFill>
                            <a:latin typeface="Cambria Math" panose="02040503050406030204" pitchFamily="18" charset="0"/>
                          </a:rPr>
                          <m:t>𝑡𝑜𝑡</m:t>
                        </m:r>
                      </m:sub>
                    </m:sSub>
                  </m:oMath>
                </a14:m>
                <a:r>
                  <a:rPr lang="en-US" sz="1400" dirty="0">
                    <a:solidFill>
                      <a:schemeClr val="bg1"/>
                    </a:solidFill>
                  </a:rPr>
                  <a:t>: total number of GLM16 group centroids. </a:t>
                </a:r>
              </a:p>
            </p:txBody>
          </p:sp>
        </mc:Choice>
        <mc:Fallback xmlns="">
          <p:sp>
            <p:nvSpPr>
              <p:cNvPr id="6" name="TextBox 5">
                <a:extLst>
                  <a:ext uri="{FF2B5EF4-FFF2-40B4-BE49-F238E27FC236}">
                    <a16:creationId xmlns:a16="http://schemas.microsoft.com/office/drawing/2014/main" id="{B1155D15-EE45-0419-9C22-FD5FAE6A17F9}"/>
                  </a:ext>
                </a:extLst>
              </p:cNvPr>
              <p:cNvSpPr txBox="1">
                <a:spLocks noRot="1" noChangeAspect="1" noMove="1" noResize="1" noEditPoints="1" noAdjustHandles="1" noChangeArrowheads="1" noChangeShapeType="1" noTextEdit="1"/>
              </p:cNvSpPr>
              <p:nvPr/>
            </p:nvSpPr>
            <p:spPr>
              <a:xfrm>
                <a:off x="336384" y="1124856"/>
                <a:ext cx="5783644" cy="5173468"/>
              </a:xfrm>
              <a:prstGeom prst="rect">
                <a:avLst/>
              </a:prstGeom>
              <a:blipFill>
                <a:blip r:embed="rId2"/>
                <a:stretch>
                  <a:fillRect l="-439" r="-219"/>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C31CE18E-98BE-F4B7-9E68-EFFCE4CB984C}"/>
              </a:ext>
            </a:extLst>
          </p:cNvPr>
          <p:cNvPicPr>
            <a:picLocks noGrp="1" noChangeAspect="1"/>
          </p:cNvPicPr>
          <p:nvPr>
            <p:ph idx="1"/>
          </p:nvPr>
        </p:nvPicPr>
        <p:blipFill>
          <a:blip r:embed="rId3"/>
          <a:stretch>
            <a:fillRect/>
          </a:stretch>
        </p:blipFill>
        <p:spPr>
          <a:xfrm>
            <a:off x="6972698" y="339883"/>
            <a:ext cx="4371633" cy="5733287"/>
          </a:xfrm>
          <a:prstGeom prst="rect">
            <a:avLst/>
          </a:prstGeom>
        </p:spPr>
      </p:pic>
    </p:spTree>
    <p:extLst>
      <p:ext uri="{BB962C8B-B14F-4D97-AF65-F5344CB8AC3E}">
        <p14:creationId xmlns:p14="http://schemas.microsoft.com/office/powerpoint/2010/main" val="521892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A4E4-6197-BB3A-8E33-89659450CE3F}"/>
              </a:ext>
            </a:extLst>
          </p:cNvPr>
          <p:cNvSpPr>
            <a:spLocks noGrp="1"/>
          </p:cNvSpPr>
          <p:nvPr>
            <p:ph type="title"/>
          </p:nvPr>
        </p:nvSpPr>
        <p:spPr>
          <a:xfrm>
            <a:off x="6171542" y="130871"/>
            <a:ext cx="5314536" cy="1325563"/>
          </a:xfrm>
        </p:spPr>
        <p:txBody>
          <a:bodyPr vert="horz" lIns="91440" tIns="45720" rIns="91440" bIns="45720" rtlCol="0" anchor="ctr">
            <a:normAutofit/>
          </a:bodyPr>
          <a:lstStyle/>
          <a:p>
            <a:r>
              <a:rPr lang="en-US" dirty="0"/>
              <a:t>Some comments:</a:t>
            </a:r>
          </a:p>
        </p:txBody>
      </p:sp>
      <p:pic>
        <p:nvPicPr>
          <p:cNvPr id="6" name="Picture 5" descr="Glowing stars at night">
            <a:extLst>
              <a:ext uri="{FF2B5EF4-FFF2-40B4-BE49-F238E27FC236}">
                <a16:creationId xmlns:a16="http://schemas.microsoft.com/office/drawing/2014/main" id="{588AAB13-F126-D2CD-695A-FC480D4EDD43}"/>
              </a:ext>
            </a:extLst>
          </p:cNvPr>
          <p:cNvPicPr>
            <a:picLocks noChangeAspect="1"/>
          </p:cNvPicPr>
          <p:nvPr/>
        </p:nvPicPr>
        <p:blipFill rotWithShape="1">
          <a:blip r:embed="rId2"/>
          <a:srcRect l="3579" r="16068"/>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4" name="TextBox 3">
            <a:extLst>
              <a:ext uri="{FF2B5EF4-FFF2-40B4-BE49-F238E27FC236}">
                <a16:creationId xmlns:a16="http://schemas.microsoft.com/office/drawing/2014/main" id="{F063C528-EAD6-4458-19FA-E5BFB90894DA}"/>
              </a:ext>
            </a:extLst>
          </p:cNvPr>
          <p:cNvSpPr txBox="1"/>
          <p:nvPr/>
        </p:nvSpPr>
        <p:spPr>
          <a:xfrm>
            <a:off x="5609220" y="1277257"/>
            <a:ext cx="6439180" cy="5304971"/>
          </a:xfrm>
          <a:prstGeom prst="rect">
            <a:avLst/>
          </a:prstGeom>
        </p:spPr>
        <p:txBody>
          <a:bodyPr vert="horz" lIns="91440" tIns="45720" rIns="91440" bIns="45720" rtlCol="0" anchor="t">
            <a:normAutofit/>
          </a:bodyPr>
          <a:lstStyle/>
          <a:p>
            <a:pPr>
              <a:lnSpc>
                <a:spcPct val="150000"/>
              </a:lnSpc>
              <a:spcAft>
                <a:spcPts val="600"/>
              </a:spcAft>
            </a:pPr>
            <a:r>
              <a:rPr lang="en-US" sz="2000" dirty="0"/>
              <a:t>FAR, DE, </a:t>
            </a:r>
            <a:r>
              <a:rPr lang="en-US" sz="2000" dirty="0" err="1"/>
              <a:t>domain_matched_ratio</a:t>
            </a:r>
            <a:r>
              <a:rPr lang="en-US" sz="2000" dirty="0"/>
              <a:t> shown above all indicate: </a:t>
            </a:r>
          </a:p>
          <a:p>
            <a:pPr marL="914400" indent="-225425">
              <a:lnSpc>
                <a:spcPct val="150000"/>
              </a:lnSpc>
              <a:spcAft>
                <a:spcPts val="600"/>
              </a:spcAft>
              <a:buFont typeface="Arial" panose="020B0604020202020204" pitchFamily="34" charset="0"/>
              <a:buChar char="•"/>
            </a:pPr>
            <a:r>
              <a:rPr lang="en-US" sz="2000" dirty="0">
                <a:solidFill>
                  <a:schemeClr val="accent4"/>
                </a:solidFill>
              </a:rPr>
              <a:t>The GLM observations present quite good quality; </a:t>
            </a:r>
          </a:p>
          <a:p>
            <a:pPr marL="919163" indent="-228600">
              <a:lnSpc>
                <a:spcPct val="150000"/>
              </a:lnSpc>
              <a:spcAft>
                <a:spcPts val="600"/>
              </a:spcAft>
              <a:buFont typeface="Arial" panose="020B0604020202020204" pitchFamily="34" charset="0"/>
              <a:buChar char="•"/>
            </a:pPr>
            <a:r>
              <a:rPr lang="en-US" sz="2000" dirty="0">
                <a:solidFill>
                  <a:schemeClr val="accent4"/>
                </a:solidFill>
              </a:rPr>
              <a:t>But no single network can detect all lightning discharges</a:t>
            </a:r>
            <a:r>
              <a:rPr lang="en-US" sz="2000" b="1" dirty="0">
                <a:solidFill>
                  <a:schemeClr val="accent4"/>
                </a:solidFill>
              </a:rPr>
              <a:t>. </a:t>
            </a:r>
            <a:r>
              <a:rPr lang="en-US" sz="2000" dirty="0"/>
              <a:t>Some lightning discharges can only be seen by one system but not the others. </a:t>
            </a:r>
          </a:p>
          <a:p>
            <a:pPr marL="231775" indent="-231775">
              <a:lnSpc>
                <a:spcPct val="150000"/>
              </a:lnSpc>
              <a:spcAft>
                <a:spcPts val="600"/>
              </a:spcAft>
            </a:pPr>
            <a:r>
              <a:rPr lang="en-US" sz="2000" b="1" dirty="0"/>
              <a:t>Hence, how to find a reliable and consistent way to combine different systems to maximize the amount of lightning detected: in one side, to fill the GLM observation gaps, and in another side, to lessen the GLM parallax effects</a:t>
            </a:r>
            <a:r>
              <a:rPr lang="en-US" sz="2600" b="1" dirty="0"/>
              <a:t>?</a:t>
            </a:r>
            <a:r>
              <a:rPr lang="en-US" sz="2600" b="1" dirty="0">
                <a:solidFill>
                  <a:srgbClr val="FFC000"/>
                </a:solidFill>
              </a:rPr>
              <a:t> </a:t>
            </a:r>
            <a:r>
              <a:rPr lang="en-US" sz="3500" b="1" dirty="0">
                <a:solidFill>
                  <a:srgbClr val="FFC000"/>
                </a:solidFill>
                <a:sym typeface="Wingdings" pitchFamily="2" charset="2"/>
              </a:rPr>
              <a:t></a:t>
            </a:r>
            <a:r>
              <a:rPr lang="en-US" sz="2600" b="1" dirty="0">
                <a:solidFill>
                  <a:srgbClr val="FFC000"/>
                </a:solidFill>
                <a:sym typeface="Wingdings" pitchFamily="2" charset="2"/>
              </a:rPr>
              <a:t> </a:t>
            </a:r>
            <a:r>
              <a:rPr lang="en-US" sz="3000" b="1" dirty="0">
                <a:solidFill>
                  <a:srgbClr val="FFC000"/>
                </a:solidFill>
                <a:sym typeface="Wingdings" pitchFamily="2" charset="2"/>
              </a:rPr>
              <a:t>our blended data</a:t>
            </a:r>
            <a:r>
              <a:rPr lang="en-US" sz="2600" b="1" dirty="0">
                <a:solidFill>
                  <a:srgbClr val="FFC000"/>
                </a:solidFill>
                <a:sym typeface="Wingdings" pitchFamily="2" charset="2"/>
              </a:rPr>
              <a:t>.</a:t>
            </a:r>
            <a:endParaRPr lang="en-US" sz="2600" dirty="0">
              <a:solidFill>
                <a:srgbClr val="FFC000"/>
              </a:solidFill>
            </a:endParaRPr>
          </a:p>
        </p:txBody>
      </p:sp>
    </p:spTree>
    <p:extLst>
      <p:ext uri="{BB962C8B-B14F-4D97-AF65-F5344CB8AC3E}">
        <p14:creationId xmlns:p14="http://schemas.microsoft.com/office/powerpoint/2010/main" val="327215709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8EF62A6B-84D6-4D8D-986B-FF26244D6584}"/>
              </a:ext>
            </a:extLst>
          </p:cNvPr>
          <p:cNvSpPr txBox="1">
            <a:spLocks/>
          </p:cNvSpPr>
          <p:nvPr/>
        </p:nvSpPr>
        <p:spPr>
          <a:xfrm>
            <a:off x="594360" y="640263"/>
            <a:ext cx="5239512" cy="13449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4000" b="1" kern="1200" dirty="0">
                <a:solidFill>
                  <a:schemeClr val="bg1"/>
                </a:solidFill>
                <a:latin typeface="+mj-lt"/>
                <a:ea typeface="+mj-ea"/>
                <a:cs typeface="+mj-cs"/>
              </a:rPr>
              <a:t>Verification of blended data products</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B853E94-B44B-F8BB-29A1-63067BC6CF6E}"/>
              </a:ext>
            </a:extLst>
          </p:cNvPr>
          <p:cNvSpPr>
            <a:spLocks noGrp="1"/>
          </p:cNvSpPr>
          <p:nvPr>
            <p:ph idx="1"/>
          </p:nvPr>
        </p:nvSpPr>
        <p:spPr>
          <a:xfrm>
            <a:off x="593610" y="2121763"/>
            <a:ext cx="5235490" cy="3773010"/>
          </a:xfrm>
        </p:spPr>
        <p:txBody>
          <a:bodyPr vert="horz" lIns="91440" tIns="45720" rIns="91440" bIns="45720" rtlCol="0">
            <a:normAutofit/>
          </a:bodyPr>
          <a:lstStyle/>
          <a:p>
            <a:pPr marL="0" indent="0">
              <a:lnSpc>
                <a:spcPct val="150000"/>
              </a:lnSpc>
              <a:buNone/>
            </a:pPr>
            <a:r>
              <a:rPr lang="en-US" sz="2000" dirty="0">
                <a:solidFill>
                  <a:schemeClr val="bg1"/>
                </a:solidFill>
              </a:rPr>
              <a:t>Incorporation of ground-based observations has the ability to </a:t>
            </a:r>
          </a:p>
          <a:p>
            <a:pPr>
              <a:lnSpc>
                <a:spcPct val="150000"/>
              </a:lnSpc>
            </a:pPr>
            <a:r>
              <a:rPr lang="en-US" sz="2000" b="1" dirty="0">
                <a:solidFill>
                  <a:srgbClr val="FFC000"/>
                </a:solidFill>
              </a:rPr>
              <a:t>partially fix the GLM holes</a:t>
            </a:r>
            <a:r>
              <a:rPr lang="en-US" sz="2000" dirty="0">
                <a:solidFill>
                  <a:srgbClr val="FFC000"/>
                </a:solidFill>
              </a:rPr>
              <a:t>;</a:t>
            </a:r>
          </a:p>
          <a:p>
            <a:pPr>
              <a:lnSpc>
                <a:spcPct val="150000"/>
              </a:lnSpc>
            </a:pPr>
            <a:r>
              <a:rPr lang="en-US" sz="2000" b="1" dirty="0">
                <a:solidFill>
                  <a:srgbClr val="FFC000"/>
                </a:solidFill>
              </a:rPr>
              <a:t>partially correct the parallax errors</a:t>
            </a:r>
            <a:r>
              <a:rPr lang="en-US" sz="2000" dirty="0">
                <a:solidFill>
                  <a:schemeClr val="bg1"/>
                </a:solidFill>
              </a:rPr>
              <a:t> as compared with ground observations. </a:t>
            </a:r>
          </a:p>
        </p:txBody>
      </p:sp>
      <p:pic>
        <p:nvPicPr>
          <p:cNvPr id="5" name="Picture 4">
            <a:extLst>
              <a:ext uri="{FF2B5EF4-FFF2-40B4-BE49-F238E27FC236}">
                <a16:creationId xmlns:a16="http://schemas.microsoft.com/office/drawing/2014/main" id="{7A969F80-9709-8DD0-6478-62339557E577}"/>
              </a:ext>
            </a:extLst>
          </p:cNvPr>
          <p:cNvPicPr>
            <a:picLocks noChangeAspect="1"/>
          </p:cNvPicPr>
          <p:nvPr/>
        </p:nvPicPr>
        <p:blipFill>
          <a:blip r:embed="rId2"/>
          <a:stretch>
            <a:fillRect/>
          </a:stretch>
        </p:blipFill>
        <p:spPr>
          <a:xfrm>
            <a:off x="6590861" y="897935"/>
            <a:ext cx="5264755" cy="4731165"/>
          </a:xfrm>
          <a:prstGeom prst="rect">
            <a:avLst/>
          </a:prstGeom>
        </p:spPr>
      </p:pic>
    </p:spTree>
    <p:extLst>
      <p:ext uri="{BB962C8B-B14F-4D97-AF65-F5344CB8AC3E}">
        <p14:creationId xmlns:p14="http://schemas.microsoft.com/office/powerpoint/2010/main" val="1568088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3481</TotalTime>
  <Words>2496</Words>
  <Application>Microsoft Macintosh PowerPoint</Application>
  <PresentationFormat>Widescreen</PresentationFormat>
  <Paragraphs>214</Paragraphs>
  <Slides>16</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Cambria Math</vt:lpstr>
      <vt:lpstr>Times New Roman</vt:lpstr>
      <vt:lpstr>Wingdings</vt:lpstr>
      <vt:lpstr>Office Theme</vt:lpstr>
      <vt:lpstr>Blending Lightning Data from Space- and Ground-Based Networks</vt:lpstr>
      <vt:lpstr>PowerPoint Presentation</vt:lpstr>
      <vt:lpstr>Recently, </vt:lpstr>
      <vt:lpstr>PowerPoint Presentation</vt:lpstr>
      <vt:lpstr>Table 1. Blending methods being explored</vt:lpstr>
      <vt:lpstr>PowerPoint Presentation</vt:lpstr>
      <vt:lpstr>GLM16 FAR and DE</vt:lpstr>
      <vt:lpstr>Some comments:</vt:lpstr>
      <vt:lpstr>PowerPoint Presentation</vt:lpstr>
      <vt:lpstr>PowerPoint Presentation</vt:lpstr>
      <vt:lpstr>PowerPoint Presentation</vt:lpstr>
      <vt:lpstr>PowerPoint Presentation</vt:lpstr>
      <vt:lpstr>Table 3. The time averaged correlation coefficients (CCs) between 10-min FED and 10-min LMA FED over the corresponding LMA domain for different cases.</vt:lpstr>
      <vt:lpstr>PowerPoint Presentation</vt:lpstr>
      <vt:lpstr>Discussion for next step</vt:lpstr>
      <vt:lpstr>Some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Blending Lightning Data from Space- and Ground-Based Networks</dc:title>
  <dc:creator>Microsoft Office User</dc:creator>
  <cp:lastModifiedBy>Microsoft Office User</cp:lastModifiedBy>
  <cp:revision>184</cp:revision>
  <dcterms:created xsi:type="dcterms:W3CDTF">2022-09-07T13:21:03Z</dcterms:created>
  <dcterms:modified xsi:type="dcterms:W3CDTF">2022-09-14T01:29:59Z</dcterms:modified>
</cp:coreProperties>
</file>