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58" r:id="rId10"/>
    <p:sldId id="268" r:id="rId11"/>
    <p:sldId id="26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2600"/>
    <a:srgbClr val="9437FF"/>
    <a:srgbClr val="FF9300"/>
    <a:srgbClr val="ADD7C1"/>
    <a:srgbClr val="B2C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>
      <p:cViewPr>
        <p:scale>
          <a:sx n="121" d="100"/>
          <a:sy n="121" d="100"/>
        </p:scale>
        <p:origin x="14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8130-2029-F6AD-9C57-B290420CC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294590-82B9-203C-CCA3-80760F89B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AC6FD-CE97-9D22-F010-6E51651BF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2A852-02A6-7562-F041-B8E5D518E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0B99-AF39-1220-4CFE-354E2DB9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C011C-839E-9FF5-7C17-2612AE76D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C36B8-CEB3-F25E-2FDD-A8030B0D2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74F92-33C7-EC4B-BD50-86EDCDEA4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0A8F7-49FE-803C-E2D0-00D21A832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13035-7127-B71A-F3E0-667C045B9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8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DF3E42-1391-B42E-3C43-1FE5AD480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62605-595A-083E-8ACA-AD32616EC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903A0-1929-A537-95DD-44EFB2AE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C3BEF-8366-72B3-A087-D3DE5ED6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1A759-9595-F134-A0A4-CB6F109A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3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85752-ECD0-C3A6-5FAD-1608408E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9D86E-00D1-AB84-B35E-B033061D1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818D-C3D5-6677-A57C-89A40702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67393-8239-8199-E7CE-06B306C4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E362C-2E65-470A-D83A-5E727EDFF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FD8F-A877-2120-CF08-EAD7005AB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A2E3A-568A-EC95-4118-9691956F8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E5C1F-995D-B975-422D-9ABE9C53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6D75C-0DAE-6F12-B7C4-F0333448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D82C9-2157-9E40-F09B-C937EA024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5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72165-8144-4A1D-FCAA-96758FF7D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27EC4-E12C-B920-B57F-B731FABB9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CCBB4-963A-FEC9-DD55-AF009F003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1D5E9A-C4C4-F223-837D-5EF8E1D63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93DD7-49C5-7F27-EED9-CC0594A78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5B545-C2E3-9FFB-1090-EF8BB171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61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AE726-46CD-D37A-E49A-5F0CB35B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02FED-EB2E-14E9-F5B7-2A6325635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FDB0C-1D6B-BF02-EEA7-EC6756AD9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3DE91-70D1-3ABD-C483-7509AC9C0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E4138-F102-D94F-608B-C97F6BA7D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BB116-2DE8-3072-C2F0-11C6173B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5F4D8-8C1D-4FEF-50B9-E18E8A86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239845-31D6-47DC-BE35-C6CC16C75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4C04-0B15-C0F1-40DF-AD8074FE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71213-F6CE-797B-032D-165E98EE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F9C9F6-26E9-9A91-99DE-4AAE393D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4D837-A3E4-824B-1931-CB303A0F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E2DE2-D2F2-DFB0-B84C-FE66CAF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60017-6F48-AF5A-986E-1C0147A8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0D250-A981-1C42-EAF6-2A16303B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4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C6A4-B30E-EA84-5735-979F8BE8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CD7F4-532B-FC8E-4157-7C8A96C5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108A1-D598-0C58-E357-4DDDBE484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30C67-4C12-1BC5-49B6-7FC6D755E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AB5F9-B020-0AB3-CFC6-9BCEACF0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B0BA7-237B-BB0D-7D92-03360077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9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0224D-11DD-1992-BA6E-1C982B53C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EAFCDE-1E34-FC17-D81E-0A443949C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12A13-9E9E-5EDE-4633-20B1CAA9B4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11AB8-0AB3-F1AF-91C8-9F2797B1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FB2B8-AD7A-5466-628D-98875C29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24236-EBB5-5E2F-45B0-4EE8606A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6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90D53-5C23-FD21-A701-763F8B76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9F7FC-AC55-BD28-FD30-F4579D696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087E9-9ED8-1614-FAFA-2593501C1B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6852C-AB9A-A249-9621-0604DA92762A}" type="datetimeFigureOut">
              <a:rPr lang="en-US" smtClean="0"/>
              <a:t>9/5/22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39DF0-D21B-5E40-AD07-B945EF547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1086-914E-7F8A-77AA-AD5318513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23B0-A496-194C-B468-EB1BDD74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4.png"/><Relationship Id="rId7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3FD09-8B39-713D-0930-3137D2642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86" y="1215204"/>
            <a:ext cx="1139321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Comparison of GLM, WTLMA, and LF/VLF Stroke Data to Two Photographed CGs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01194-96D5-12C2-2ED1-F69172F1B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186" y="3973458"/>
            <a:ext cx="11813628" cy="2387600"/>
          </a:xfrm>
        </p:spPr>
        <p:txBody>
          <a:bodyPr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GLM Science Meeting 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15 September 2022</a:t>
            </a: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David Singewald</a:t>
            </a:r>
          </a:p>
          <a:p>
            <a:pPr algn="l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Texas Tech University</a:t>
            </a:r>
          </a:p>
          <a:p>
            <a:pPr algn="l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EBE095A-74E9-C3CC-0EB9-37714EB7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314" y="152400"/>
            <a:ext cx="47625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15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ED29-3810-8ABD-93BA-09A4861D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9" y="452437"/>
            <a:ext cx="2981364" cy="1069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Compare and Validate GLM, WTLMA, &amp; LF/VLF Networks to Photographed CGs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D5AD7-DD4B-84ED-359D-39FEA873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3582" y="3211674"/>
            <a:ext cx="5936673" cy="965471"/>
          </a:xfrm>
        </p:spPr>
        <p:txBody>
          <a:bodyPr>
            <a:no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In-depth Analysis of Network Agreement/Disagreement Instances for Specific Classifications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Greatest Polarity Disagreement in Ground Based Detection Occurred in “Network B” +/- IC Flash Data Specifically in Cell # 2 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591B707B-BC00-50FB-F4E0-47F62CBC9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76102"/>
              </p:ext>
            </p:extLst>
          </p:nvPr>
        </p:nvGraphicFramePr>
        <p:xfrm>
          <a:off x="6008205" y="69727"/>
          <a:ext cx="6104842" cy="29751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5349">
                  <a:extLst>
                    <a:ext uri="{9D8B030D-6E8A-4147-A177-3AD203B41FA5}">
                      <a16:colId xmlns:a16="http://schemas.microsoft.com/office/drawing/2014/main" val="979956405"/>
                    </a:ext>
                  </a:extLst>
                </a:gridCol>
                <a:gridCol w="1215483">
                  <a:extLst>
                    <a:ext uri="{9D8B030D-6E8A-4147-A177-3AD203B41FA5}">
                      <a16:colId xmlns:a16="http://schemas.microsoft.com/office/drawing/2014/main" val="1281197194"/>
                    </a:ext>
                  </a:extLst>
                </a:gridCol>
                <a:gridCol w="1438508">
                  <a:extLst>
                    <a:ext uri="{9D8B030D-6E8A-4147-A177-3AD203B41FA5}">
                      <a16:colId xmlns:a16="http://schemas.microsoft.com/office/drawing/2014/main" val="1917218492"/>
                    </a:ext>
                  </a:extLst>
                </a:gridCol>
                <a:gridCol w="1382751">
                  <a:extLst>
                    <a:ext uri="{9D8B030D-6E8A-4147-A177-3AD203B41FA5}">
                      <a16:colId xmlns:a16="http://schemas.microsoft.com/office/drawing/2014/main" val="3563231462"/>
                    </a:ext>
                  </a:extLst>
                </a:gridCol>
                <a:gridCol w="1382751">
                  <a:extLst>
                    <a:ext uri="{9D8B030D-6E8A-4147-A177-3AD203B41FA5}">
                      <a16:colId xmlns:a16="http://schemas.microsoft.com/office/drawing/2014/main" val="2311200991"/>
                    </a:ext>
                  </a:extLst>
                </a:gridCol>
              </a:tblGrid>
              <a:tr h="84700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Net. A &amp; B Agree Flashes with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Net. A &amp; B Disagree Flashes with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Net. A Self Disagree Flashes with 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Net. B Self Disagree Flashes with 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50921"/>
                  </a:ext>
                </a:extLst>
              </a:tr>
              <a:tr h="3816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790852"/>
                  </a:ext>
                </a:extLst>
              </a:tr>
              <a:tr h="3816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44476"/>
                  </a:ext>
                </a:extLst>
              </a:tr>
              <a:tr h="3816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8424"/>
                  </a:ext>
                </a:extLst>
              </a:tr>
              <a:tr h="3816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27225"/>
                  </a:ext>
                </a:extLst>
              </a:tr>
              <a:tr h="38167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386958"/>
                  </a:ext>
                </a:extLst>
              </a:tr>
            </a:tbl>
          </a:graphicData>
        </a:graphic>
      </p:graphicFrame>
      <p:pic>
        <p:nvPicPr>
          <p:cNvPr id="10" name="Picture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57B02FA0-2191-4FE9-FA8D-D26AE0C83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119" y="4738967"/>
            <a:ext cx="8440882" cy="1973539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DD9C81E-79EC-C6F6-E877-CF282DFBC7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40186"/>
              </p:ext>
            </p:extLst>
          </p:nvPr>
        </p:nvGraphicFramePr>
        <p:xfrm>
          <a:off x="78953" y="1557312"/>
          <a:ext cx="5854256" cy="33489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79582">
                  <a:extLst>
                    <a:ext uri="{9D8B030D-6E8A-4147-A177-3AD203B41FA5}">
                      <a16:colId xmlns:a16="http://schemas.microsoft.com/office/drawing/2014/main" val="979956405"/>
                    </a:ext>
                  </a:extLst>
                </a:gridCol>
                <a:gridCol w="1402286">
                  <a:extLst>
                    <a:ext uri="{9D8B030D-6E8A-4147-A177-3AD203B41FA5}">
                      <a16:colId xmlns:a16="http://schemas.microsoft.com/office/drawing/2014/main" val="2812270331"/>
                    </a:ext>
                  </a:extLst>
                </a:gridCol>
                <a:gridCol w="1228878">
                  <a:extLst>
                    <a:ext uri="{9D8B030D-6E8A-4147-A177-3AD203B41FA5}">
                      <a16:colId xmlns:a16="http://schemas.microsoft.com/office/drawing/2014/main" val="2031800226"/>
                    </a:ext>
                  </a:extLst>
                </a:gridCol>
                <a:gridCol w="1277642">
                  <a:extLst>
                    <a:ext uri="{9D8B030D-6E8A-4147-A177-3AD203B41FA5}">
                      <a16:colId xmlns:a16="http://schemas.microsoft.com/office/drawing/2014/main" val="3890511406"/>
                    </a:ext>
                  </a:extLst>
                </a:gridCol>
                <a:gridCol w="1265868">
                  <a:extLst>
                    <a:ext uri="{9D8B030D-6E8A-4147-A177-3AD203B41FA5}">
                      <a16:colId xmlns:a16="http://schemas.microsoft.com/office/drawing/2014/main" val="1882409570"/>
                    </a:ext>
                  </a:extLst>
                </a:gridCol>
              </a:tblGrid>
              <a:tr h="110486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Net. A &amp; B Agree Flashes with CGs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Net. A &amp; B Disagree Flashes with CGs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Net. A Self Disagree Flashes with CGs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Net. B Self Disagree Flashes with CGs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450921"/>
                  </a:ext>
                </a:extLst>
              </a:tr>
              <a:tr h="3952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790852"/>
                  </a:ext>
                </a:extLst>
              </a:tr>
              <a:tr h="3952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044476"/>
                  </a:ext>
                </a:extLst>
              </a:tr>
              <a:tr h="3952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08424"/>
                  </a:ext>
                </a:extLst>
              </a:tr>
              <a:tr h="39529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627225"/>
                  </a:ext>
                </a:extLst>
              </a:tr>
              <a:tr h="662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386958"/>
                  </a:ext>
                </a:extLst>
              </a:tr>
            </a:tbl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B9DE31-5891-0812-92C1-8DE00D62C297}"/>
              </a:ext>
            </a:extLst>
          </p:cNvPr>
          <p:cNvCxnSpPr>
            <a:cxnSpLocks/>
          </p:cNvCxnSpPr>
          <p:nvPr/>
        </p:nvCxnSpPr>
        <p:spPr>
          <a:xfrm flipH="1">
            <a:off x="5416550" y="3044897"/>
            <a:ext cx="1873936" cy="2035103"/>
          </a:xfrm>
          <a:prstGeom prst="straightConnector1">
            <a:avLst/>
          </a:prstGeom>
          <a:ln w="381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596625-D618-8454-51A6-4127362B3EAA}"/>
              </a:ext>
            </a:extLst>
          </p:cNvPr>
          <p:cNvCxnSpPr>
            <a:cxnSpLocks/>
          </p:cNvCxnSpPr>
          <p:nvPr/>
        </p:nvCxnSpPr>
        <p:spPr>
          <a:xfrm>
            <a:off x="8667222" y="3044897"/>
            <a:ext cx="121178" cy="2035103"/>
          </a:xfrm>
          <a:prstGeom prst="straightConnector1">
            <a:avLst/>
          </a:prstGeom>
          <a:ln w="381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7C65D93-2AA0-0954-85B0-2EAAD305B0B3}"/>
              </a:ext>
            </a:extLst>
          </p:cNvPr>
          <p:cNvCxnSpPr>
            <a:cxnSpLocks/>
          </p:cNvCxnSpPr>
          <p:nvPr/>
        </p:nvCxnSpPr>
        <p:spPr>
          <a:xfrm flipH="1">
            <a:off x="9373451" y="3044897"/>
            <a:ext cx="679180" cy="2146228"/>
          </a:xfrm>
          <a:prstGeom prst="straightConnector1">
            <a:avLst/>
          </a:prstGeom>
          <a:ln w="381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2DBD4D-9706-8C7D-868F-B5020C214DAD}"/>
              </a:ext>
            </a:extLst>
          </p:cNvPr>
          <p:cNvCxnSpPr>
            <a:cxnSpLocks/>
          </p:cNvCxnSpPr>
          <p:nvPr/>
        </p:nvCxnSpPr>
        <p:spPr>
          <a:xfrm flipH="1">
            <a:off x="9880600" y="3044897"/>
            <a:ext cx="1532987" cy="2035103"/>
          </a:xfrm>
          <a:prstGeom prst="straightConnector1">
            <a:avLst/>
          </a:prstGeom>
          <a:ln w="3810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Chart, scatter chart&#10;&#10;Description automatically generated">
            <a:extLst>
              <a:ext uri="{FF2B5EF4-FFF2-40B4-BE49-F238E27FC236}">
                <a16:creationId xmlns:a16="http://schemas.microsoft.com/office/drawing/2014/main" id="{012457DA-BC0C-83E8-EA95-A976F91C8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97624" y="4941162"/>
            <a:ext cx="7772400" cy="179363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B2C999-D1CF-3C65-7078-FF74D585B5B8}"/>
              </a:ext>
            </a:extLst>
          </p:cNvPr>
          <p:cNvCxnSpPr>
            <a:cxnSpLocks/>
          </p:cNvCxnSpPr>
          <p:nvPr/>
        </p:nvCxnSpPr>
        <p:spPr>
          <a:xfrm flipH="1">
            <a:off x="520700" y="4890951"/>
            <a:ext cx="939052" cy="1249499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CA99E4-66AA-8B23-ACB0-A77679122979}"/>
              </a:ext>
            </a:extLst>
          </p:cNvPr>
          <p:cNvCxnSpPr>
            <a:cxnSpLocks/>
          </p:cNvCxnSpPr>
          <p:nvPr/>
        </p:nvCxnSpPr>
        <p:spPr>
          <a:xfrm flipH="1">
            <a:off x="1425575" y="4906262"/>
            <a:ext cx="1329775" cy="1332613"/>
          </a:xfrm>
          <a:prstGeom prst="straightConnector1">
            <a:avLst/>
          </a:prstGeom>
          <a:ln w="381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ED29-3810-8ABD-93BA-09A4861D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9" y="452437"/>
            <a:ext cx="2981364" cy="1069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Compare and Validate GLM, WTLMA, &amp; LF/VLF Networks to Photographed CGs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D6B1469-6A14-7EBA-3BAE-F64ADF11F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217574"/>
              </p:ext>
            </p:extLst>
          </p:nvPr>
        </p:nvGraphicFramePr>
        <p:xfrm>
          <a:off x="1550466" y="2675376"/>
          <a:ext cx="9091067" cy="2677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2363">
                  <a:extLst>
                    <a:ext uri="{9D8B030D-6E8A-4147-A177-3AD203B41FA5}">
                      <a16:colId xmlns:a16="http://schemas.microsoft.com/office/drawing/2014/main" val="1516699795"/>
                    </a:ext>
                  </a:extLst>
                </a:gridCol>
                <a:gridCol w="1589394">
                  <a:extLst>
                    <a:ext uri="{9D8B030D-6E8A-4147-A177-3AD203B41FA5}">
                      <a16:colId xmlns:a16="http://schemas.microsoft.com/office/drawing/2014/main" val="185508755"/>
                    </a:ext>
                  </a:extLst>
                </a:gridCol>
                <a:gridCol w="1583473">
                  <a:extLst>
                    <a:ext uri="{9D8B030D-6E8A-4147-A177-3AD203B41FA5}">
                      <a16:colId xmlns:a16="http://schemas.microsoft.com/office/drawing/2014/main" val="4029794837"/>
                    </a:ext>
                  </a:extLst>
                </a:gridCol>
                <a:gridCol w="1683834">
                  <a:extLst>
                    <a:ext uri="{9D8B030D-6E8A-4147-A177-3AD203B41FA5}">
                      <a16:colId xmlns:a16="http://schemas.microsoft.com/office/drawing/2014/main" val="3799809060"/>
                    </a:ext>
                  </a:extLst>
                </a:gridCol>
                <a:gridCol w="1706136">
                  <a:extLst>
                    <a:ext uri="{9D8B030D-6E8A-4147-A177-3AD203B41FA5}">
                      <a16:colId xmlns:a16="http://schemas.microsoft.com/office/drawing/2014/main" val="3131068831"/>
                    </a:ext>
                  </a:extLst>
                </a:gridCol>
                <a:gridCol w="1775867">
                  <a:extLst>
                    <a:ext uri="{9D8B030D-6E8A-4147-A177-3AD203B41FA5}">
                      <a16:colId xmlns:a16="http://schemas.microsoft.com/office/drawing/2014/main" val="3260800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GLM -16 &amp; -17 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GLM -16 &amp; -17 Disagree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GLM -16 Missed Detection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GLM -17 Missed Detection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GLM -16 &amp; -17 False Alarms*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172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254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4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503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2567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671B807-7170-4F54-6481-8F36D9B0565E}"/>
              </a:ext>
            </a:extLst>
          </p:cNvPr>
          <p:cNvSpPr txBox="1"/>
          <p:nvPr/>
        </p:nvSpPr>
        <p:spPr>
          <a:xfrm>
            <a:off x="1621826" y="5391420"/>
            <a:ext cx="894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 More Processing Needed to Determine if True False Alarm or Flash Detected From Other Cells in the Area </a:t>
            </a:r>
          </a:p>
        </p:txBody>
      </p:sp>
      <p:pic>
        <p:nvPicPr>
          <p:cNvPr id="14" name="Picture 13" descr="Timeline, 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A95B102F-E51F-5835-7ABC-1263CC43C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553" y="115614"/>
            <a:ext cx="8914591" cy="212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CE1BB78-9CFA-92A2-A1BB-7A41E2E88B99}"/>
              </a:ext>
            </a:extLst>
          </p:cNvPr>
          <p:cNvSpPr/>
          <p:nvPr/>
        </p:nvSpPr>
        <p:spPr>
          <a:xfrm>
            <a:off x="6379780" y="390024"/>
            <a:ext cx="451945" cy="1407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F01E9D-D65C-90B9-460F-868F1243E0E5}"/>
              </a:ext>
            </a:extLst>
          </p:cNvPr>
          <p:cNvSpPr/>
          <p:nvPr/>
        </p:nvSpPr>
        <p:spPr>
          <a:xfrm>
            <a:off x="8801017" y="390024"/>
            <a:ext cx="451945" cy="1407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A8C6D0-DF31-01E9-ED68-6799593511E7}"/>
              </a:ext>
            </a:extLst>
          </p:cNvPr>
          <p:cNvSpPr/>
          <p:nvPr/>
        </p:nvSpPr>
        <p:spPr>
          <a:xfrm>
            <a:off x="7216903" y="390024"/>
            <a:ext cx="451945" cy="1407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DE7287-6CAE-1B05-2F55-815141972C3B}"/>
              </a:ext>
            </a:extLst>
          </p:cNvPr>
          <p:cNvSpPr/>
          <p:nvPr/>
        </p:nvSpPr>
        <p:spPr>
          <a:xfrm>
            <a:off x="5735246" y="390024"/>
            <a:ext cx="451945" cy="140724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3B6ED94-14E2-E797-E642-54EF553083B8}"/>
              </a:ext>
            </a:extLst>
          </p:cNvPr>
          <p:cNvCxnSpPr>
            <a:cxnSpLocks/>
          </p:cNvCxnSpPr>
          <p:nvPr/>
        </p:nvCxnSpPr>
        <p:spPr>
          <a:xfrm flipV="1">
            <a:off x="3211553" y="1681655"/>
            <a:ext cx="3394199" cy="10423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5DA523-26EF-7DBA-6D3D-3C093CA063A8}"/>
              </a:ext>
            </a:extLst>
          </p:cNvPr>
          <p:cNvCxnSpPr>
            <a:cxnSpLocks/>
          </p:cNvCxnSpPr>
          <p:nvPr/>
        </p:nvCxnSpPr>
        <p:spPr>
          <a:xfrm flipV="1">
            <a:off x="4648144" y="1681655"/>
            <a:ext cx="4344310" cy="10313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C2EAAC0-0EB5-CD3B-B069-80AB1554942D}"/>
              </a:ext>
            </a:extLst>
          </p:cNvPr>
          <p:cNvCxnSpPr>
            <a:cxnSpLocks/>
          </p:cNvCxnSpPr>
          <p:nvPr/>
        </p:nvCxnSpPr>
        <p:spPr>
          <a:xfrm flipV="1">
            <a:off x="6321973" y="1583243"/>
            <a:ext cx="1045779" cy="11046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A4B0DF8-8418-9430-D4AE-601634CE85D7}"/>
              </a:ext>
            </a:extLst>
          </p:cNvPr>
          <p:cNvCxnSpPr>
            <a:cxnSpLocks/>
          </p:cNvCxnSpPr>
          <p:nvPr/>
        </p:nvCxnSpPr>
        <p:spPr>
          <a:xfrm flipH="1" flipV="1">
            <a:off x="7502534" y="1583243"/>
            <a:ext cx="539809" cy="114071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EAADEEA-A337-33C1-F946-5A89800B4D5D}"/>
              </a:ext>
            </a:extLst>
          </p:cNvPr>
          <p:cNvCxnSpPr>
            <a:cxnSpLocks/>
          </p:cNvCxnSpPr>
          <p:nvPr/>
        </p:nvCxnSpPr>
        <p:spPr>
          <a:xfrm flipH="1" flipV="1">
            <a:off x="5984678" y="987424"/>
            <a:ext cx="3764160" cy="1700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4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17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ED29-3810-8ABD-93BA-09A4861D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452437"/>
            <a:ext cx="4026502" cy="1069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Compare and Validate GLM, WTLMA, &amp; LF/VLF Networks to Photographed CGs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D5AD7-DD4B-84ED-359D-39FEA873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188" y="1737874"/>
            <a:ext cx="4118527" cy="512012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Captured CGs 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Did the WTLMA detect what I captured?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Did the GLM detect the photographed CGs?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Did other lightning detection networks capture what I captured?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did other lightning detection networks perform for other cells in the area? 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52836B90-8050-59F2-8188-5EDCA37523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500" y="616689"/>
            <a:ext cx="7532312" cy="6025850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2A9C301-E339-A78C-CC6F-F4E3FE61F574}"/>
              </a:ext>
            </a:extLst>
          </p:cNvPr>
          <p:cNvSpPr txBox="1"/>
          <p:nvPr/>
        </p:nvSpPr>
        <p:spPr>
          <a:xfrm>
            <a:off x="5139559" y="6365540"/>
            <a:ext cx="52579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 Code: JJ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Helmus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SM Collis, JORS 2016,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10.5334/jors.119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12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2769D27D-1B36-0C44-C20D-0734C9D996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891508"/>
            <a:ext cx="4610470" cy="5966492"/>
          </a:xfrm>
        </p:spPr>
      </p:pic>
      <p:pic>
        <p:nvPicPr>
          <p:cNvPr id="18" name="Picture 17" descr="Chart, scatter chart&#10;&#10;Description automatically generated">
            <a:extLst>
              <a:ext uri="{FF2B5EF4-FFF2-40B4-BE49-F238E27FC236}">
                <a16:creationId xmlns:a16="http://schemas.microsoft.com/office/drawing/2014/main" id="{CE904284-1AF4-887F-F60F-0492E7A13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902" y="2949929"/>
            <a:ext cx="6083004" cy="4562253"/>
          </a:xfrm>
          <a:prstGeom prst="rect">
            <a:avLst/>
          </a:prstGeom>
        </p:spPr>
      </p:pic>
      <p:pic>
        <p:nvPicPr>
          <p:cNvPr id="12" name="Content Placeholder 11" descr="A tornado in a field&#10;&#10;Description automatically generated with low confidence">
            <a:extLst>
              <a:ext uri="{FF2B5EF4-FFF2-40B4-BE49-F238E27FC236}">
                <a16:creationId xmlns:a16="http://schemas.microsoft.com/office/drawing/2014/main" id="{ABF1C419-75A9-AF64-718C-901AB687A4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96000" y="643861"/>
            <a:ext cx="5968770" cy="33574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3FF3C-B81B-E0FE-3969-8D9343B4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Photographed CGs</a:t>
            </a:r>
          </a:p>
        </p:txBody>
      </p:sp>
      <p:pic>
        <p:nvPicPr>
          <p:cNvPr id="20" name="Graphic 19" descr="Camera with solid fill">
            <a:extLst>
              <a:ext uri="{FF2B5EF4-FFF2-40B4-BE49-F238E27FC236}">
                <a16:creationId xmlns:a16="http://schemas.microsoft.com/office/drawing/2014/main" id="{A7BDE55D-FAE7-845D-5445-225147C48D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2414" y="3831708"/>
            <a:ext cx="339171" cy="33917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7ED05C2-11D2-04A7-2E17-4A9CF8BC7255}"/>
              </a:ext>
            </a:extLst>
          </p:cNvPr>
          <p:cNvCxnSpPr>
            <a:cxnSpLocks/>
          </p:cNvCxnSpPr>
          <p:nvPr/>
        </p:nvCxnSpPr>
        <p:spPr>
          <a:xfrm>
            <a:off x="1871999" y="4025900"/>
            <a:ext cx="1849101" cy="1572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22AE33-267A-0BF3-1F42-2520E1B25349}"/>
              </a:ext>
            </a:extLst>
          </p:cNvPr>
          <p:cNvCxnSpPr>
            <a:cxnSpLocks/>
          </p:cNvCxnSpPr>
          <p:nvPr/>
        </p:nvCxnSpPr>
        <p:spPr>
          <a:xfrm>
            <a:off x="1871999" y="4025900"/>
            <a:ext cx="960310" cy="14054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18EFA44-AB9E-7C32-C97E-E2D3E58870CB}"/>
              </a:ext>
            </a:extLst>
          </p:cNvPr>
          <p:cNvCxnSpPr>
            <a:cxnSpLocks/>
          </p:cNvCxnSpPr>
          <p:nvPr/>
        </p:nvCxnSpPr>
        <p:spPr>
          <a:xfrm flipH="1">
            <a:off x="2832309" y="4183104"/>
            <a:ext cx="888791" cy="12482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0ADE1F3-9381-5325-A086-81AF8815E39A}"/>
              </a:ext>
            </a:extLst>
          </p:cNvPr>
          <p:cNvSpPr txBox="1"/>
          <p:nvPr/>
        </p:nvSpPr>
        <p:spPr>
          <a:xfrm>
            <a:off x="5243332" y="4305782"/>
            <a:ext cx="2673752" cy="231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WTLMA = 2 (maybe 3) negative CGs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GLM = no detection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“Network A” = 1 negative IC &amp; CG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“Network B” = 1 negative IC &amp; CG </a:t>
            </a:r>
          </a:p>
        </p:txBody>
      </p:sp>
    </p:spTree>
    <p:extLst>
      <p:ext uri="{BB962C8B-B14F-4D97-AF65-F5344CB8AC3E}">
        <p14:creationId xmlns:p14="http://schemas.microsoft.com/office/powerpoint/2010/main" val="25203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FF3C-B81B-E0FE-3969-8D9343B4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 View of Event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275D6-DE5A-5FC9-8E33-00D0BEC53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0511"/>
            <a:ext cx="5181600" cy="4351338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 Hour of Data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 July 2022 0100-0200 UTC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 Cells Analyzed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Photographed CGs were produced in “Cell 3”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 Sources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GOES-16 &amp; -17 Geostationary Lightning Mappers (GLM)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Earth Networks Total Lightning Network (ENTLN) 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West Texas Lightning Mapping Array (WTLMA)</a:t>
            </a:r>
          </a:p>
          <a:p>
            <a:pPr lvl="1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National Lightning Detection Network (NLDN)</a:t>
            </a:r>
          </a:p>
        </p:txBody>
      </p:sp>
      <p:pic>
        <p:nvPicPr>
          <p:cNvPr id="6" name="Content Placeholder 5" descr="Chart, diagram&#10;&#10;Description automatically generated">
            <a:extLst>
              <a:ext uri="{FF2B5EF4-FFF2-40B4-BE49-F238E27FC236}">
                <a16:creationId xmlns:a16="http://schemas.microsoft.com/office/drawing/2014/main" id="{D92DCAD1-0E62-8BE0-E0AF-412906F73C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9521" y="-436237"/>
            <a:ext cx="5712480" cy="7392622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6C4D264-DDC2-F511-3733-BF779BE4F378}"/>
              </a:ext>
            </a:extLst>
          </p:cNvPr>
          <p:cNvSpPr/>
          <p:nvPr/>
        </p:nvSpPr>
        <p:spPr>
          <a:xfrm>
            <a:off x="9873205" y="2754775"/>
            <a:ext cx="1006998" cy="6742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A1468-4C4B-14C6-62A9-68C5A23A5C3A}"/>
              </a:ext>
            </a:extLst>
          </p:cNvPr>
          <p:cNvSpPr txBox="1"/>
          <p:nvPr/>
        </p:nvSpPr>
        <p:spPr>
          <a:xfrm>
            <a:off x="10016522" y="2455611"/>
            <a:ext cx="80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F01EA8-C877-3947-787D-BC4D80515C6C}"/>
              </a:ext>
            </a:extLst>
          </p:cNvPr>
          <p:cNvSpPr/>
          <p:nvPr/>
        </p:nvSpPr>
        <p:spPr>
          <a:xfrm>
            <a:off x="9307687" y="4367463"/>
            <a:ext cx="1067544" cy="71788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F8D609-EFE0-1859-7714-EC2E4ADDD011}"/>
              </a:ext>
            </a:extLst>
          </p:cNvPr>
          <p:cNvSpPr txBox="1"/>
          <p:nvPr/>
        </p:nvSpPr>
        <p:spPr>
          <a:xfrm>
            <a:off x="9390880" y="4060956"/>
            <a:ext cx="80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0C5703-83F8-B72C-2410-2AD9FF09A6E2}"/>
              </a:ext>
            </a:extLst>
          </p:cNvPr>
          <p:cNvSpPr/>
          <p:nvPr/>
        </p:nvSpPr>
        <p:spPr>
          <a:xfrm>
            <a:off x="8617876" y="4043207"/>
            <a:ext cx="717885" cy="6654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D1AE9E-D2E6-D24C-8B7F-E630CBE5EA5F}"/>
              </a:ext>
            </a:extLst>
          </p:cNvPr>
          <p:cNvSpPr txBox="1"/>
          <p:nvPr/>
        </p:nvSpPr>
        <p:spPr>
          <a:xfrm>
            <a:off x="8595187" y="3712405"/>
            <a:ext cx="80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25311C-AC1F-51F0-D85F-289ACB0B00DE}"/>
              </a:ext>
            </a:extLst>
          </p:cNvPr>
          <p:cNvSpPr/>
          <p:nvPr/>
        </p:nvSpPr>
        <p:spPr>
          <a:xfrm>
            <a:off x="8158155" y="4203032"/>
            <a:ext cx="588803" cy="7863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9E8CA8-09F0-29E8-BEDF-476813D10BCA}"/>
              </a:ext>
            </a:extLst>
          </p:cNvPr>
          <p:cNvSpPr txBox="1"/>
          <p:nvPr/>
        </p:nvSpPr>
        <p:spPr>
          <a:xfrm>
            <a:off x="8049472" y="4900680"/>
            <a:ext cx="809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4</a:t>
            </a:r>
          </a:p>
        </p:txBody>
      </p:sp>
    </p:spTree>
    <p:extLst>
      <p:ext uri="{BB962C8B-B14F-4D97-AF65-F5344CB8AC3E}">
        <p14:creationId xmlns:p14="http://schemas.microsoft.com/office/powerpoint/2010/main" val="3316984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3FF3C-B81B-E0FE-3969-8D9343B4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235" y="245651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1</a:t>
            </a:r>
          </a:p>
        </p:txBody>
      </p:sp>
      <p:pic>
        <p:nvPicPr>
          <p:cNvPr id="8" name="Content Placeholder 7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492CB955-28F4-4CB9-3DEE-4EE18CB6E1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4813" y="-436237"/>
            <a:ext cx="5747187" cy="7437538"/>
          </a:xfrm>
        </p:spPr>
      </p:pic>
      <p:pic>
        <p:nvPicPr>
          <p:cNvPr id="18" name="Picture 17" descr="Chart, box and whisker chart&#10;&#10;Description automatically generated">
            <a:extLst>
              <a:ext uri="{FF2B5EF4-FFF2-40B4-BE49-F238E27FC236}">
                <a16:creationId xmlns:a16="http://schemas.microsoft.com/office/drawing/2014/main" id="{2A3FC15D-752E-2C57-F51A-FB072EB85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46" y="5045307"/>
            <a:ext cx="5486400" cy="1317433"/>
          </a:xfrm>
          <a:prstGeom prst="rect">
            <a:avLst/>
          </a:prstGeom>
        </p:spPr>
      </p:pic>
      <p:pic>
        <p:nvPicPr>
          <p:cNvPr id="16" name="Picture 1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16B8C84-3EAB-F199-D1CF-22FC74621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929483"/>
            <a:ext cx="5486400" cy="1304213"/>
          </a:xfrm>
          <a:prstGeom prst="rect">
            <a:avLst/>
          </a:prstGeom>
        </p:spPr>
      </p:pic>
      <p:pic>
        <p:nvPicPr>
          <p:cNvPr id="12" name="Picture 11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235E66D8-A199-46AD-89A3-C04FD5FED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46" y="2800439"/>
            <a:ext cx="5486400" cy="1284793"/>
          </a:xfrm>
          <a:prstGeom prst="rect">
            <a:avLst/>
          </a:prstGeom>
        </p:spPr>
      </p:pic>
      <p:pic>
        <p:nvPicPr>
          <p:cNvPr id="14" name="Picture 13" descr="A picture containing chart&#10;&#10;Description automatically generated">
            <a:extLst>
              <a:ext uri="{FF2B5EF4-FFF2-40B4-BE49-F238E27FC236}">
                <a16:creationId xmlns:a16="http://schemas.microsoft.com/office/drawing/2014/main" id="{8DC9729F-E6FC-03EA-D8DB-6CB20204F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690688"/>
            <a:ext cx="5486400" cy="127872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08DD86F-86F0-E636-3160-72BD31CB1202}"/>
              </a:ext>
            </a:extLst>
          </p:cNvPr>
          <p:cNvSpPr txBox="1"/>
          <p:nvPr/>
        </p:nvSpPr>
        <p:spPr>
          <a:xfrm>
            <a:off x="2681195" y="319854"/>
            <a:ext cx="4130164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Pos. CG =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Neg. CG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Pos. IC =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Neg. IC =  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Pos. CG =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Neg. CG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Pos. IC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Neg. IC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GLM-16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GLM-17 =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A421B2-8208-2078-2972-55FA1DB4301F}"/>
              </a:ext>
            </a:extLst>
          </p:cNvPr>
          <p:cNvSpPr txBox="1"/>
          <p:nvPr/>
        </p:nvSpPr>
        <p:spPr>
          <a:xfrm>
            <a:off x="4268328" y="-4947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48" name="Cross 47">
            <a:extLst>
              <a:ext uri="{FF2B5EF4-FFF2-40B4-BE49-F238E27FC236}">
                <a16:creationId xmlns:a16="http://schemas.microsoft.com/office/drawing/2014/main" id="{EB23C7BD-309B-A3CA-F53A-4C5C0451C43F}"/>
              </a:ext>
            </a:extLst>
          </p:cNvPr>
          <p:cNvSpPr/>
          <p:nvPr/>
        </p:nvSpPr>
        <p:spPr>
          <a:xfrm>
            <a:off x="4308657" y="394057"/>
            <a:ext cx="162910" cy="162635"/>
          </a:xfrm>
          <a:prstGeom prst="plus">
            <a:avLst>
              <a:gd name="adj" fmla="val 44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iangle 48">
            <a:extLst>
              <a:ext uri="{FF2B5EF4-FFF2-40B4-BE49-F238E27FC236}">
                <a16:creationId xmlns:a16="http://schemas.microsoft.com/office/drawing/2014/main" id="{8EAA046D-C91A-CD5A-B6D7-B8BF5B83BC9C}"/>
              </a:ext>
            </a:extLst>
          </p:cNvPr>
          <p:cNvSpPr/>
          <p:nvPr/>
        </p:nvSpPr>
        <p:spPr>
          <a:xfrm>
            <a:off x="4318674" y="620901"/>
            <a:ext cx="142875" cy="148406"/>
          </a:xfrm>
          <a:prstGeom prst="triangl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riangle 49">
            <a:extLst>
              <a:ext uri="{FF2B5EF4-FFF2-40B4-BE49-F238E27FC236}">
                <a16:creationId xmlns:a16="http://schemas.microsoft.com/office/drawing/2014/main" id="{AABB33D0-CC38-05A0-E575-E4DF927CB8F5}"/>
              </a:ext>
            </a:extLst>
          </p:cNvPr>
          <p:cNvSpPr/>
          <p:nvPr/>
        </p:nvSpPr>
        <p:spPr>
          <a:xfrm rot="16200000">
            <a:off x="6263090" y="393354"/>
            <a:ext cx="142875" cy="148406"/>
          </a:xfrm>
          <a:prstGeom prst="triangl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C76BE51-F208-4BF0-508A-F7AE9BF7CD6E}"/>
              </a:ext>
            </a:extLst>
          </p:cNvPr>
          <p:cNvCxnSpPr/>
          <p:nvPr/>
        </p:nvCxnSpPr>
        <p:spPr>
          <a:xfrm>
            <a:off x="4308657" y="1109251"/>
            <a:ext cx="142875" cy="0"/>
          </a:xfrm>
          <a:prstGeom prst="line">
            <a:avLst/>
          </a:prstGeom>
          <a:ln w="127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ross 51">
            <a:extLst>
              <a:ext uri="{FF2B5EF4-FFF2-40B4-BE49-F238E27FC236}">
                <a16:creationId xmlns:a16="http://schemas.microsoft.com/office/drawing/2014/main" id="{E008253C-2214-C9F9-0874-745F2C64D9AF}"/>
              </a:ext>
            </a:extLst>
          </p:cNvPr>
          <p:cNvSpPr/>
          <p:nvPr/>
        </p:nvSpPr>
        <p:spPr>
          <a:xfrm rot="18893055">
            <a:off x="4298639" y="1242866"/>
            <a:ext cx="162910" cy="162635"/>
          </a:xfrm>
          <a:prstGeom prst="plus">
            <a:avLst>
              <a:gd name="adj" fmla="val 44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Icon&#10;&#10;Description automatically generated">
            <a:extLst>
              <a:ext uri="{FF2B5EF4-FFF2-40B4-BE49-F238E27FC236}">
                <a16:creationId xmlns:a16="http://schemas.microsoft.com/office/drawing/2014/main" id="{6228E103-F684-57C7-34B4-025F1BC15C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71322">
            <a:off x="6240829" y="608338"/>
            <a:ext cx="187395" cy="171779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A608F4C1-B536-744E-9AA4-1666EA351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5976" y="834821"/>
            <a:ext cx="168872" cy="147222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EEAAA0BA-B3FF-87B8-BD02-71A686D1B2D7}"/>
              </a:ext>
            </a:extLst>
          </p:cNvPr>
          <p:cNvSpPr/>
          <p:nvPr/>
        </p:nvSpPr>
        <p:spPr>
          <a:xfrm>
            <a:off x="5667117" y="1052794"/>
            <a:ext cx="120212" cy="124826"/>
          </a:xfrm>
          <a:prstGeom prst="rect">
            <a:avLst/>
          </a:prstGeom>
          <a:solidFill>
            <a:srgbClr val="B2CC98"/>
          </a:solidFill>
          <a:ln>
            <a:solidFill>
              <a:srgbClr val="B2C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1C8FC92-5AEF-6E97-3CE9-1C6AF986A6BF}"/>
              </a:ext>
            </a:extLst>
          </p:cNvPr>
          <p:cNvSpPr/>
          <p:nvPr/>
        </p:nvSpPr>
        <p:spPr>
          <a:xfrm>
            <a:off x="5667117" y="1260683"/>
            <a:ext cx="126937" cy="127000"/>
          </a:xfrm>
          <a:prstGeom prst="ellipse">
            <a:avLst/>
          </a:prstGeom>
          <a:solidFill>
            <a:srgbClr val="ADD7C1"/>
          </a:solidFill>
          <a:ln>
            <a:solidFill>
              <a:srgbClr val="ADD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8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5DAE11A-D661-4997-682B-864711D33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49" y="5914664"/>
            <a:ext cx="4572000" cy="1065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4F35B0-9C99-83E0-DCA0-9347F4F0E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159" y="-376087"/>
            <a:ext cx="5710571" cy="7390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3FF3C-B81B-E0FE-3969-8D9343B4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836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24390-389F-7B33-7193-D3955BFF0F0C}"/>
              </a:ext>
            </a:extLst>
          </p:cNvPr>
          <p:cNvSpPr txBox="1"/>
          <p:nvPr/>
        </p:nvSpPr>
        <p:spPr>
          <a:xfrm>
            <a:off x="2701160" y="273039"/>
            <a:ext cx="4130164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Pos. CG =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Neg. CG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Pos. IC =    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Neg. IC =  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Pos. CG =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Neg. CG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Pos. IC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Neg. IC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GLM-16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GLM-17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DA43B-9F8E-209D-5BAB-39570525E631}"/>
              </a:ext>
            </a:extLst>
          </p:cNvPr>
          <p:cNvSpPr txBox="1"/>
          <p:nvPr/>
        </p:nvSpPr>
        <p:spPr>
          <a:xfrm>
            <a:off x="4288293" y="-9629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3E81A0FF-59FE-1CDF-585F-113DA802ECCA}"/>
              </a:ext>
            </a:extLst>
          </p:cNvPr>
          <p:cNvSpPr/>
          <p:nvPr/>
        </p:nvSpPr>
        <p:spPr>
          <a:xfrm>
            <a:off x="4328622" y="347242"/>
            <a:ext cx="162910" cy="162635"/>
          </a:xfrm>
          <a:prstGeom prst="plus">
            <a:avLst>
              <a:gd name="adj" fmla="val 44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DDC393F8-140A-2CDF-BDD0-E26ECC3A757C}"/>
              </a:ext>
            </a:extLst>
          </p:cNvPr>
          <p:cNvSpPr/>
          <p:nvPr/>
        </p:nvSpPr>
        <p:spPr>
          <a:xfrm>
            <a:off x="4338639" y="574086"/>
            <a:ext cx="142875" cy="148406"/>
          </a:xfrm>
          <a:prstGeom prst="triangl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2BC4759-60B9-25FB-86ED-E748F0566CDA}"/>
              </a:ext>
            </a:extLst>
          </p:cNvPr>
          <p:cNvSpPr/>
          <p:nvPr/>
        </p:nvSpPr>
        <p:spPr>
          <a:xfrm rot="16200000">
            <a:off x="6283055" y="346539"/>
            <a:ext cx="142875" cy="148406"/>
          </a:xfrm>
          <a:prstGeom prst="triangl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E25B58-76A2-396B-B4E4-105F6FF6C602}"/>
              </a:ext>
            </a:extLst>
          </p:cNvPr>
          <p:cNvCxnSpPr/>
          <p:nvPr/>
        </p:nvCxnSpPr>
        <p:spPr>
          <a:xfrm>
            <a:off x="4328622" y="1062436"/>
            <a:ext cx="142875" cy="0"/>
          </a:xfrm>
          <a:prstGeom prst="line">
            <a:avLst/>
          </a:prstGeom>
          <a:ln w="127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ross 10">
            <a:extLst>
              <a:ext uri="{FF2B5EF4-FFF2-40B4-BE49-F238E27FC236}">
                <a16:creationId xmlns:a16="http://schemas.microsoft.com/office/drawing/2014/main" id="{F3B29467-F05B-9B0D-5AC2-B79598E9BC6C}"/>
              </a:ext>
            </a:extLst>
          </p:cNvPr>
          <p:cNvSpPr/>
          <p:nvPr/>
        </p:nvSpPr>
        <p:spPr>
          <a:xfrm rot="18893055">
            <a:off x="4318604" y="1196051"/>
            <a:ext cx="162910" cy="162635"/>
          </a:xfrm>
          <a:prstGeom prst="plus">
            <a:avLst>
              <a:gd name="adj" fmla="val 44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3369DE11-4F40-6E0B-0764-EAEF8B1B92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71322">
            <a:off x="6260794" y="561523"/>
            <a:ext cx="187395" cy="1717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A46AAE9-11E8-803A-FBCE-0504C7727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941" y="788006"/>
            <a:ext cx="168872" cy="1472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695BBB4-5CF7-3D83-330D-C6A00E7E8EC1}"/>
              </a:ext>
            </a:extLst>
          </p:cNvPr>
          <p:cNvSpPr/>
          <p:nvPr/>
        </p:nvSpPr>
        <p:spPr>
          <a:xfrm>
            <a:off x="5687082" y="1005979"/>
            <a:ext cx="120212" cy="124826"/>
          </a:xfrm>
          <a:prstGeom prst="rect">
            <a:avLst/>
          </a:prstGeom>
          <a:solidFill>
            <a:srgbClr val="B2CC98"/>
          </a:solidFill>
          <a:ln>
            <a:solidFill>
              <a:srgbClr val="B2C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2752AB-77CA-7AAB-DDE3-D7FE54F72C8A}"/>
              </a:ext>
            </a:extLst>
          </p:cNvPr>
          <p:cNvSpPr/>
          <p:nvPr/>
        </p:nvSpPr>
        <p:spPr>
          <a:xfrm>
            <a:off x="5687082" y="1213868"/>
            <a:ext cx="126937" cy="127000"/>
          </a:xfrm>
          <a:prstGeom prst="ellipse">
            <a:avLst/>
          </a:prstGeom>
          <a:solidFill>
            <a:srgbClr val="ADD7C1"/>
          </a:solidFill>
          <a:ln>
            <a:solidFill>
              <a:srgbClr val="ADD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B5B7A81-630E-92A0-AE52-647708B75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16" y="4998012"/>
            <a:ext cx="4572000" cy="10913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0AD1A26-6801-53B3-D00C-C9BBF72A3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616" y="4079795"/>
            <a:ext cx="4572000" cy="10740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1B59D1-144C-4B3E-D493-0C20C1F179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616" y="3168230"/>
            <a:ext cx="4572000" cy="10689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D330231-0A9C-DF36-31FC-28B12CAF12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616" y="2249263"/>
            <a:ext cx="4572000" cy="1069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BC696C-6281-C423-7966-18100288CD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4616" y="1352348"/>
            <a:ext cx="4572000" cy="10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6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7FAC75B4-CDAF-A660-F042-0CC94EF71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97" y="5582625"/>
            <a:ext cx="5212080" cy="12234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521B85-62F3-8D33-53FC-6E6487978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97" y="4526999"/>
            <a:ext cx="5212080" cy="122091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272734D-F901-6D06-34F2-C8AF92F1B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638" y="3471373"/>
            <a:ext cx="5212080" cy="12244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B28CCCA-9ABF-CF49-757C-42C017F74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38" y="2412335"/>
            <a:ext cx="5212080" cy="12200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25B253-F8E5-7A1C-15EF-EF8A3E8C0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638" y="1334164"/>
            <a:ext cx="5212080" cy="1242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3FF3C-B81B-E0FE-3969-8D9343B4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131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A0B17-E515-4E49-5A13-3D45EE3FEA24}"/>
              </a:ext>
            </a:extLst>
          </p:cNvPr>
          <p:cNvSpPr txBox="1"/>
          <p:nvPr/>
        </p:nvSpPr>
        <p:spPr>
          <a:xfrm>
            <a:off x="2701160" y="266334"/>
            <a:ext cx="4130164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Pos. CG =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Neg. CG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Pos. IC =    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Neg. IC =  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Pos. CG =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Neg. CG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Pos. IC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Neg. IC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GLM-16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GLM-17 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96555-EAF9-CBEE-6696-910C53DAA934}"/>
              </a:ext>
            </a:extLst>
          </p:cNvPr>
          <p:cNvSpPr txBox="1"/>
          <p:nvPr/>
        </p:nvSpPr>
        <p:spPr>
          <a:xfrm>
            <a:off x="4288293" y="-10299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F5892453-1E6E-7621-F74A-A7D08F66908E}"/>
              </a:ext>
            </a:extLst>
          </p:cNvPr>
          <p:cNvSpPr/>
          <p:nvPr/>
        </p:nvSpPr>
        <p:spPr>
          <a:xfrm>
            <a:off x="4328622" y="340537"/>
            <a:ext cx="162910" cy="162635"/>
          </a:xfrm>
          <a:prstGeom prst="plus">
            <a:avLst>
              <a:gd name="adj" fmla="val 44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7BCA15D7-C0E6-845E-78B2-AB8461E7856A}"/>
              </a:ext>
            </a:extLst>
          </p:cNvPr>
          <p:cNvSpPr/>
          <p:nvPr/>
        </p:nvSpPr>
        <p:spPr>
          <a:xfrm>
            <a:off x="4338639" y="567381"/>
            <a:ext cx="142875" cy="148406"/>
          </a:xfrm>
          <a:prstGeom prst="triangl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A162A9C-59EA-B5FC-E6AF-35F5D441EA25}"/>
              </a:ext>
            </a:extLst>
          </p:cNvPr>
          <p:cNvSpPr/>
          <p:nvPr/>
        </p:nvSpPr>
        <p:spPr>
          <a:xfrm rot="16200000">
            <a:off x="6283055" y="339834"/>
            <a:ext cx="142875" cy="148406"/>
          </a:xfrm>
          <a:prstGeom prst="triangl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8A1333-53EB-7A79-7764-0FD54AA6AFBD}"/>
              </a:ext>
            </a:extLst>
          </p:cNvPr>
          <p:cNvCxnSpPr/>
          <p:nvPr/>
        </p:nvCxnSpPr>
        <p:spPr>
          <a:xfrm>
            <a:off x="4328622" y="1055731"/>
            <a:ext cx="142875" cy="0"/>
          </a:xfrm>
          <a:prstGeom prst="line">
            <a:avLst/>
          </a:prstGeom>
          <a:ln w="127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ross 10">
            <a:extLst>
              <a:ext uri="{FF2B5EF4-FFF2-40B4-BE49-F238E27FC236}">
                <a16:creationId xmlns:a16="http://schemas.microsoft.com/office/drawing/2014/main" id="{5F875F82-BD2F-4EAB-E104-680C693CB85E}"/>
              </a:ext>
            </a:extLst>
          </p:cNvPr>
          <p:cNvSpPr/>
          <p:nvPr/>
        </p:nvSpPr>
        <p:spPr>
          <a:xfrm rot="18893055">
            <a:off x="4318604" y="1189346"/>
            <a:ext cx="162910" cy="162635"/>
          </a:xfrm>
          <a:prstGeom prst="plus">
            <a:avLst>
              <a:gd name="adj" fmla="val 44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4CB3BE0-711B-B029-8A4B-E882DD383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871322">
            <a:off x="6260794" y="554818"/>
            <a:ext cx="187395" cy="1717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4AE6904E-EFC4-776D-F97D-74DC317FFD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5941" y="781301"/>
            <a:ext cx="168872" cy="1472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8103049-CBA4-0789-B1B3-539CCC1A444E}"/>
              </a:ext>
            </a:extLst>
          </p:cNvPr>
          <p:cNvSpPr/>
          <p:nvPr/>
        </p:nvSpPr>
        <p:spPr>
          <a:xfrm>
            <a:off x="5687082" y="999274"/>
            <a:ext cx="120212" cy="124826"/>
          </a:xfrm>
          <a:prstGeom prst="rect">
            <a:avLst/>
          </a:prstGeom>
          <a:solidFill>
            <a:srgbClr val="B2CC98"/>
          </a:solidFill>
          <a:ln>
            <a:solidFill>
              <a:srgbClr val="B2C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FF8300-26C2-ADD6-F669-77D82423F4D1}"/>
              </a:ext>
            </a:extLst>
          </p:cNvPr>
          <p:cNvSpPr/>
          <p:nvPr/>
        </p:nvSpPr>
        <p:spPr>
          <a:xfrm>
            <a:off x="5687082" y="1207163"/>
            <a:ext cx="126937" cy="127000"/>
          </a:xfrm>
          <a:prstGeom prst="ellipse">
            <a:avLst/>
          </a:prstGeom>
          <a:solidFill>
            <a:srgbClr val="ADD7C1"/>
          </a:solidFill>
          <a:ln>
            <a:solidFill>
              <a:srgbClr val="ADD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D6143E-DF3E-9D8B-49FC-A6A5C5CD2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5353" y="-555171"/>
            <a:ext cx="5791467" cy="749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55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27422D83-03CF-0FC3-7CDE-BB1D79C94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843497"/>
            <a:ext cx="4389120" cy="102504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D8E6FE1-2825-19F1-A0B0-61C333600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942903"/>
            <a:ext cx="4389120" cy="102988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5FCDA12-401D-2A5E-974A-65DF423E0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38732"/>
            <a:ext cx="4389120" cy="10419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8D8B11-904C-C76F-897C-C3412FE01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12" y="3132047"/>
            <a:ext cx="4389120" cy="10480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3721F6-93C8-B445-A5A4-1BC7AA6283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231453"/>
            <a:ext cx="4389120" cy="10413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5E66C9-AA04-2D19-8D50-CC46D9E31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300277"/>
            <a:ext cx="4389120" cy="1068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3FF3C-B81B-E0FE-3969-8D9343B48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82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1362A-B8A0-EBFB-AC57-CED48E4292C0}"/>
              </a:ext>
            </a:extLst>
          </p:cNvPr>
          <p:cNvSpPr txBox="1"/>
          <p:nvPr/>
        </p:nvSpPr>
        <p:spPr>
          <a:xfrm>
            <a:off x="4288293" y="-9844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</a:t>
            </a:r>
          </a:p>
        </p:txBody>
      </p:sp>
      <p:sp>
        <p:nvSpPr>
          <p:cNvPr id="7" name="Cross 6">
            <a:extLst>
              <a:ext uri="{FF2B5EF4-FFF2-40B4-BE49-F238E27FC236}">
                <a16:creationId xmlns:a16="http://schemas.microsoft.com/office/drawing/2014/main" id="{2804A83F-3110-537E-B821-417D7020B15B}"/>
              </a:ext>
            </a:extLst>
          </p:cNvPr>
          <p:cNvSpPr/>
          <p:nvPr/>
        </p:nvSpPr>
        <p:spPr>
          <a:xfrm>
            <a:off x="4328622" y="345088"/>
            <a:ext cx="162910" cy="162635"/>
          </a:xfrm>
          <a:prstGeom prst="plus">
            <a:avLst>
              <a:gd name="adj" fmla="val 44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7ED0C394-B6B7-3125-F7C6-24A00B1D1AFB}"/>
              </a:ext>
            </a:extLst>
          </p:cNvPr>
          <p:cNvSpPr/>
          <p:nvPr/>
        </p:nvSpPr>
        <p:spPr>
          <a:xfrm>
            <a:off x="4338639" y="571932"/>
            <a:ext cx="142875" cy="148406"/>
          </a:xfrm>
          <a:prstGeom prst="triangl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BCEF787E-1DF6-B69E-2CD7-6F017DAE9F45}"/>
              </a:ext>
            </a:extLst>
          </p:cNvPr>
          <p:cNvSpPr/>
          <p:nvPr/>
        </p:nvSpPr>
        <p:spPr>
          <a:xfrm rot="16200000">
            <a:off x="6283055" y="344385"/>
            <a:ext cx="142875" cy="148406"/>
          </a:xfrm>
          <a:prstGeom prst="triangle">
            <a:avLst/>
          </a:prstGeom>
          <a:solidFill>
            <a:srgbClr val="0432FF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6392F5-8329-C890-C964-91E904A146C8}"/>
              </a:ext>
            </a:extLst>
          </p:cNvPr>
          <p:cNvCxnSpPr/>
          <p:nvPr/>
        </p:nvCxnSpPr>
        <p:spPr>
          <a:xfrm>
            <a:off x="4328622" y="1060282"/>
            <a:ext cx="142875" cy="0"/>
          </a:xfrm>
          <a:prstGeom prst="line">
            <a:avLst/>
          </a:prstGeom>
          <a:ln w="127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ross 10">
            <a:extLst>
              <a:ext uri="{FF2B5EF4-FFF2-40B4-BE49-F238E27FC236}">
                <a16:creationId xmlns:a16="http://schemas.microsoft.com/office/drawing/2014/main" id="{A7E9787D-F441-58BC-62EA-545095FF435F}"/>
              </a:ext>
            </a:extLst>
          </p:cNvPr>
          <p:cNvSpPr/>
          <p:nvPr/>
        </p:nvSpPr>
        <p:spPr>
          <a:xfrm rot="18893055">
            <a:off x="4318604" y="1193897"/>
            <a:ext cx="162910" cy="162635"/>
          </a:xfrm>
          <a:prstGeom prst="plus">
            <a:avLst>
              <a:gd name="adj" fmla="val 4444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FEFEEB3-90CE-422C-8B40-84C2BEE2C4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871322">
            <a:off x="6260794" y="559369"/>
            <a:ext cx="187395" cy="17177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EF8CA6-9B9C-11D9-3EB3-3A5C792919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941" y="785852"/>
            <a:ext cx="168872" cy="1472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789427-BD79-F4B2-29EA-BDF385BCC483}"/>
              </a:ext>
            </a:extLst>
          </p:cNvPr>
          <p:cNvSpPr/>
          <p:nvPr/>
        </p:nvSpPr>
        <p:spPr>
          <a:xfrm>
            <a:off x="5687082" y="1003825"/>
            <a:ext cx="120212" cy="124826"/>
          </a:xfrm>
          <a:prstGeom prst="rect">
            <a:avLst/>
          </a:prstGeom>
          <a:solidFill>
            <a:srgbClr val="B2CC98"/>
          </a:solidFill>
          <a:ln>
            <a:solidFill>
              <a:srgbClr val="B2C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4B6A11-A2F4-1C3F-095B-138C8C394DB9}"/>
              </a:ext>
            </a:extLst>
          </p:cNvPr>
          <p:cNvSpPr/>
          <p:nvPr/>
        </p:nvSpPr>
        <p:spPr>
          <a:xfrm>
            <a:off x="5687082" y="1211714"/>
            <a:ext cx="126937" cy="127000"/>
          </a:xfrm>
          <a:prstGeom prst="ellipse">
            <a:avLst/>
          </a:prstGeom>
          <a:solidFill>
            <a:srgbClr val="ADD7C1"/>
          </a:solidFill>
          <a:ln>
            <a:solidFill>
              <a:srgbClr val="ADD7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9464BB-66DA-A0A9-55C2-400D35E3F2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2721" y="-445168"/>
            <a:ext cx="5719279" cy="74014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9D970B-FE69-B53E-4DC4-1567DCF2A71B}"/>
              </a:ext>
            </a:extLst>
          </p:cNvPr>
          <p:cNvSpPr txBox="1"/>
          <p:nvPr/>
        </p:nvSpPr>
        <p:spPr>
          <a:xfrm>
            <a:off x="2701160" y="270885"/>
            <a:ext cx="4130164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Pos. CG =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Neg. CG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Pos. IC =     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A” Neg. IC =  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Pos. CG =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Neg. CG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Pos. IC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“Net. B” Neg. IC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GLM-16 =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GLM-17 =</a:t>
            </a:r>
          </a:p>
        </p:txBody>
      </p:sp>
    </p:spTree>
    <p:extLst>
      <p:ext uri="{BB962C8B-B14F-4D97-AF65-F5344CB8AC3E}">
        <p14:creationId xmlns:p14="http://schemas.microsoft.com/office/powerpoint/2010/main" val="3227818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7ED29-3810-8ABD-93BA-09A4861D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88" y="452437"/>
            <a:ext cx="3327051" cy="10699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Compare and Validate GLM, WTLMA, &amp; LF/VLF Networks to Photographed CGs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71DA813-E947-6E08-0678-2C6E8608A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386144"/>
              </p:ext>
            </p:extLst>
          </p:nvPr>
        </p:nvGraphicFramePr>
        <p:xfrm>
          <a:off x="3153102" y="86575"/>
          <a:ext cx="8959945" cy="34533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4033">
                  <a:extLst>
                    <a:ext uri="{9D8B030D-6E8A-4147-A177-3AD203B41FA5}">
                      <a16:colId xmlns:a16="http://schemas.microsoft.com/office/drawing/2014/main" val="1105687624"/>
                    </a:ext>
                  </a:extLst>
                </a:gridCol>
                <a:gridCol w="1246459">
                  <a:extLst>
                    <a:ext uri="{9D8B030D-6E8A-4147-A177-3AD203B41FA5}">
                      <a16:colId xmlns:a16="http://schemas.microsoft.com/office/drawing/2014/main" val="264440321"/>
                    </a:ext>
                  </a:extLst>
                </a:gridCol>
                <a:gridCol w="1226047">
                  <a:extLst>
                    <a:ext uri="{9D8B030D-6E8A-4147-A177-3AD203B41FA5}">
                      <a16:colId xmlns:a16="http://schemas.microsoft.com/office/drawing/2014/main" val="2472367733"/>
                    </a:ext>
                  </a:extLst>
                </a:gridCol>
                <a:gridCol w="1298948">
                  <a:extLst>
                    <a:ext uri="{9D8B030D-6E8A-4147-A177-3AD203B41FA5}">
                      <a16:colId xmlns:a16="http://schemas.microsoft.com/office/drawing/2014/main" val="417634300"/>
                    </a:ext>
                  </a:extLst>
                </a:gridCol>
                <a:gridCol w="1324879">
                  <a:extLst>
                    <a:ext uri="{9D8B030D-6E8A-4147-A177-3AD203B41FA5}">
                      <a16:colId xmlns:a16="http://schemas.microsoft.com/office/drawing/2014/main" val="2117303244"/>
                    </a:ext>
                  </a:extLst>
                </a:gridCol>
                <a:gridCol w="1055332">
                  <a:extLst>
                    <a:ext uri="{9D8B030D-6E8A-4147-A177-3AD203B41FA5}">
                      <a16:colId xmlns:a16="http://schemas.microsoft.com/office/drawing/2014/main" val="1911003075"/>
                    </a:ext>
                  </a:extLst>
                </a:gridCol>
                <a:gridCol w="1042230">
                  <a:extLst>
                    <a:ext uri="{9D8B030D-6E8A-4147-A177-3AD203B41FA5}">
                      <a16:colId xmlns:a16="http://schemas.microsoft.com/office/drawing/2014/main" val="3359466714"/>
                    </a:ext>
                  </a:extLst>
                </a:gridCol>
                <a:gridCol w="1042017">
                  <a:extLst>
                    <a:ext uri="{9D8B030D-6E8A-4147-A177-3AD203B41FA5}">
                      <a16:colId xmlns:a16="http://schemas.microsoft.com/office/drawing/2014/main" val="3530200029"/>
                    </a:ext>
                  </a:extLst>
                </a:gridCol>
              </a:tblGrid>
              <a:tr h="7274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A (# of Flashes with CG)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A (# of Flashes with IC)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 (# of Flashes with CG)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 (# of Flashes with IC)</a:t>
                      </a:r>
                    </a:p>
                    <a:p>
                      <a:pPr algn="ctr"/>
                      <a:endParaRPr lang="en-US" sz="160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GLM -16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GLM -17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Flashes</a:t>
                      </a:r>
                    </a:p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WTLMA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234957"/>
                  </a:ext>
                </a:extLst>
              </a:tr>
              <a:tr h="4285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637106"/>
                  </a:ext>
                </a:extLst>
              </a:tr>
              <a:tr h="4285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687652"/>
                  </a:ext>
                </a:extLst>
              </a:tr>
              <a:tr h="4285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07971"/>
                  </a:ext>
                </a:extLst>
              </a:tr>
              <a:tr h="4285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~112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878202"/>
                  </a:ext>
                </a:extLst>
              </a:tr>
              <a:tr h="4285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>
                    <a:solidFill>
                      <a:srgbClr val="9437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>
                    <a:solidFill>
                      <a:srgbClr val="FF93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8606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D5AD7-DD4B-84ED-359D-39FEA873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0188" y="1737874"/>
            <a:ext cx="3037119" cy="5120126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 Totals of Instances for Specific Classifications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“Network A” Classified 194 Instances of CGs and ICs Combined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“Network B” Classified 214 Instances of CGs and ICs Combined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GLM -16 Recorded 168 Instances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GLM -17 Recorded 140 Instances 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WTLMA Recorded 372 Instances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WTLMA Performed More Favorably Possibly Due to the Lightning Origins Being Lower in Elevation 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6CA88F2A-DAC4-FAAA-A8E6-0F5B018CF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351082"/>
              </p:ext>
            </p:extLst>
          </p:nvPr>
        </p:nvGraphicFramePr>
        <p:xfrm>
          <a:off x="3153104" y="3663176"/>
          <a:ext cx="8959945" cy="2225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0746">
                  <a:extLst>
                    <a:ext uri="{9D8B030D-6E8A-4147-A177-3AD203B41FA5}">
                      <a16:colId xmlns:a16="http://schemas.microsoft.com/office/drawing/2014/main" val="1697121639"/>
                    </a:ext>
                  </a:extLst>
                </a:gridCol>
                <a:gridCol w="3278899">
                  <a:extLst>
                    <a:ext uri="{9D8B030D-6E8A-4147-A177-3AD203B41FA5}">
                      <a16:colId xmlns:a16="http://schemas.microsoft.com/office/drawing/2014/main" val="1652064460"/>
                    </a:ext>
                  </a:extLst>
                </a:gridCol>
                <a:gridCol w="3220300">
                  <a:extLst>
                    <a:ext uri="{9D8B030D-6E8A-4147-A177-3AD203B41FA5}">
                      <a16:colId xmlns:a16="http://schemas.microsoft.com/office/drawing/2014/main" val="868994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WTLMA Cell 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WTLMA Cell 3 &amp;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558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GLM -16 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048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GLM -17 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7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WTLMA 1 &amp;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281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WTLMA 3 &amp;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55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Missed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GLM -16 = 53% | GLM -17 = 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GLM -16 = 56% | GLM -17 = 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13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74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13335</TotalTime>
  <Words>1044</Words>
  <Application>Microsoft Macintosh PowerPoint</Application>
  <PresentationFormat>Widescreen</PresentationFormat>
  <Paragraphs>268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A Comparison of GLM, WTLMA, and LF/VLF Stroke Data to Two Photographed CGs</vt:lpstr>
      <vt:lpstr>Purpose Compare and Validate GLM, WTLMA, &amp; LF/VLF Networks to Photographed CGs </vt:lpstr>
      <vt:lpstr>Photographed CGs</vt:lpstr>
      <vt:lpstr>Overall View of Event  </vt:lpstr>
      <vt:lpstr>Cell 1</vt:lpstr>
      <vt:lpstr>Cell 2</vt:lpstr>
      <vt:lpstr>Cell 3</vt:lpstr>
      <vt:lpstr>Cell 4</vt:lpstr>
      <vt:lpstr>Summary Compare and Validate GLM, WTLMA, &amp; LF/VLF Networks to Photographed CGs </vt:lpstr>
      <vt:lpstr>Summary Compare and Validate GLM, WTLMA, &amp; LF/VLF Networks to Photographed CGs </vt:lpstr>
      <vt:lpstr>Summary Compare and Validate GLM, WTLMA, &amp; LF/VLF Networks to Photographed CGs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GLM and WTLMA Data to Two Photographed CGs</dc:title>
  <dc:creator>Singewald, David</dc:creator>
  <cp:lastModifiedBy>Singewald, David</cp:lastModifiedBy>
  <cp:revision>26</cp:revision>
  <dcterms:created xsi:type="dcterms:W3CDTF">2022-09-05T21:06:02Z</dcterms:created>
  <dcterms:modified xsi:type="dcterms:W3CDTF">2022-09-15T03:21:29Z</dcterms:modified>
</cp:coreProperties>
</file>