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9CA157-9226-4E23-8129-89FD27723095}">
  <a:tblStyle styleId="{969CA157-9226-4E23-8129-89FD277230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8fd6c3cf9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8fd6c3cf9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91ae8a2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91ae8a2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8fd6c3cf9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8fd6c3cf9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eb55cdab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eb55cdab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91181ebc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91181ebc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8fd6c3cf9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8fd6c3cf9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8fd6c3cf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8fd6c3cf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8fd6c3cf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8fd6c3cf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8fd6c3cf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38fd6c3cf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8fd6c3cf9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8fd6c3cf9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91181ebc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91181ebc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fd6c3cf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fd6c3cf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8fd6c3cf9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8fd6c3cf9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hyperlink" Target="http://drive.google.com/file/d/1w_wkVobrIevSpIkgK7ft07Vzcg9wHJ5O/view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www.youtube.com/watch?v=UkfYllSZMxs&amp;t=7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gif"/><Relationship Id="rId4" Type="http://schemas.openxmlformats.org/officeDocument/2006/relationships/image" Target="../media/image7.png"/><Relationship Id="rId10" Type="http://schemas.openxmlformats.org/officeDocument/2006/relationships/image" Target="../media/image18.png"/><Relationship Id="rId9" Type="http://schemas.openxmlformats.org/officeDocument/2006/relationships/image" Target="../media/image14.png"/><Relationship Id="rId5" Type="http://schemas.openxmlformats.org/officeDocument/2006/relationships/image" Target="../media/image8.gif"/><Relationship Id="rId6" Type="http://schemas.openxmlformats.org/officeDocument/2006/relationships/image" Target="../media/image15.png"/><Relationship Id="rId7" Type="http://schemas.openxmlformats.org/officeDocument/2006/relationships/image" Target="../media/image24.png"/><Relationship Id="rId8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3.png"/><Relationship Id="rId13" Type="http://schemas.openxmlformats.org/officeDocument/2006/relationships/image" Target="../media/image25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Relationship Id="rId15" Type="http://schemas.openxmlformats.org/officeDocument/2006/relationships/image" Target="../media/image30.png"/><Relationship Id="rId14" Type="http://schemas.openxmlformats.org/officeDocument/2006/relationships/image" Target="../media/image27.png"/><Relationship Id="rId16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62175" cy="51436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4788000"/>
            <a:ext cx="9162300" cy="360000"/>
          </a:xfrm>
          <a:prstGeom prst="rect">
            <a:avLst/>
          </a:prstGeom>
          <a:solidFill>
            <a:srgbClr val="000000">
              <a:alpha val="72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500">
                <a:solidFill>
                  <a:schemeClr val="lt1"/>
                </a:solidFill>
              </a:rPr>
              <a:t>2022 GLM Science Meeting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>
            <p:ph idx="4294967295" type="ctrTitle"/>
          </p:nvPr>
        </p:nvSpPr>
        <p:spPr>
          <a:xfrm>
            <a:off x="125" y="838200"/>
            <a:ext cx="9162300" cy="2022900"/>
          </a:xfrm>
          <a:prstGeom prst="rect">
            <a:avLst/>
          </a:prstGeom>
          <a:solidFill>
            <a:srgbClr val="000000">
              <a:alpha val="8750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00">
                <a:solidFill>
                  <a:schemeClr val="lt1"/>
                </a:solidFill>
              </a:rPr>
              <a:t>Frequency and Distribution of Lightning over South America</a:t>
            </a:r>
            <a:br>
              <a:rPr b="1" lang="en" sz="4000">
                <a:solidFill>
                  <a:schemeClr val="lt1"/>
                </a:solidFill>
              </a:rPr>
            </a:br>
            <a:r>
              <a:rPr b="1" lang="en" sz="4000">
                <a:solidFill>
                  <a:schemeClr val="lt1"/>
                </a:solidFill>
              </a:rPr>
              <a:t>Using Data of GOES-16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7527000" y="4117200"/>
            <a:ext cx="1537218" cy="60841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5408" l="4493" r="3238" t="7354"/>
          <a:stretch/>
        </p:blipFill>
        <p:spPr>
          <a:xfrm>
            <a:off x="7508250" y="4056000"/>
            <a:ext cx="1512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2831575" y="3637450"/>
            <a:ext cx="3440400" cy="495300"/>
          </a:xfrm>
          <a:prstGeom prst="roundRect">
            <a:avLst>
              <a:gd fmla="val 26671" name="adj"/>
            </a:avLst>
          </a:prstGeom>
          <a:solidFill>
            <a:srgbClr val="000000">
              <a:alpha val="87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Joao H. Huamán Chinchay</a:t>
            </a:r>
            <a:endParaRPr sz="1800"/>
          </a:p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RESULTS</a:t>
            </a:r>
            <a:endParaRPr/>
          </a:p>
        </p:txBody>
      </p:sp>
      <p:cxnSp>
        <p:nvCxnSpPr>
          <p:cNvPr id="268" name="Google Shape;268;p22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p22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136" y="316992"/>
            <a:ext cx="3931920" cy="442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2"/>
          <p:cNvSpPr txBox="1"/>
          <p:nvPr/>
        </p:nvSpPr>
        <p:spPr>
          <a:xfrm>
            <a:off x="2953500" y="179832"/>
            <a:ext cx="9294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50th percentile</a:t>
            </a:r>
            <a:endParaRPr b="1"/>
          </a:p>
        </p:txBody>
      </p:sp>
      <p:sp>
        <p:nvSpPr>
          <p:cNvPr id="272" name="Google Shape;272;p22"/>
          <p:cNvSpPr txBox="1"/>
          <p:nvPr/>
        </p:nvSpPr>
        <p:spPr>
          <a:xfrm>
            <a:off x="4114800" y="179832"/>
            <a:ext cx="9294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9</a:t>
            </a:r>
            <a:r>
              <a:rPr b="1" lang="en" sz="800">
                <a:solidFill>
                  <a:schemeClr val="dk1"/>
                </a:solidFill>
              </a:rPr>
              <a:t>0th percentile</a:t>
            </a:r>
            <a:endParaRPr b="1"/>
          </a:p>
        </p:txBody>
      </p:sp>
      <p:sp>
        <p:nvSpPr>
          <p:cNvPr id="273" name="Google Shape;273;p22"/>
          <p:cNvSpPr txBox="1"/>
          <p:nvPr/>
        </p:nvSpPr>
        <p:spPr>
          <a:xfrm>
            <a:off x="5257800" y="179832"/>
            <a:ext cx="9294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99</a:t>
            </a:r>
            <a:r>
              <a:rPr b="1" lang="en" sz="800">
                <a:solidFill>
                  <a:schemeClr val="dk1"/>
                </a:solidFill>
              </a:rPr>
              <a:t>th percentile</a:t>
            </a:r>
            <a:endParaRPr b="1"/>
          </a:p>
        </p:txBody>
      </p:sp>
      <p:pic>
        <p:nvPicPr>
          <p:cNvPr id="274" name="Google Shape;2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572" y="1870683"/>
            <a:ext cx="1645916" cy="102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2"/>
          <p:cNvSpPr txBox="1"/>
          <p:nvPr/>
        </p:nvSpPr>
        <p:spPr>
          <a:xfrm>
            <a:off x="7118050" y="918750"/>
            <a:ext cx="1815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flashes over the north and center of South America reach larger extensions of areas.</a:t>
            </a:r>
            <a:endParaRPr sz="1100"/>
          </a:p>
        </p:txBody>
      </p:sp>
      <p:sp>
        <p:nvSpPr>
          <p:cNvPr id="276" name="Google Shape;276;p22"/>
          <p:cNvSpPr txBox="1"/>
          <p:nvPr/>
        </p:nvSpPr>
        <p:spPr>
          <a:xfrm>
            <a:off x="7118050" y="3738150"/>
            <a:ext cx="1815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Almost in all of South America flashes have the same potential to have long durations.</a:t>
            </a:r>
            <a:endParaRPr sz="1100"/>
          </a:p>
        </p:txBody>
      </p:sp>
      <p:sp>
        <p:nvSpPr>
          <p:cNvPr id="277" name="Google Shape;277;p22"/>
          <p:cNvSpPr/>
          <p:nvPr/>
        </p:nvSpPr>
        <p:spPr>
          <a:xfrm>
            <a:off x="966575" y="2230000"/>
            <a:ext cx="731700" cy="158700"/>
          </a:xfrm>
          <a:prstGeom prst="rect">
            <a:avLst/>
          </a:prstGeom>
          <a:solidFill>
            <a:srgbClr val="FF0000">
              <a:alpha val="20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2"/>
          <p:cNvSpPr txBox="1"/>
          <p:nvPr/>
        </p:nvSpPr>
        <p:spPr>
          <a:xfrm>
            <a:off x="7001100" y="2137950"/>
            <a:ext cx="1932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brightest flashes occur over and near the sea.</a:t>
            </a:r>
            <a:endParaRPr sz="1100"/>
          </a:p>
        </p:txBody>
      </p:sp>
      <p:cxnSp>
        <p:nvCxnSpPr>
          <p:cNvPr id="279" name="Google Shape;279;p22"/>
          <p:cNvCxnSpPr>
            <a:stCxn id="275" idx="1"/>
          </p:cNvCxnSpPr>
          <p:nvPr/>
        </p:nvCxnSpPr>
        <p:spPr>
          <a:xfrm rot="10800000">
            <a:off x="5494150" y="1085250"/>
            <a:ext cx="1623900" cy="209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2"/>
          <p:cNvCxnSpPr>
            <a:stCxn id="275" idx="1"/>
          </p:cNvCxnSpPr>
          <p:nvPr/>
        </p:nvCxnSpPr>
        <p:spPr>
          <a:xfrm rot="10800000">
            <a:off x="5535250" y="606150"/>
            <a:ext cx="1582800" cy="688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1" name="Google Shape;281;p22"/>
          <p:cNvCxnSpPr>
            <a:stCxn id="278" idx="1"/>
          </p:cNvCxnSpPr>
          <p:nvPr/>
        </p:nvCxnSpPr>
        <p:spPr>
          <a:xfrm flipH="1">
            <a:off x="5947200" y="2514150"/>
            <a:ext cx="1053900" cy="137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22"/>
          <p:cNvCxnSpPr>
            <a:stCxn id="278" idx="1"/>
          </p:cNvCxnSpPr>
          <p:nvPr/>
        </p:nvCxnSpPr>
        <p:spPr>
          <a:xfrm rot="10800000">
            <a:off x="5844600" y="2103150"/>
            <a:ext cx="1156500" cy="41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2"/>
          <p:cNvCxnSpPr>
            <a:stCxn id="276" idx="1"/>
          </p:cNvCxnSpPr>
          <p:nvPr/>
        </p:nvCxnSpPr>
        <p:spPr>
          <a:xfrm flipH="1">
            <a:off x="5814550" y="4114350"/>
            <a:ext cx="1303500" cy="2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22"/>
          <p:cNvCxnSpPr>
            <a:stCxn id="276" idx="1"/>
          </p:cNvCxnSpPr>
          <p:nvPr/>
        </p:nvCxnSpPr>
        <p:spPr>
          <a:xfrm rot="10800000">
            <a:off x="5842450" y="3537750"/>
            <a:ext cx="1275600" cy="576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p22"/>
          <p:cNvCxnSpPr>
            <a:stCxn id="276" idx="1"/>
          </p:cNvCxnSpPr>
          <p:nvPr/>
        </p:nvCxnSpPr>
        <p:spPr>
          <a:xfrm rot="10800000">
            <a:off x="5500450" y="3775050"/>
            <a:ext cx="1617600" cy="339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6" name="Google Shape;286;p22"/>
          <p:cNvSpPr txBox="1"/>
          <p:nvPr/>
        </p:nvSpPr>
        <p:spPr>
          <a:xfrm>
            <a:off x="320600" y="3921725"/>
            <a:ext cx="22341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Percentiles of Area, energy and duration.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50th, 90th y 99th percentiles of area [(a)-(c)];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50th, 90th y 99th percentiles of energy [(d)-(f)];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50th, 90th y 99th percentiles of duration [(g)-(i)]</a:t>
            </a:r>
            <a:r>
              <a:rPr lang="en" sz="800"/>
              <a:t>.</a:t>
            </a:r>
            <a:endParaRPr sz="800"/>
          </a:p>
        </p:txBody>
      </p:sp>
      <p:sp>
        <p:nvSpPr>
          <p:cNvPr id="287" name="Google Shape;287;p2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(1/2)</a:t>
            </a:r>
            <a:endParaRPr/>
          </a:p>
        </p:txBody>
      </p:sp>
      <p:sp>
        <p:nvSpPr>
          <p:cNvPr id="293" name="Google Shape;293;p23"/>
          <p:cNvSpPr txBox="1"/>
          <p:nvPr>
            <p:ph idx="1" type="body"/>
          </p:nvPr>
        </p:nvSpPr>
        <p:spPr>
          <a:xfrm>
            <a:off x="311700" y="982300"/>
            <a:ext cx="8520600" cy="3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annual mean density of flashes obtained from GOES-16 has a distribution similar to that observed from low-earth orbit satellites, the main difference being the decrease in the maximum density of flashes over Argentina and Paraguay.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Lightning hotspots with the highest annual mean density of flash (&gt;50 flashes.Km-2.Year-1) and the highest number of hours with flash occurrence (&gt;18 hours.64Km-2.Year-1) were found in Venezuela, Colombia, Peru and Bolivia.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regions located to the east of the Andes mountains show the same potential as the lightning hotspots to present high flash densities in short intervals of time (&gt; 0.15 flash.Km-2.Min-1).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Hotspots are caused for a greater number of hours with flashes than of a high density of flashes in short intervals of time (5 minute).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greatest electrical activity (in terms of more lightning areas and higher flash density) over South America occurs between September and March, while the lowest occurs between June and July.</a:t>
            </a:r>
            <a:endParaRPr sz="1400"/>
          </a:p>
        </p:txBody>
      </p:sp>
      <p:cxnSp>
        <p:nvCxnSpPr>
          <p:cNvPr id="294" name="Google Shape;294;p23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5" name="Google Shape;295;p23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(2/2)</a:t>
            </a:r>
            <a:endParaRPr/>
          </a:p>
        </p:txBody>
      </p:sp>
      <p:sp>
        <p:nvSpPr>
          <p:cNvPr id="302" name="Google Shape;302;p24"/>
          <p:cNvSpPr txBox="1"/>
          <p:nvPr>
            <p:ph idx="1" type="body"/>
          </p:nvPr>
        </p:nvSpPr>
        <p:spPr>
          <a:xfrm>
            <a:off x="311700" y="982300"/>
            <a:ext cx="8520600" cy="3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greatest lightning activity during the day occurs between 15 and 24 local time over South America.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Andes mountain present the </a:t>
            </a:r>
            <a:r>
              <a:rPr b="1" lang="en" sz="1400"/>
              <a:t>diurnal period with lightning</a:t>
            </a:r>
            <a:r>
              <a:rPr lang="en" sz="1400"/>
              <a:t> more short and least variable in the region, while the longest and most variable </a:t>
            </a:r>
            <a:r>
              <a:rPr b="1" lang="en" sz="1400">
                <a:solidFill>
                  <a:srgbClr val="434343"/>
                </a:solidFill>
              </a:rPr>
              <a:t>diurnal period with lightning</a:t>
            </a:r>
            <a:r>
              <a:rPr lang="en" sz="1400"/>
              <a:t> occurs in southeastern of South America.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flashes that occur in the northern and central regions of South America are more likely to reach large areas (&gt;2500 Km2) than the southern region of South America.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 The brightest flashes occur more frequently over and near the ocean than within the continent.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- With the exception of the Andes mountains, South America has the same potential to present long-duration of flashes (&gt;800 ms).</a:t>
            </a:r>
            <a:endParaRPr sz="1400"/>
          </a:p>
        </p:txBody>
      </p:sp>
      <p:cxnSp>
        <p:nvCxnSpPr>
          <p:cNvPr id="303" name="Google Shape;303;p24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4" name="Google Shape;304;p24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11" name="Google Shape;311;p25"/>
          <p:cNvSpPr txBox="1"/>
          <p:nvPr>
            <p:ph idx="1" type="body"/>
          </p:nvPr>
        </p:nvSpPr>
        <p:spPr>
          <a:xfrm>
            <a:off x="311700" y="982300"/>
            <a:ext cx="8520600" cy="35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- Albrecht, R. I., Goodman, S. J., Buechler, D. E., Blakeslee, R. J., &amp; Christian, H.J. (2016). Where are the lightning hotspots on Earth?.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Bruning, E. C., Tillier, C. E., Edgington, ... &amp; Meyer, T. C. (2019). Meteorological imagery for the geostationary lightning mapper.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Goodman, S. J., Blakeslee, R. J., Koshak, W. J., Mach, ... &amp; Stano, G. (2013). The GOES-R geostationary lightning mapper (GLM).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Koshak, W. J., Mach, D. M., Bateman, M., Armstrong, P., &amp; Virts, K. (2018). Product performance guide for data users.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Mecikalski, J. R., &amp; Bedka, K. M. (2006). Forecasting convective initiation by monitoring the evolution of moving cumulus in daytime GOES imagery. Monthly Weather Review, 134(1), 49-78.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Oda, P. S., Enoré, D. P., Mattos, E. V., Gonçalves, W. A., &amp; Albrecht, R. I. (2022). An initial assessment of the distribution of total Flash Rate Density (FRD) in Brazil from GOES-16 Geostationary Lightning Mapper (GLM) observations.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Peterson, M. (2019). Research applications for the Geostationary Lightning Mapper operational lightning flash data product.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Peterson, M. J., Lang, T. J., Bruning, E. C., Albrecht, R., Blakeslee, R. J., ... &amp; Cerveny, R. S. (2020). New World Meteorological Organization certified megaflash lightning extremes for flash distance (709 km) and duration (16.73 s) recorded from space.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- Rudlosky, S. D., Goodman, S. J., Virts, K. S., &amp; Bruning, E. C. (2019). Initial geostationary lightning mapper observations.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- Rudlosky, S. D., &amp; Virts, K. S. (2021). Dual geostationary lightning mapper observations.</a:t>
            </a:r>
            <a:endParaRPr sz="1000"/>
          </a:p>
        </p:txBody>
      </p:sp>
      <p:cxnSp>
        <p:nvCxnSpPr>
          <p:cNvPr id="312" name="Google Shape;312;p25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3" name="Google Shape;313;p25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cxnSp>
        <p:nvCxnSpPr>
          <p:cNvPr id="66" name="Google Shape;66;p14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4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96" y="1292352"/>
            <a:ext cx="2194557" cy="306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catatumbo.web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3653" y="331925"/>
            <a:ext cx="5311448" cy="398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594400" y="2309175"/>
            <a:ext cx="1975200" cy="324300"/>
          </a:xfrm>
          <a:prstGeom prst="rect">
            <a:avLst/>
          </a:prstGeom>
          <a:solidFill>
            <a:srgbClr val="FF0000">
              <a:alpha val="92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518200" y="1188000"/>
            <a:ext cx="2089500" cy="324300"/>
          </a:xfrm>
          <a:prstGeom prst="rect">
            <a:avLst/>
          </a:prstGeom>
          <a:solidFill>
            <a:srgbClr val="FF0000">
              <a:alpha val="92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442000" y="4026300"/>
            <a:ext cx="2247900" cy="359700"/>
          </a:xfrm>
          <a:prstGeom prst="rect">
            <a:avLst/>
          </a:prstGeom>
          <a:solidFill>
            <a:srgbClr val="00FF00">
              <a:alpha val="1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4623050" y="4357525"/>
            <a:ext cx="25458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Catatumbo - Venezuela</a:t>
            </a:r>
            <a:endParaRPr sz="1200"/>
          </a:p>
        </p:txBody>
      </p:sp>
      <p:sp>
        <p:nvSpPr>
          <p:cNvPr id="74" name="Google Shape;74;p14"/>
          <p:cNvSpPr txBox="1"/>
          <p:nvPr/>
        </p:nvSpPr>
        <p:spPr>
          <a:xfrm>
            <a:off x="4623050" y="4586125"/>
            <a:ext cx="25458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Source: </a:t>
            </a:r>
            <a:r>
              <a:rPr lang="en" sz="1200" u="sng">
                <a:solidFill>
                  <a:schemeClr val="hlink"/>
                </a:solidFill>
                <a:hlinkClick r:id="rId6"/>
              </a:rPr>
              <a:t>BBC</a:t>
            </a:r>
            <a:endParaRPr sz="1200"/>
          </a:p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cxnSp>
        <p:nvCxnSpPr>
          <p:cNvPr id="81" name="Google Shape;81;p15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5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2468858" y="4413500"/>
            <a:ext cx="42108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Evolution of the status of GLM products (Koshak et al., 2018).</a:t>
            </a:r>
            <a:endParaRPr b="1" sz="1000"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672" y="777240"/>
            <a:ext cx="7498080" cy="355464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AND METHODS</a:t>
            </a:r>
            <a:endParaRPr/>
          </a:p>
        </p:txBody>
      </p:sp>
      <p:cxnSp>
        <p:nvCxnSpPr>
          <p:cNvPr id="91" name="Google Shape;91;p16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p16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180000" y="2755200"/>
            <a:ext cx="864600" cy="2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Flash</a:t>
            </a:r>
            <a:br>
              <a:rPr b="1" lang="en" sz="900"/>
            </a:br>
            <a:r>
              <a:rPr b="1" lang="en" sz="900"/>
              <a:t>product</a:t>
            </a:r>
            <a:endParaRPr b="1"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(</a:t>
            </a:r>
            <a:r>
              <a:rPr lang="en" sz="900">
                <a:solidFill>
                  <a:srgbClr val="0000FF"/>
                </a:solidFill>
              </a:rPr>
              <a:t>qf=0</a:t>
            </a:r>
            <a:r>
              <a:rPr lang="en" sz="900"/>
              <a:t>)</a:t>
            </a:r>
            <a:endParaRPr sz="900"/>
          </a:p>
        </p:txBody>
      </p:sp>
      <p:sp>
        <p:nvSpPr>
          <p:cNvPr id="94" name="Google Shape;94;p16"/>
          <p:cNvSpPr txBox="1"/>
          <p:nvPr/>
        </p:nvSpPr>
        <p:spPr>
          <a:xfrm>
            <a:off x="1012200" y="2733000"/>
            <a:ext cx="10974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- Coordinates (°)</a:t>
            </a:r>
            <a:br>
              <a:rPr lang="en" sz="900"/>
            </a:br>
            <a:r>
              <a:rPr lang="en" sz="900"/>
              <a:t>- A</a:t>
            </a:r>
            <a:r>
              <a:rPr lang="en" sz="900"/>
              <a:t>rea</a:t>
            </a:r>
            <a:r>
              <a:rPr lang="en" sz="900"/>
              <a:t> (km2)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- Energy (fJ)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- Time (ms)</a:t>
            </a:r>
            <a:endParaRPr sz="900"/>
          </a:p>
        </p:txBody>
      </p:sp>
      <p:sp>
        <p:nvSpPr>
          <p:cNvPr id="95" name="Google Shape;95;p16"/>
          <p:cNvSpPr/>
          <p:nvPr/>
        </p:nvSpPr>
        <p:spPr>
          <a:xfrm>
            <a:off x="895800" y="2661000"/>
            <a:ext cx="90000" cy="612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96" name="Google Shape;96;p16"/>
          <p:cNvSpPr txBox="1"/>
          <p:nvPr/>
        </p:nvSpPr>
        <p:spPr>
          <a:xfrm>
            <a:off x="352700" y="1319250"/>
            <a:ext cx="11967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GLM data (GOES-16)</a:t>
            </a:r>
            <a:endParaRPr b="1" sz="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from 2019 to 2021</a:t>
            </a:r>
            <a:endParaRPr b="1" sz="800"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350" y="907025"/>
            <a:ext cx="3154681" cy="88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4">
            <a:alphaModFix/>
          </a:blip>
          <a:srcRect b="0" l="0" r="50913" t="0"/>
          <a:stretch/>
        </p:blipFill>
        <p:spPr>
          <a:xfrm>
            <a:off x="666325" y="3774300"/>
            <a:ext cx="1252451" cy="56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6"/>
          <p:cNvCxnSpPr/>
          <p:nvPr/>
        </p:nvCxnSpPr>
        <p:spPr>
          <a:xfrm>
            <a:off x="736650" y="3237000"/>
            <a:ext cx="546300" cy="69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" name="Google Shape;100;p16"/>
          <p:cNvSpPr/>
          <p:nvPr/>
        </p:nvSpPr>
        <p:spPr>
          <a:xfrm rot="-1197778">
            <a:off x="1939181" y="3691552"/>
            <a:ext cx="291729" cy="1830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780075" y="4391150"/>
            <a:ext cx="8316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Flash (5 min)</a:t>
            </a:r>
            <a:endParaRPr b="1" sz="800"/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b="0" l="56989" r="0" t="0"/>
          <a:stretch/>
        </p:blipFill>
        <p:spPr>
          <a:xfrm>
            <a:off x="2501426" y="4176000"/>
            <a:ext cx="877920" cy="45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2380275" y="4564250"/>
            <a:ext cx="10974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Counts </a:t>
            </a:r>
            <a:r>
              <a:rPr lang="en" sz="800"/>
              <a:t>occurrences</a:t>
            </a:r>
            <a:r>
              <a:rPr lang="en" sz="800"/>
              <a:t> (over pixels)</a:t>
            </a:r>
            <a:endParaRPr sz="800"/>
          </a:p>
        </p:txBody>
      </p:sp>
      <p:sp>
        <p:nvSpPr>
          <p:cNvPr id="104" name="Google Shape;104;p16"/>
          <p:cNvSpPr/>
          <p:nvPr/>
        </p:nvSpPr>
        <p:spPr>
          <a:xfrm rot="879932">
            <a:off x="1939249" y="4148698"/>
            <a:ext cx="291497" cy="18308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2125" y="1937794"/>
            <a:ext cx="3657600" cy="1798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2304075" y="3716400"/>
            <a:ext cx="14013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Counts occurrences</a:t>
            </a:r>
            <a:br>
              <a:rPr lang="en" sz="800"/>
            </a:br>
            <a:r>
              <a:rPr lang="en" sz="800"/>
              <a:t>(by thresholds </a:t>
            </a:r>
            <a:r>
              <a:rPr lang="en" sz="800">
                <a:solidFill>
                  <a:schemeClr val="dk1"/>
                </a:solidFill>
              </a:rPr>
              <a:t>over pixels</a:t>
            </a:r>
            <a:r>
              <a:rPr lang="en" sz="800"/>
              <a:t>)</a:t>
            </a:r>
            <a:endParaRPr sz="800"/>
          </a:p>
        </p:txBody>
      </p:sp>
      <p:sp>
        <p:nvSpPr>
          <p:cNvPr id="107" name="Google Shape;107;p16"/>
          <p:cNvSpPr/>
          <p:nvPr/>
        </p:nvSpPr>
        <p:spPr>
          <a:xfrm rot="-7074">
            <a:off x="6663581" y="3005789"/>
            <a:ext cx="291601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7090425" y="2904925"/>
            <a:ext cx="1284300" cy="3540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Percentiles</a:t>
            </a:r>
            <a:endParaRPr b="1" sz="1100"/>
          </a:p>
        </p:txBody>
      </p:sp>
      <p:sp>
        <p:nvSpPr>
          <p:cNvPr id="109" name="Google Shape;109;p16"/>
          <p:cNvSpPr/>
          <p:nvPr/>
        </p:nvSpPr>
        <p:spPr>
          <a:xfrm rot="-7074">
            <a:off x="3691781" y="4301189"/>
            <a:ext cx="291601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4101000" y="4124125"/>
            <a:ext cx="1607100" cy="5232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Yearly and monthly</a:t>
            </a:r>
            <a:br>
              <a:rPr b="1" lang="en" sz="1100"/>
            </a:br>
            <a:r>
              <a:rPr b="1" lang="en" sz="1100"/>
              <a:t>flash density</a:t>
            </a:r>
            <a:endParaRPr b="1" sz="1100"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6">
            <a:alphaModFix/>
          </a:blip>
          <a:srcRect b="0" l="20791" r="20838" t="0"/>
          <a:stretch/>
        </p:blipFill>
        <p:spPr>
          <a:xfrm>
            <a:off x="7645465" y="1189590"/>
            <a:ext cx="32004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0865" y="1080135"/>
            <a:ext cx="548640" cy="55961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7044500" y="1623150"/>
            <a:ext cx="16944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" lIns="18000" spcFirstLastPara="1" rIns="18000" wrap="square" tIns="18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https://github.com/joaohenry23/GOES</a:t>
            </a:r>
            <a:endParaRPr sz="700"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8">
            <a:alphaModFix/>
          </a:blip>
          <a:srcRect b="36220" l="10603" r="18277" t="0"/>
          <a:stretch/>
        </p:blipFill>
        <p:spPr>
          <a:xfrm>
            <a:off x="7284145" y="1189590"/>
            <a:ext cx="320040" cy="3307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6830825" y="721300"/>
            <a:ext cx="203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Package development in python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cxnSp>
        <p:nvCxnSpPr>
          <p:cNvPr id="122" name="Google Shape;122;p17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" name="Google Shape;123;p17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b="1999" l="0" r="1999" t="0"/>
          <a:stretch/>
        </p:blipFill>
        <p:spPr>
          <a:xfrm>
            <a:off x="502920" y="1197864"/>
            <a:ext cx="2368136" cy="22777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" name="Google Shape;125;p17"/>
          <p:cNvSpPr txBox="1"/>
          <p:nvPr/>
        </p:nvSpPr>
        <p:spPr>
          <a:xfrm>
            <a:off x="982825" y="3527975"/>
            <a:ext cx="152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Albrecht et al. (2016)</a:t>
            </a:r>
            <a:endParaRPr b="1" sz="80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8688" y="1024128"/>
            <a:ext cx="2779776" cy="370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3328" y="1024128"/>
            <a:ext cx="2779776" cy="370636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533400" y="838200"/>
            <a:ext cx="257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Annual mean density of flash (TRMM/LIS)</a:t>
            </a:r>
            <a:endParaRPr b="1" sz="1300"/>
          </a:p>
        </p:txBody>
      </p:sp>
      <p:sp>
        <p:nvSpPr>
          <p:cNvPr id="129" name="Google Shape;129;p17"/>
          <p:cNvSpPr txBox="1"/>
          <p:nvPr/>
        </p:nvSpPr>
        <p:spPr>
          <a:xfrm>
            <a:off x="3284550" y="838200"/>
            <a:ext cx="27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Annual mean density of flash (GOES-16/GLM)</a:t>
            </a:r>
            <a:endParaRPr b="1" sz="1300"/>
          </a:p>
        </p:txBody>
      </p:sp>
      <p:sp>
        <p:nvSpPr>
          <p:cNvPr id="130" name="Google Shape;130;p17"/>
          <p:cNvSpPr txBox="1"/>
          <p:nvPr/>
        </p:nvSpPr>
        <p:spPr>
          <a:xfrm>
            <a:off x="6172200" y="838200"/>
            <a:ext cx="266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A</a:t>
            </a:r>
            <a:r>
              <a:rPr b="1" lang="en" sz="900">
                <a:solidFill>
                  <a:schemeClr val="dk1"/>
                </a:solidFill>
              </a:rPr>
              <a:t>nnual mean of hours with flash occurrence</a:t>
            </a:r>
            <a:endParaRPr b="1" sz="1300"/>
          </a:p>
        </p:txBody>
      </p:sp>
      <p:sp>
        <p:nvSpPr>
          <p:cNvPr id="131" name="Google Shape;131;p17"/>
          <p:cNvSpPr/>
          <p:nvPr/>
        </p:nvSpPr>
        <p:spPr>
          <a:xfrm rot="2520905">
            <a:off x="1535829" y="2746250"/>
            <a:ext cx="549956" cy="494499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RESULTS</a:t>
            </a:r>
            <a:endParaRPr/>
          </a:p>
        </p:txBody>
      </p:sp>
      <p:cxnSp>
        <p:nvCxnSpPr>
          <p:cNvPr id="138" name="Google Shape;138;p18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" name="Google Shape;139;p18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000" y="1066800"/>
            <a:ext cx="7200000" cy="36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2299525" y="902900"/>
            <a:ext cx="2149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90th </a:t>
            </a:r>
            <a:r>
              <a:rPr b="1" lang="en" sz="800">
                <a:solidFill>
                  <a:schemeClr val="dk1"/>
                </a:solidFill>
              </a:rPr>
              <a:t>percentile of flash density in 5 min</a:t>
            </a:r>
            <a:r>
              <a:rPr b="1" lang="en" sz="800">
                <a:solidFill>
                  <a:schemeClr val="dk1"/>
                </a:solidFill>
              </a:rPr>
              <a:t> </a:t>
            </a:r>
            <a:endParaRPr b="1"/>
          </a:p>
        </p:txBody>
      </p:sp>
      <p:sp>
        <p:nvSpPr>
          <p:cNvPr id="142" name="Google Shape;142;p18"/>
          <p:cNvSpPr txBox="1"/>
          <p:nvPr/>
        </p:nvSpPr>
        <p:spPr>
          <a:xfrm>
            <a:off x="4462272" y="902900"/>
            <a:ext cx="2149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95th percentile of flash density in 5 min </a:t>
            </a:r>
            <a:endParaRPr b="1"/>
          </a:p>
        </p:txBody>
      </p:sp>
      <p:sp>
        <p:nvSpPr>
          <p:cNvPr id="143" name="Google Shape;143;p18"/>
          <p:cNvSpPr txBox="1"/>
          <p:nvPr/>
        </p:nvSpPr>
        <p:spPr>
          <a:xfrm>
            <a:off x="6642925" y="902900"/>
            <a:ext cx="2149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99th percentile of flash density in 5 min </a:t>
            </a:r>
            <a:endParaRPr b="1"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572" y="1870683"/>
            <a:ext cx="1645916" cy="102739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/>
          <p:nvPr/>
        </p:nvSpPr>
        <p:spPr>
          <a:xfrm>
            <a:off x="966575" y="2368296"/>
            <a:ext cx="731700" cy="158700"/>
          </a:xfrm>
          <a:prstGeom prst="rect">
            <a:avLst/>
          </a:prstGeom>
          <a:solidFill>
            <a:srgbClr val="FF0000">
              <a:alpha val="20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cxnSp>
        <p:nvCxnSpPr>
          <p:cNvPr id="152" name="Google Shape;152;p19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" name="Google Shape;153;p19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b="4094" l="17129" r="0" t="22386"/>
          <a:stretch/>
        </p:blipFill>
        <p:spPr>
          <a:xfrm>
            <a:off x="121925" y="1735238"/>
            <a:ext cx="2709975" cy="219546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" name="Google Shape;155;p19"/>
          <p:cNvSpPr/>
          <p:nvPr/>
        </p:nvSpPr>
        <p:spPr>
          <a:xfrm>
            <a:off x="1221475" y="2165075"/>
            <a:ext cx="1354200" cy="899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294763" y="1921577"/>
            <a:ext cx="703200" cy="697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4">
            <a:alphaModFix/>
          </a:blip>
          <a:srcRect b="0" l="0" r="0" t="96084"/>
          <a:stretch/>
        </p:blipFill>
        <p:spPr>
          <a:xfrm>
            <a:off x="121920" y="3893599"/>
            <a:ext cx="2706625" cy="91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66163" y="3064577"/>
            <a:ext cx="703200" cy="697500"/>
          </a:xfrm>
          <a:prstGeom prst="ellipse">
            <a:avLst/>
          </a:prstGeom>
          <a:noFill/>
          <a:ln cap="flat" cmpd="sng" w="38100">
            <a:solidFill>
              <a:srgbClr val="93C47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1328925" y="4250825"/>
            <a:ext cx="1632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r>
              <a:rPr lang="en" sz="1000"/>
              <a:t>everity indicator</a:t>
            </a:r>
            <a:br>
              <a:rPr lang="en" sz="1000"/>
            </a:br>
            <a:r>
              <a:rPr lang="en" sz="1000"/>
              <a:t>(p</a:t>
            </a:r>
            <a:r>
              <a:rPr lang="en" sz="1000"/>
              <a:t>recursor of convection</a:t>
            </a:r>
            <a:r>
              <a:rPr lang="en" sz="1000"/>
              <a:t>)</a:t>
            </a:r>
            <a:endParaRPr sz="1000"/>
          </a:p>
        </p:txBody>
      </p:sp>
      <p:sp>
        <p:nvSpPr>
          <p:cNvPr id="160" name="Google Shape;160;p19"/>
          <p:cNvSpPr txBox="1"/>
          <p:nvPr/>
        </p:nvSpPr>
        <p:spPr>
          <a:xfrm>
            <a:off x="1313800" y="1303850"/>
            <a:ext cx="15849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Identification of the most convective region</a:t>
            </a:r>
            <a:endParaRPr sz="1000"/>
          </a:p>
        </p:txBody>
      </p:sp>
      <p:cxnSp>
        <p:nvCxnSpPr>
          <p:cNvPr id="161" name="Google Shape;161;p19"/>
          <p:cNvCxnSpPr>
            <a:stCxn id="160" idx="2"/>
            <a:endCxn id="156" idx="7"/>
          </p:cNvCxnSpPr>
          <p:nvPr/>
        </p:nvCxnSpPr>
        <p:spPr>
          <a:xfrm flipH="1">
            <a:off x="894850" y="1555850"/>
            <a:ext cx="1211400" cy="468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19"/>
          <p:cNvCxnSpPr>
            <a:stCxn id="160" idx="2"/>
            <a:endCxn id="155" idx="0"/>
          </p:cNvCxnSpPr>
          <p:nvPr/>
        </p:nvCxnSpPr>
        <p:spPr>
          <a:xfrm flipH="1">
            <a:off x="1898650" y="1555850"/>
            <a:ext cx="207600" cy="609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19"/>
          <p:cNvSpPr/>
          <p:nvPr/>
        </p:nvSpPr>
        <p:spPr>
          <a:xfrm>
            <a:off x="2199763" y="3140777"/>
            <a:ext cx="703200" cy="697500"/>
          </a:xfrm>
          <a:prstGeom prst="ellipse">
            <a:avLst/>
          </a:prstGeom>
          <a:noFill/>
          <a:ln cap="flat" cmpd="sng" w="38100">
            <a:solidFill>
              <a:srgbClr val="93C47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19"/>
          <p:cNvCxnSpPr>
            <a:stCxn id="159" idx="0"/>
            <a:endCxn id="158" idx="5"/>
          </p:cNvCxnSpPr>
          <p:nvPr/>
        </p:nvCxnSpPr>
        <p:spPr>
          <a:xfrm rot="10800000">
            <a:off x="666375" y="3659825"/>
            <a:ext cx="1479000" cy="5910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19"/>
          <p:cNvCxnSpPr>
            <a:stCxn id="159" idx="0"/>
            <a:endCxn id="163" idx="3"/>
          </p:cNvCxnSpPr>
          <p:nvPr/>
        </p:nvCxnSpPr>
        <p:spPr>
          <a:xfrm flipH="1" rot="10800000">
            <a:off x="2145375" y="3736025"/>
            <a:ext cx="157500" cy="5148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" name="Google Shape;166;p19"/>
          <p:cNvSpPr/>
          <p:nvPr/>
        </p:nvSpPr>
        <p:spPr>
          <a:xfrm>
            <a:off x="3306350" y="49700"/>
            <a:ext cx="3462000" cy="271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3306350" y="3062800"/>
            <a:ext cx="3462000" cy="148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5">
            <a:alphaModFix/>
          </a:blip>
          <a:srcRect b="29424" l="32590" r="37015" t="50350"/>
          <a:stretch/>
        </p:blipFill>
        <p:spPr>
          <a:xfrm>
            <a:off x="3368040" y="3158900"/>
            <a:ext cx="2253676" cy="1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 rotWithShape="1">
          <a:blip r:embed="rId6">
            <a:alphaModFix/>
          </a:blip>
          <a:srcRect b="4732" l="0" r="0" t="29809"/>
          <a:stretch/>
        </p:blipFill>
        <p:spPr>
          <a:xfrm>
            <a:off x="3368040" y="1853184"/>
            <a:ext cx="1322697" cy="863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19"/>
          <p:cNvPicPr preferRelativeResize="0"/>
          <p:nvPr/>
        </p:nvPicPr>
        <p:blipFill rotWithShape="1">
          <a:blip r:embed="rId7">
            <a:alphaModFix/>
          </a:blip>
          <a:srcRect b="4732" l="0" r="0" t="29809"/>
          <a:stretch/>
        </p:blipFill>
        <p:spPr>
          <a:xfrm>
            <a:off x="3368040" y="975360"/>
            <a:ext cx="1322697" cy="863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8">
            <a:alphaModFix/>
          </a:blip>
          <a:srcRect b="4732" l="0" r="0" t="29809"/>
          <a:stretch/>
        </p:blipFill>
        <p:spPr>
          <a:xfrm>
            <a:off x="3368040" y="91440"/>
            <a:ext cx="1322697" cy="863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19"/>
          <p:cNvSpPr txBox="1"/>
          <p:nvPr/>
        </p:nvSpPr>
        <p:spPr>
          <a:xfrm>
            <a:off x="4019843" y="107786"/>
            <a:ext cx="7338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BT &lt; 203 K (-70°C)</a:t>
            </a:r>
            <a:endParaRPr b="1" sz="500">
              <a:solidFill>
                <a:schemeClr val="lt1"/>
              </a:solidFill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4013984" y="991706"/>
            <a:ext cx="7338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BT &lt; 218 K (-55°C)</a:t>
            </a:r>
            <a:endParaRPr b="1" sz="500">
              <a:solidFill>
                <a:schemeClr val="lt1"/>
              </a:solidFill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4018663" y="1866894"/>
            <a:ext cx="7338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lt1"/>
                </a:solidFill>
              </a:rPr>
              <a:t>BT &lt; 233 K (-40°C)</a:t>
            </a:r>
            <a:endParaRPr b="1" sz="500">
              <a:solidFill>
                <a:schemeClr val="lt1"/>
              </a:solidFill>
            </a:endParaRPr>
          </a:p>
        </p:txBody>
      </p:sp>
      <p:graphicFrame>
        <p:nvGraphicFramePr>
          <p:cNvPr id="175" name="Google Shape;175;p19"/>
          <p:cNvGraphicFramePr/>
          <p:nvPr/>
        </p:nvGraphicFramePr>
        <p:xfrm>
          <a:off x="4821175" y="1294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{969CA157-9226-4E23-8129-89FD27723095}</a:tableStyleId>
              </a:tblPr>
              <a:tblGrid>
                <a:gridCol w="1198050"/>
                <a:gridCol w="434900"/>
              </a:tblGrid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Fl. Dens. in 5 min (FD)</a:t>
                      </a:r>
                      <a:endParaRPr b="1"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Level</a:t>
                      </a:r>
                      <a:endParaRPr b="1" sz="700"/>
                    </a:p>
                  </a:txBody>
                  <a:tcPr marT="0" marB="0" marR="91425" marL="91425" anchor="ctr"/>
                </a:tc>
              </a:tr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 &lt;= </a:t>
                      </a:r>
                      <a:r>
                        <a:rPr b="1" lang="en" sz="700">
                          <a:solidFill>
                            <a:schemeClr val="dk1"/>
                          </a:solidFill>
                        </a:rPr>
                        <a:t>FD</a:t>
                      </a:r>
                      <a:r>
                        <a:rPr lang="en" sz="700"/>
                        <a:t> &lt; 5</a:t>
                      </a:r>
                      <a:endParaRPr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</a:t>
                      </a:r>
                      <a:endParaRPr sz="700"/>
                    </a:p>
                  </a:txBody>
                  <a:tcPr marT="0" marB="0" marR="91425" marL="91425" anchor="ctr"/>
                </a:tc>
              </a:tr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000000"/>
                          </a:solidFill>
                        </a:rPr>
                        <a:t>5 &lt;= </a:t>
                      </a:r>
                      <a:r>
                        <a:rPr b="1" lang="en" sz="700">
                          <a:solidFill>
                            <a:schemeClr val="dk1"/>
                          </a:solidFill>
                        </a:rPr>
                        <a:t>FD</a:t>
                      </a:r>
                      <a:r>
                        <a:rPr lang="en" sz="700">
                          <a:solidFill>
                            <a:srgbClr val="000000"/>
                          </a:solidFill>
                        </a:rPr>
                        <a:t> &lt; 20</a:t>
                      </a:r>
                      <a:endParaRPr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2</a:t>
                      </a:r>
                      <a:endParaRPr sz="700"/>
                    </a:p>
                  </a:txBody>
                  <a:tcPr marT="0" marB="0" marR="91425" marL="91425" anchor="ctr"/>
                </a:tc>
              </a:tr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700">
                          <a:solidFill>
                            <a:schemeClr val="dk1"/>
                          </a:solidFill>
                        </a:rPr>
                        <a:t>FD</a:t>
                      </a:r>
                      <a:r>
                        <a:rPr lang="en" sz="700">
                          <a:solidFill>
                            <a:srgbClr val="000000"/>
                          </a:solidFill>
                        </a:rPr>
                        <a:t> &gt;= 20</a:t>
                      </a:r>
                      <a:endParaRPr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</a:t>
                      </a:r>
                      <a:endParaRPr sz="700"/>
                    </a:p>
                  </a:txBody>
                  <a:tcPr marT="0" marB="0" marR="91425" marL="91425" anchor="ctr"/>
                </a:tc>
              </a:tr>
            </a:tbl>
          </a:graphicData>
        </a:graphic>
      </p:graphicFrame>
      <p:graphicFrame>
        <p:nvGraphicFramePr>
          <p:cNvPr id="176" name="Google Shape;176;p19"/>
          <p:cNvGraphicFramePr/>
          <p:nvPr/>
        </p:nvGraphicFramePr>
        <p:xfrm>
          <a:off x="4897375" y="151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{969CA157-9226-4E23-8129-89FD27723095}</a:tableStyleId>
              </a:tblPr>
              <a:tblGrid>
                <a:gridCol w="865050"/>
                <a:gridCol w="429950"/>
              </a:tblGrid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DT/Dt [</a:t>
                      </a:r>
                      <a:r>
                        <a:rPr b="1" lang="en" sz="700">
                          <a:solidFill>
                            <a:srgbClr val="000000"/>
                          </a:solidFill>
                        </a:rPr>
                        <a:t>K/1</a:t>
                      </a:r>
                      <a:r>
                        <a:rPr b="1" lang="en" sz="700"/>
                        <a:t>5</a:t>
                      </a:r>
                      <a:r>
                        <a:rPr b="1" lang="en" sz="700">
                          <a:solidFill>
                            <a:srgbClr val="000000"/>
                          </a:solidFill>
                        </a:rPr>
                        <a:t>min]</a:t>
                      </a:r>
                      <a:endParaRPr b="1"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Level</a:t>
                      </a:r>
                      <a:endParaRPr b="1" sz="700"/>
                    </a:p>
                  </a:txBody>
                  <a:tcPr marT="0" marB="0" marR="91425" marL="91425" anchor="ctr"/>
                </a:tc>
              </a:tr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000000"/>
                          </a:solidFill>
                        </a:rPr>
                        <a:t>DT/Dt</a:t>
                      </a:r>
                      <a:r>
                        <a:rPr lang="en" sz="700"/>
                        <a:t> &gt; -4</a:t>
                      </a:r>
                      <a:endParaRPr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</a:t>
                      </a:r>
                      <a:endParaRPr sz="700"/>
                    </a:p>
                  </a:txBody>
                  <a:tcPr marT="0" marB="0" marR="91425" marL="91425" anchor="ctr"/>
                </a:tc>
              </a:tr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000000"/>
                          </a:solidFill>
                        </a:rPr>
                        <a:t>-8 &lt; DT/Dt &lt;= -4</a:t>
                      </a:r>
                      <a:endParaRPr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2</a:t>
                      </a:r>
                      <a:endParaRPr sz="700"/>
                    </a:p>
                  </a:txBody>
                  <a:tcPr marT="0" marB="0" marR="91425" marL="91425" anchor="ctr"/>
                </a:tc>
              </a:tr>
              <a:tr h="15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000000"/>
                          </a:solidFill>
                        </a:rPr>
                        <a:t>DT/Dt &lt;= -8 </a:t>
                      </a:r>
                      <a:endParaRPr sz="700"/>
                    </a:p>
                  </a:txBody>
                  <a:tcPr marT="0" marB="0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</a:t>
                      </a:r>
                      <a:endParaRPr sz="700"/>
                    </a:p>
                  </a:txBody>
                  <a:tcPr marT="0" marB="0" marR="91425" marL="91425" anchor="ctr"/>
                </a:tc>
              </a:tr>
            </a:tbl>
          </a:graphicData>
        </a:graphic>
      </p:graphicFrame>
      <p:sp>
        <p:nvSpPr>
          <p:cNvPr id="177" name="Google Shape;177;p19"/>
          <p:cNvSpPr txBox="1"/>
          <p:nvPr/>
        </p:nvSpPr>
        <p:spPr>
          <a:xfrm>
            <a:off x="4835375" y="819300"/>
            <a:ext cx="1450800" cy="1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Mecikalski e Bedka (2006)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82975" y="614757"/>
            <a:ext cx="914400" cy="123028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p19"/>
          <p:cNvSpPr/>
          <p:nvPr/>
        </p:nvSpPr>
        <p:spPr>
          <a:xfrm rot="10800000">
            <a:off x="6506050" y="1401675"/>
            <a:ext cx="546300" cy="2523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10">
            <a:alphaModFix/>
          </a:blip>
          <a:srcRect b="0" l="0" r="0" t="23547"/>
          <a:stretch/>
        </p:blipFill>
        <p:spPr>
          <a:xfrm>
            <a:off x="7208525" y="2907792"/>
            <a:ext cx="1890700" cy="17872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19"/>
          <p:cNvSpPr txBox="1"/>
          <p:nvPr/>
        </p:nvSpPr>
        <p:spPr>
          <a:xfrm>
            <a:off x="7081025" y="237744"/>
            <a:ext cx="110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Percentile of flash density in 5 min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4759175" y="1962300"/>
            <a:ext cx="1855500" cy="1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</a:rPr>
              <a:t>Empirical</a:t>
            </a:r>
            <a:r>
              <a:rPr lang="en" sz="800">
                <a:solidFill>
                  <a:schemeClr val="dk1"/>
                </a:solidFill>
              </a:rPr>
              <a:t> severity level based on </a:t>
            </a:r>
            <a:r>
              <a:rPr b="1" lang="en" sz="700">
                <a:solidFill>
                  <a:schemeClr val="dk1"/>
                </a:solidFill>
              </a:rPr>
              <a:t>FD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7213850" y="2557272"/>
            <a:ext cx="1855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Nowcasting of precipitation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(experimental product)</a:t>
            </a:r>
            <a:endParaRPr b="1" sz="1000"/>
          </a:p>
        </p:txBody>
      </p:sp>
      <p:sp>
        <p:nvSpPr>
          <p:cNvPr id="184" name="Google Shape;184;p19"/>
          <p:cNvSpPr txBox="1"/>
          <p:nvPr/>
        </p:nvSpPr>
        <p:spPr>
          <a:xfrm>
            <a:off x="5450100" y="2361500"/>
            <a:ext cx="12951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Identification of severity</a:t>
            </a:r>
            <a:endParaRPr b="1" sz="1200"/>
          </a:p>
        </p:txBody>
      </p:sp>
      <p:sp>
        <p:nvSpPr>
          <p:cNvPr id="185" name="Google Shape;185;p19"/>
          <p:cNvSpPr txBox="1"/>
          <p:nvPr/>
        </p:nvSpPr>
        <p:spPr>
          <a:xfrm>
            <a:off x="5364700" y="4120525"/>
            <a:ext cx="14028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Extrapolation</a:t>
            </a:r>
            <a:br>
              <a:rPr b="1" lang="en" sz="1200"/>
            </a:br>
            <a:r>
              <a:rPr b="1" lang="en" sz="1200"/>
              <a:t>of features</a:t>
            </a:r>
            <a:endParaRPr b="1" sz="1200"/>
          </a:p>
        </p:txBody>
      </p:sp>
      <p:cxnSp>
        <p:nvCxnSpPr>
          <p:cNvPr id="186" name="Google Shape;186;p19"/>
          <p:cNvCxnSpPr>
            <a:stCxn id="167" idx="3"/>
            <a:endCxn id="180" idx="1"/>
          </p:cNvCxnSpPr>
          <p:nvPr/>
        </p:nvCxnSpPr>
        <p:spPr>
          <a:xfrm flipH="1" rot="10800000">
            <a:off x="6768350" y="3801400"/>
            <a:ext cx="440100" cy="5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19"/>
          <p:cNvCxnSpPr>
            <a:stCxn id="166" idx="2"/>
            <a:endCxn id="167" idx="0"/>
          </p:cNvCxnSpPr>
          <p:nvPr/>
        </p:nvCxnSpPr>
        <p:spPr>
          <a:xfrm>
            <a:off x="5037350" y="2766200"/>
            <a:ext cx="0" cy="296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p1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cxnSp>
        <p:nvCxnSpPr>
          <p:cNvPr id="194" name="Google Shape;194;p20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p20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1017075" y="847025"/>
            <a:ext cx="44112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Monthly mean flash density</a:t>
            </a:r>
            <a:r>
              <a:rPr b="1" lang="en" sz="1000"/>
              <a:t> from December to november [(a)-(l)]</a:t>
            </a:r>
            <a:endParaRPr b="1" sz="1000"/>
          </a:p>
        </p:txBody>
      </p:sp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b="0" l="1642" r="0" t="0"/>
          <a:stretch/>
        </p:blipFill>
        <p:spPr>
          <a:xfrm>
            <a:off x="18288" y="1042416"/>
            <a:ext cx="6745226" cy="33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0840" y="2113185"/>
            <a:ext cx="2011674" cy="266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b="15380" l="0" r="0" t="3113"/>
          <a:stretch/>
        </p:blipFill>
        <p:spPr>
          <a:xfrm>
            <a:off x="6720845" y="73152"/>
            <a:ext cx="2011674" cy="21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8549649" y="1243625"/>
            <a:ext cx="5454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</a:rPr>
              <a:t>Month with</a:t>
            </a:r>
            <a:br>
              <a:rPr b="1" lang="en" sz="600">
                <a:solidFill>
                  <a:schemeClr val="dk1"/>
                </a:solidFill>
              </a:rPr>
            </a:br>
            <a:r>
              <a:rPr b="1" lang="en" sz="600">
                <a:solidFill>
                  <a:schemeClr val="dk1"/>
                </a:solidFill>
              </a:rPr>
              <a:t>minimum</a:t>
            </a:r>
            <a:br>
              <a:rPr b="1" lang="en" sz="600">
                <a:solidFill>
                  <a:schemeClr val="dk1"/>
                </a:solidFill>
              </a:rPr>
            </a:br>
            <a:r>
              <a:rPr b="1" lang="en" sz="600">
                <a:solidFill>
                  <a:schemeClr val="dk1"/>
                </a:solidFill>
              </a:rPr>
              <a:t>lightning</a:t>
            </a:r>
            <a:endParaRPr b="1" sz="600">
              <a:solidFill>
                <a:schemeClr val="dk1"/>
              </a:solidFill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8549649" y="3453425"/>
            <a:ext cx="5454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</a:rPr>
              <a:t>Month with</a:t>
            </a:r>
            <a:br>
              <a:rPr b="1" lang="en" sz="600">
                <a:solidFill>
                  <a:schemeClr val="dk1"/>
                </a:solidFill>
              </a:rPr>
            </a:br>
            <a:r>
              <a:rPr b="1" lang="en" sz="600">
                <a:solidFill>
                  <a:schemeClr val="dk1"/>
                </a:solidFill>
              </a:rPr>
              <a:t>maximum</a:t>
            </a:r>
            <a:br>
              <a:rPr b="1" lang="en" sz="600">
                <a:solidFill>
                  <a:schemeClr val="dk1"/>
                </a:solidFill>
              </a:rPr>
            </a:br>
            <a:r>
              <a:rPr b="1" lang="en" sz="600">
                <a:solidFill>
                  <a:schemeClr val="dk1"/>
                </a:solidFill>
              </a:rPr>
              <a:t>lightning</a:t>
            </a:r>
            <a:endParaRPr b="1" sz="600">
              <a:solidFill>
                <a:schemeClr val="dk1"/>
              </a:solidFill>
            </a:endParaRPr>
          </a:p>
        </p:txBody>
      </p:sp>
      <p:sp>
        <p:nvSpPr>
          <p:cNvPr id="202" name="Google Shape;202;p2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00175" y="4434840"/>
            <a:ext cx="63840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The artifacts located in front of northern Chile are observed only from January to April, while the two artifact lines between 20°S and 25°S are present throughout the year.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 txBox="1"/>
          <p:nvPr>
            <p:ph type="title"/>
          </p:nvPr>
        </p:nvSpPr>
        <p:spPr>
          <a:xfrm>
            <a:off x="311700" y="2743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cxnSp>
        <p:nvCxnSpPr>
          <p:cNvPr id="209" name="Google Shape;209;p21"/>
          <p:cNvCxnSpPr/>
          <p:nvPr/>
        </p:nvCxnSpPr>
        <p:spPr>
          <a:xfrm>
            <a:off x="173075" y="4803500"/>
            <a:ext cx="8820000" cy="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21"/>
          <p:cNvSpPr txBox="1"/>
          <p:nvPr/>
        </p:nvSpPr>
        <p:spPr>
          <a:xfrm>
            <a:off x="173075" y="4847000"/>
            <a:ext cx="88899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2022 GLM Science Meeting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2080"/>
            <a:ext cx="1828800" cy="242864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/>
        </p:nvSpPr>
        <p:spPr>
          <a:xfrm>
            <a:off x="173075" y="1236525"/>
            <a:ext cx="16821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Local </a:t>
            </a:r>
            <a:r>
              <a:rPr b="1" lang="en" sz="900"/>
              <a:t>standard</a:t>
            </a:r>
            <a:r>
              <a:rPr b="1" lang="en" sz="900"/>
              <a:t> time with maximum lightning</a:t>
            </a:r>
            <a:endParaRPr b="1" sz="900"/>
          </a:p>
        </p:txBody>
      </p:sp>
      <p:pic>
        <p:nvPicPr>
          <p:cNvPr id="213" name="Google Shape;2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160" y="2362200"/>
            <a:ext cx="1828800" cy="244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5">
            <a:alphaModFix/>
          </a:blip>
          <a:srcRect b="0" l="0" r="4997" t="0"/>
          <a:stretch/>
        </p:blipFill>
        <p:spPr>
          <a:xfrm>
            <a:off x="7223760" y="2362200"/>
            <a:ext cx="1737351" cy="244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 rotWithShape="1">
          <a:blip r:embed="rId6">
            <a:alphaModFix/>
          </a:blip>
          <a:srcRect b="15232" l="0" r="0" t="0"/>
          <a:stretch/>
        </p:blipFill>
        <p:spPr>
          <a:xfrm>
            <a:off x="5471150" y="423672"/>
            <a:ext cx="1828800" cy="20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 rotWithShape="1">
          <a:blip r:embed="rId7">
            <a:alphaModFix/>
          </a:blip>
          <a:srcRect b="15318" l="0" r="4997" t="0"/>
          <a:stretch/>
        </p:blipFill>
        <p:spPr>
          <a:xfrm>
            <a:off x="7223760" y="423675"/>
            <a:ext cx="1737351" cy="206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/>
        </p:nvSpPr>
        <p:spPr>
          <a:xfrm>
            <a:off x="5583275" y="245925"/>
            <a:ext cx="16821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Number of cycles at day with lightning</a:t>
            </a:r>
            <a:endParaRPr b="1" sz="900"/>
          </a:p>
        </p:txBody>
      </p:sp>
      <p:sp>
        <p:nvSpPr>
          <p:cNvPr id="218" name="Google Shape;218;p21"/>
          <p:cNvSpPr txBox="1"/>
          <p:nvPr/>
        </p:nvSpPr>
        <p:spPr>
          <a:xfrm>
            <a:off x="7259685" y="245925"/>
            <a:ext cx="16821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Number of hours at day with lightning</a:t>
            </a:r>
            <a:endParaRPr b="1" sz="900"/>
          </a:p>
        </p:txBody>
      </p:sp>
      <p:pic>
        <p:nvPicPr>
          <p:cNvPr id="219" name="Google Shape;21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0720" y="73152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33800" y="73152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50720" y="1042416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33800" y="1042416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50720" y="2008632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33800" y="2008632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50720" y="2983992"/>
            <a:ext cx="1737360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33800" y="2983992"/>
            <a:ext cx="1737360" cy="96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/>
          <p:nvPr/>
        </p:nvSpPr>
        <p:spPr>
          <a:xfrm>
            <a:off x="637721" y="1627632"/>
            <a:ext cx="66600" cy="64200"/>
          </a:xfrm>
          <a:prstGeom prst="ellipse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"/>
          <p:cNvSpPr/>
          <p:nvPr/>
        </p:nvSpPr>
        <p:spPr>
          <a:xfrm>
            <a:off x="566928" y="2286000"/>
            <a:ext cx="66600" cy="64200"/>
          </a:xfrm>
          <a:prstGeom prst="ellipse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1"/>
          <p:cNvSpPr/>
          <p:nvPr/>
        </p:nvSpPr>
        <p:spPr>
          <a:xfrm>
            <a:off x="1444752" y="2560320"/>
            <a:ext cx="66600" cy="64200"/>
          </a:xfrm>
          <a:prstGeom prst="ellipse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1"/>
          <p:cNvSpPr/>
          <p:nvPr/>
        </p:nvSpPr>
        <p:spPr>
          <a:xfrm>
            <a:off x="1115568" y="2907792"/>
            <a:ext cx="66600" cy="64200"/>
          </a:xfrm>
          <a:prstGeom prst="ellipse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1" name="Google Shape;231;p21"/>
          <p:cNvCxnSpPr>
            <a:stCxn id="227" idx="6"/>
          </p:cNvCxnSpPr>
          <p:nvPr/>
        </p:nvCxnSpPr>
        <p:spPr>
          <a:xfrm flipH="1" rot="10800000">
            <a:off x="704321" y="883032"/>
            <a:ext cx="1295400" cy="776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21"/>
          <p:cNvCxnSpPr>
            <a:stCxn id="228" idx="6"/>
            <a:endCxn id="221" idx="1"/>
          </p:cNvCxnSpPr>
          <p:nvPr/>
        </p:nvCxnSpPr>
        <p:spPr>
          <a:xfrm flipH="1" rot="10800000">
            <a:off x="633528" y="1522500"/>
            <a:ext cx="1317300" cy="795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21"/>
          <p:cNvCxnSpPr>
            <a:stCxn id="229" idx="6"/>
          </p:cNvCxnSpPr>
          <p:nvPr/>
        </p:nvCxnSpPr>
        <p:spPr>
          <a:xfrm>
            <a:off x="1511352" y="2592420"/>
            <a:ext cx="408000" cy="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21"/>
          <p:cNvCxnSpPr>
            <a:stCxn id="230" idx="5"/>
          </p:cNvCxnSpPr>
          <p:nvPr/>
        </p:nvCxnSpPr>
        <p:spPr>
          <a:xfrm>
            <a:off x="1172415" y="2962590"/>
            <a:ext cx="795900" cy="53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5" name="Google Shape;235;p21"/>
          <p:cNvPicPr preferRelativeResize="0"/>
          <p:nvPr/>
        </p:nvPicPr>
        <p:blipFill rotWithShape="1">
          <a:blip r:embed="rId16">
            <a:alphaModFix/>
          </a:blip>
          <a:srcRect b="6790" l="12134" r="0" t="22252"/>
          <a:stretch/>
        </p:blipFill>
        <p:spPr>
          <a:xfrm>
            <a:off x="3941064" y="3983487"/>
            <a:ext cx="1526474" cy="7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/>
          <p:nvPr/>
        </p:nvSpPr>
        <p:spPr>
          <a:xfrm>
            <a:off x="4074675" y="4617687"/>
            <a:ext cx="652500" cy="66300"/>
          </a:xfrm>
          <a:prstGeom prst="rect">
            <a:avLst/>
          </a:prstGeom>
          <a:solidFill>
            <a:srgbClr val="FF0000">
              <a:alpha val="20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1"/>
          <p:cNvSpPr/>
          <p:nvPr/>
        </p:nvSpPr>
        <p:spPr>
          <a:xfrm>
            <a:off x="4783150" y="4617687"/>
            <a:ext cx="275700" cy="66300"/>
          </a:xfrm>
          <a:prstGeom prst="rect">
            <a:avLst/>
          </a:prstGeom>
          <a:solidFill>
            <a:srgbClr val="FF0000">
              <a:alpha val="209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" name="Google Shape;238;p21"/>
          <p:cNvCxnSpPr/>
          <p:nvPr/>
        </p:nvCxnSpPr>
        <p:spPr>
          <a:xfrm>
            <a:off x="4078225" y="4114733"/>
            <a:ext cx="0" cy="49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1"/>
          <p:cNvCxnSpPr/>
          <p:nvPr/>
        </p:nvCxnSpPr>
        <p:spPr>
          <a:xfrm>
            <a:off x="4535421" y="4114733"/>
            <a:ext cx="0" cy="49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21"/>
          <p:cNvCxnSpPr/>
          <p:nvPr/>
        </p:nvCxnSpPr>
        <p:spPr>
          <a:xfrm>
            <a:off x="4727444" y="4114733"/>
            <a:ext cx="0" cy="49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21"/>
          <p:cNvCxnSpPr/>
          <p:nvPr/>
        </p:nvCxnSpPr>
        <p:spPr>
          <a:xfrm>
            <a:off x="4791451" y="4114733"/>
            <a:ext cx="0" cy="49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21"/>
          <p:cNvCxnSpPr/>
          <p:nvPr/>
        </p:nvCxnSpPr>
        <p:spPr>
          <a:xfrm>
            <a:off x="5056625" y="4108698"/>
            <a:ext cx="0" cy="49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1"/>
          <p:cNvCxnSpPr/>
          <p:nvPr/>
        </p:nvCxnSpPr>
        <p:spPr>
          <a:xfrm>
            <a:off x="4074675" y="4166616"/>
            <a:ext cx="6525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1"/>
          <p:cNvCxnSpPr/>
          <p:nvPr/>
        </p:nvCxnSpPr>
        <p:spPr>
          <a:xfrm>
            <a:off x="4791454" y="4166612"/>
            <a:ext cx="265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p21"/>
          <p:cNvSpPr txBox="1"/>
          <p:nvPr/>
        </p:nvSpPr>
        <p:spPr>
          <a:xfrm>
            <a:off x="4160175" y="4035552"/>
            <a:ext cx="2565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Cycle 1</a:t>
            </a:r>
            <a:endParaRPr sz="500"/>
          </a:p>
        </p:txBody>
      </p:sp>
      <p:sp>
        <p:nvSpPr>
          <p:cNvPr id="246" name="Google Shape;246;p21"/>
          <p:cNvSpPr txBox="1"/>
          <p:nvPr/>
        </p:nvSpPr>
        <p:spPr>
          <a:xfrm>
            <a:off x="4535424" y="4035552"/>
            <a:ext cx="2565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Cycle 2</a:t>
            </a:r>
            <a:endParaRPr sz="500"/>
          </a:p>
        </p:txBody>
      </p:sp>
      <p:sp>
        <p:nvSpPr>
          <p:cNvPr id="247" name="Google Shape;247;p21"/>
          <p:cNvSpPr txBox="1"/>
          <p:nvPr/>
        </p:nvSpPr>
        <p:spPr>
          <a:xfrm>
            <a:off x="4828032" y="4035552"/>
            <a:ext cx="2565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Cycle 3</a:t>
            </a:r>
            <a:endParaRPr sz="500"/>
          </a:p>
        </p:txBody>
      </p:sp>
      <p:sp>
        <p:nvSpPr>
          <p:cNvPr id="248" name="Google Shape;248;p2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9" name="Google Shape;249;p21"/>
          <p:cNvCxnSpPr/>
          <p:nvPr/>
        </p:nvCxnSpPr>
        <p:spPr>
          <a:xfrm>
            <a:off x="684050" y="2589625"/>
            <a:ext cx="628200" cy="1626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21"/>
          <p:cNvSpPr txBox="1"/>
          <p:nvPr/>
        </p:nvSpPr>
        <p:spPr>
          <a:xfrm>
            <a:off x="1071850" y="4146200"/>
            <a:ext cx="115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Artifacts at midday caused by sunlight</a:t>
            </a:r>
            <a:endParaRPr sz="800"/>
          </a:p>
        </p:txBody>
      </p:sp>
      <p:cxnSp>
        <p:nvCxnSpPr>
          <p:cNvPr id="251" name="Google Shape;251;p21"/>
          <p:cNvCxnSpPr/>
          <p:nvPr/>
        </p:nvCxnSpPr>
        <p:spPr>
          <a:xfrm>
            <a:off x="635200" y="2694350"/>
            <a:ext cx="670200" cy="148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21"/>
          <p:cNvCxnSpPr/>
          <p:nvPr/>
        </p:nvCxnSpPr>
        <p:spPr>
          <a:xfrm>
            <a:off x="684050" y="2493200"/>
            <a:ext cx="621300" cy="1695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3" name="Google Shape;253;p21"/>
          <p:cNvSpPr txBox="1"/>
          <p:nvPr/>
        </p:nvSpPr>
        <p:spPr>
          <a:xfrm>
            <a:off x="6522800" y="2216300"/>
            <a:ext cx="60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M</a:t>
            </a:r>
            <a:r>
              <a:rPr b="1" lang="en" sz="700">
                <a:solidFill>
                  <a:schemeClr val="dk1"/>
                </a:solidFill>
              </a:rPr>
              <a:t>inimum</a:t>
            </a:r>
            <a:endParaRPr sz="1500"/>
          </a:p>
        </p:txBody>
      </p:sp>
      <p:sp>
        <p:nvSpPr>
          <p:cNvPr id="254" name="Google Shape;254;p21"/>
          <p:cNvSpPr txBox="1"/>
          <p:nvPr/>
        </p:nvSpPr>
        <p:spPr>
          <a:xfrm>
            <a:off x="6522800" y="4121300"/>
            <a:ext cx="60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Maximum</a:t>
            </a:r>
            <a:endParaRPr sz="1500"/>
          </a:p>
        </p:txBody>
      </p:sp>
      <p:sp>
        <p:nvSpPr>
          <p:cNvPr id="255" name="Google Shape;255;p21"/>
          <p:cNvSpPr txBox="1"/>
          <p:nvPr/>
        </p:nvSpPr>
        <p:spPr>
          <a:xfrm>
            <a:off x="8302680" y="2216300"/>
            <a:ext cx="60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Minimum</a:t>
            </a:r>
            <a:endParaRPr sz="1500"/>
          </a:p>
        </p:txBody>
      </p:sp>
      <p:sp>
        <p:nvSpPr>
          <p:cNvPr id="256" name="Google Shape;256;p21"/>
          <p:cNvSpPr txBox="1"/>
          <p:nvPr/>
        </p:nvSpPr>
        <p:spPr>
          <a:xfrm>
            <a:off x="8302680" y="4121300"/>
            <a:ext cx="60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Maximum</a:t>
            </a:r>
            <a:endParaRPr sz="1500"/>
          </a:p>
        </p:txBody>
      </p:sp>
      <p:sp>
        <p:nvSpPr>
          <p:cNvPr id="257" name="Google Shape;257;p21"/>
          <p:cNvSpPr txBox="1"/>
          <p:nvPr/>
        </p:nvSpPr>
        <p:spPr>
          <a:xfrm>
            <a:off x="2575125" y="4081750"/>
            <a:ext cx="12954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 cycle is defined as the period of time with the consecutive occurrence of lightning</a:t>
            </a:r>
            <a:endParaRPr sz="700"/>
          </a:p>
        </p:txBody>
      </p:sp>
      <p:cxnSp>
        <p:nvCxnSpPr>
          <p:cNvPr id="258" name="Google Shape;258;p21"/>
          <p:cNvCxnSpPr>
            <a:stCxn id="257" idx="3"/>
            <a:endCxn id="245" idx="1"/>
          </p:cNvCxnSpPr>
          <p:nvPr/>
        </p:nvCxnSpPr>
        <p:spPr>
          <a:xfrm flipH="1" rot="10800000">
            <a:off x="3870525" y="4074250"/>
            <a:ext cx="289800" cy="16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9" name="Google Shape;259;p21"/>
          <p:cNvSpPr txBox="1"/>
          <p:nvPr/>
        </p:nvSpPr>
        <p:spPr>
          <a:xfrm>
            <a:off x="3038575" y="245925"/>
            <a:ext cx="4929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All data</a:t>
            </a:r>
            <a:endParaRPr sz="700"/>
          </a:p>
        </p:txBody>
      </p:sp>
      <p:sp>
        <p:nvSpPr>
          <p:cNvPr id="260" name="Google Shape;260;p21"/>
          <p:cNvSpPr txBox="1"/>
          <p:nvPr/>
        </p:nvSpPr>
        <p:spPr>
          <a:xfrm>
            <a:off x="2675087" y="4571025"/>
            <a:ext cx="9012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Hours with lightning</a:t>
            </a:r>
            <a:endParaRPr/>
          </a:p>
        </p:txBody>
      </p:sp>
      <p:cxnSp>
        <p:nvCxnSpPr>
          <p:cNvPr id="261" name="Google Shape;261;p21"/>
          <p:cNvCxnSpPr>
            <a:stCxn id="260" idx="3"/>
            <a:endCxn id="236" idx="1"/>
          </p:cNvCxnSpPr>
          <p:nvPr/>
        </p:nvCxnSpPr>
        <p:spPr>
          <a:xfrm flipH="1" rot="10800000">
            <a:off x="3576287" y="4650975"/>
            <a:ext cx="498300" cy="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2" name="Google Shape;262;p21"/>
          <p:cNvSpPr txBox="1"/>
          <p:nvPr/>
        </p:nvSpPr>
        <p:spPr>
          <a:xfrm>
            <a:off x="4867375" y="245925"/>
            <a:ext cx="4929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D</a:t>
            </a:r>
            <a:r>
              <a:rPr lang="en" sz="700"/>
              <a:t>ata by month</a:t>
            </a:r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