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4"/>
  </p:sldMasterIdLst>
  <p:notesMasterIdLst>
    <p:notesMasterId r:id="rId15"/>
  </p:notesMasterIdLst>
  <p:sldIdLst>
    <p:sldId id="256" r:id="rId5"/>
    <p:sldId id="571" r:id="rId6"/>
    <p:sldId id="574" r:id="rId7"/>
    <p:sldId id="575" r:id="rId8"/>
    <p:sldId id="572" r:id="rId9"/>
    <p:sldId id="573" r:id="rId10"/>
    <p:sldId id="576" r:id="rId11"/>
    <p:sldId id="577" r:id="rId12"/>
    <p:sldId id="578" r:id="rId13"/>
    <p:sldId id="579" r:id="rId14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es, Tracy D." initials="JT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  <a:srgbClr val="184777"/>
    <a:srgbClr val="88DCE2"/>
    <a:srgbClr val="EDE48D"/>
    <a:srgbClr val="EEF0F1"/>
    <a:srgbClr val="DBD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0" autoAdjust="0"/>
    <p:restoredTop sz="80816" autoAdjust="0"/>
  </p:normalViewPr>
  <p:slideViewPr>
    <p:cSldViewPr snapToGrid="0">
      <p:cViewPr varScale="1">
        <p:scale>
          <a:sx n="139" d="100"/>
          <a:sy n="139" d="100"/>
        </p:scale>
        <p:origin x="1133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78"/>
    </p:cViewPr>
  </p:sorterViewPr>
  <p:notesViewPr>
    <p:cSldViewPr snapToGrid="0">
      <p:cViewPr varScale="1">
        <p:scale>
          <a:sx n="50" d="100"/>
          <a:sy n="50" d="100"/>
        </p:scale>
        <p:origin x="225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D679A-73BC-48F4-827C-AD99203AA8D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B2399-2066-4689-AEEC-D5F58691F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5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B2399-2066-4689-AEEC-D5F58691FE3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B2399-2066-4689-AEEC-D5F58691FE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2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1855A3C-7309-2940-9075-81C8A5FB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80" y="-1"/>
            <a:ext cx="9130720" cy="51740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C91899-4C92-674D-A20A-5FD34ABCF219}"/>
              </a:ext>
            </a:extLst>
          </p:cNvPr>
          <p:cNvSpPr/>
          <p:nvPr userDrawn="1"/>
        </p:nvSpPr>
        <p:spPr>
          <a:xfrm>
            <a:off x="-2504" y="0"/>
            <a:ext cx="9144000" cy="5174073"/>
          </a:xfrm>
          <a:prstGeom prst="rect">
            <a:avLst/>
          </a:prstGeom>
          <a:gradFill flip="none" rotWithShape="1">
            <a:gsLst>
              <a:gs pos="53000">
                <a:srgbClr val="FFFFFF">
                  <a:alpha val="90000"/>
                </a:srgbClr>
              </a:gs>
              <a:gs pos="79000">
                <a:schemeClr val="bg1">
                  <a:alpha val="30000"/>
                </a:schemeClr>
              </a:gs>
              <a:gs pos="30000">
                <a:schemeClr val="bg1">
                  <a:alpha val="90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3960" y="2309692"/>
            <a:ext cx="6985573" cy="309429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0447C"/>
                </a:solidFill>
                <a:latin typeface="+mj-lt"/>
              </a:defRPr>
            </a:lvl1pPr>
            <a:lvl2pPr marL="2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9248312" cy="92991"/>
          </a:xfrm>
          <a:prstGeom prst="rect">
            <a:avLst/>
          </a:prstGeom>
          <a:gradFill flip="none" rotWithShape="1">
            <a:gsLst>
              <a:gs pos="0">
                <a:srgbClr val="00447C"/>
              </a:gs>
              <a:gs pos="25000">
                <a:srgbClr val="00447C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9B4EDC-07B2-394D-8000-01B3D24D4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960" y="1295247"/>
            <a:ext cx="7886700" cy="9937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rgbClr val="00447C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AC9C789-A35E-864E-AFDC-E9FE100E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960" y="2668200"/>
            <a:ext cx="6981523" cy="242787"/>
          </a:xfr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00447C"/>
                </a:solidFill>
              </a:defRPr>
            </a:lvl1pPr>
          </a:lstStyle>
          <a:p>
            <a:r>
              <a:rPr lang="en-US" dirty="0"/>
              <a:t>Position Title, Program/Location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BD6E16F-CCD5-4348-B8C9-7764EB462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960" y="2943928"/>
            <a:ext cx="6981356" cy="259524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447C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8FAF2-BA0F-70B0-E640-785E0D2277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456" y="339071"/>
            <a:ext cx="3675699" cy="7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9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6968"/>
            <a:ext cx="5486400" cy="229793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661295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5DF4A0-7293-424A-AFAD-2E9DF454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055-B7F7-4F4B-B2C0-7386D4ECA3C7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3269D8-90F7-4B44-BCC6-DE8B3A6DE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6A6EA30-FC81-F741-8F98-F7168B0E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481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937A9-A7A4-7740-BB86-5DAB10B6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FF5-4B92-824F-9B1C-7E202DE4F5E0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60B985-8B92-9243-A02E-3F562A3DE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A98E85-1721-904D-ABCE-50533F45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41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078D8B-E072-DB42-AB1C-63E10BCCA463}"/>
              </a:ext>
            </a:extLst>
          </p:cNvPr>
          <p:cNvSpPr/>
          <p:nvPr userDrawn="1"/>
        </p:nvSpPr>
        <p:spPr>
          <a:xfrm>
            <a:off x="0" y="63062"/>
            <a:ext cx="8836572" cy="717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18471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847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1847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0718D-FF2B-3841-868F-BB3436B8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F51-78D0-764C-8E74-342F601F70ED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FAD989-BDE2-1042-A92E-6C37BCF30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3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6968"/>
            <a:ext cx="8229600" cy="3394472"/>
          </a:xfrm>
        </p:spPr>
        <p:txBody>
          <a:bodyPr/>
          <a:lstStyle>
            <a:lvl1pPr>
              <a:defRPr>
                <a:solidFill>
                  <a:srgbClr val="184777"/>
                </a:solidFill>
              </a:defRPr>
            </a:lvl1pPr>
            <a:lvl2pPr>
              <a:defRPr>
                <a:solidFill>
                  <a:srgbClr val="184777"/>
                </a:solidFill>
              </a:defRPr>
            </a:lvl2pPr>
            <a:lvl3pPr>
              <a:defRPr>
                <a:solidFill>
                  <a:srgbClr val="184777"/>
                </a:solidFill>
              </a:defRPr>
            </a:lvl3pPr>
            <a:lvl4pPr>
              <a:defRPr>
                <a:solidFill>
                  <a:srgbClr val="184777"/>
                </a:solidFill>
              </a:defRPr>
            </a:lvl4pPr>
            <a:lvl5pPr>
              <a:defRPr>
                <a:solidFill>
                  <a:srgbClr val="18477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51020-72E4-EB4A-84FA-3203E1F9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12-BE77-D040-BD59-566244FE9ACA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81B45-5061-584A-8B57-DCFAD9C64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5AA32D-559A-944D-8D5E-5C4FEAEA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2A2741-A331-4B04-AC1F-E0EADBDA6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56" y="4717774"/>
            <a:ext cx="532156" cy="425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06F21-E04E-44A0-84BC-B9C996876D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28" y="4717774"/>
            <a:ext cx="643355" cy="411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097B91-A9D9-4A7F-8C76-E1D9641095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18" y="4748693"/>
            <a:ext cx="369599" cy="3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4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Heade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8BAAE6-002C-314E-8D47-AFADB74A7EDA}"/>
              </a:ext>
            </a:extLst>
          </p:cNvPr>
          <p:cNvSpPr/>
          <p:nvPr userDrawn="1"/>
        </p:nvSpPr>
        <p:spPr>
          <a:xfrm>
            <a:off x="0" y="118245"/>
            <a:ext cx="8812924" cy="623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6968"/>
            <a:ext cx="8229600" cy="3394472"/>
          </a:xfrm>
        </p:spPr>
        <p:txBody>
          <a:bodyPr/>
          <a:lstStyle>
            <a:lvl1pPr>
              <a:defRPr>
                <a:solidFill>
                  <a:srgbClr val="184777"/>
                </a:solidFill>
              </a:defRPr>
            </a:lvl1pPr>
            <a:lvl2pPr>
              <a:defRPr>
                <a:solidFill>
                  <a:srgbClr val="184777"/>
                </a:solidFill>
              </a:defRPr>
            </a:lvl2pPr>
            <a:lvl3pPr>
              <a:defRPr>
                <a:solidFill>
                  <a:srgbClr val="184777"/>
                </a:solidFill>
              </a:defRPr>
            </a:lvl3pPr>
            <a:lvl4pPr>
              <a:defRPr>
                <a:solidFill>
                  <a:srgbClr val="184777"/>
                </a:solidFill>
              </a:defRPr>
            </a:lvl4pPr>
            <a:lvl5pPr>
              <a:defRPr>
                <a:solidFill>
                  <a:srgbClr val="18477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51020-72E4-EB4A-84FA-3203E1F9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8108-FABA-4743-9DE8-3B347BA5F948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81B45-5061-584A-8B57-DCFAD9C64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5AA32D-559A-944D-8D5E-5C4FEAEA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847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5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8450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>
                <a:solidFill>
                  <a:srgbClr val="1847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5936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EAB36-2893-E348-9497-9058B6DA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92FF-283A-E445-9ED2-EC00D7DF15F9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239C1C-AC72-AF45-83E4-6CD1740015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A8EC3A-27DC-3F41-8310-905ECDE2831E}"/>
              </a:ext>
            </a:extLst>
          </p:cNvPr>
          <p:cNvSpPr/>
          <p:nvPr userDrawn="1"/>
        </p:nvSpPr>
        <p:spPr>
          <a:xfrm>
            <a:off x="0" y="63062"/>
            <a:ext cx="8836572" cy="717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6968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6968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758D8A7-B889-C446-A5C5-06FDC451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27908-F2F6-FF4C-B174-3F97CE16E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B7C67B65-9D38-9C47-819F-47845ECB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245"/>
            <a:ext cx="8229600" cy="62377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ACAF9-19E0-42F7-9957-223E058E6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56" y="4717774"/>
            <a:ext cx="532156" cy="425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45FE3C-1247-4ADA-A201-459A806775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28" y="4717774"/>
            <a:ext cx="643355" cy="411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1FD2D9-6A90-4FB8-935B-66CB3FB84B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18" y="4748693"/>
            <a:ext cx="369599" cy="3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6968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90936"/>
            <a:ext cx="4040188" cy="280135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886968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90936"/>
            <a:ext cx="4041775" cy="280135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6408B12-0C8E-DD45-A2AA-41A42C0E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7554-09AF-A34F-B054-AD36C8B6D5E5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126E67D-7380-8B4F-907F-2061A3E54B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0227B006-9D3A-7048-8D96-69DFB87B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245"/>
            <a:ext cx="8229600" cy="6237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5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B49743-C63F-B243-A9FD-C0BB55FA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A10F-E1DF-FA47-AD2E-4BEBF63BE6FB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F2C51-4BAD-1149-B522-1B1AA4DA0F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CC16D6E-4F14-DC4A-A57E-26989F53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2F5870-FB38-1449-99B3-5E5DDF7F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6968"/>
            <a:ext cx="8229600" cy="3394472"/>
          </a:xfrm>
        </p:spPr>
        <p:txBody>
          <a:bodyPr/>
          <a:lstStyle>
            <a:lvl1pPr>
              <a:defRPr>
                <a:solidFill>
                  <a:srgbClr val="184777"/>
                </a:solidFill>
              </a:defRPr>
            </a:lvl1pPr>
            <a:lvl2pPr>
              <a:defRPr>
                <a:solidFill>
                  <a:srgbClr val="184777"/>
                </a:solidFill>
              </a:defRPr>
            </a:lvl2pPr>
            <a:lvl3pPr>
              <a:defRPr>
                <a:solidFill>
                  <a:srgbClr val="184777"/>
                </a:solidFill>
              </a:defRPr>
            </a:lvl3pPr>
            <a:lvl4pPr>
              <a:defRPr>
                <a:solidFill>
                  <a:srgbClr val="184777"/>
                </a:solidFill>
              </a:defRPr>
            </a:lvl4pPr>
            <a:lvl5pPr>
              <a:defRPr>
                <a:solidFill>
                  <a:srgbClr val="18477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988FA-C810-914F-8339-CAA899A9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602-7610-E341-B209-1F6B2FFFDCED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6509-5144-F147-9B36-DD839AF07B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617614-B8A2-AB4C-AFFB-88B7210D4BF5}"/>
              </a:ext>
            </a:extLst>
          </p:cNvPr>
          <p:cNvSpPr/>
          <p:nvPr userDrawn="1"/>
        </p:nvSpPr>
        <p:spPr>
          <a:xfrm>
            <a:off x="0" y="63062"/>
            <a:ext cx="8836572" cy="717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04C04B-0DA2-EB47-AA32-0357A7A9F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6968"/>
            <a:ext cx="8229600" cy="3394472"/>
          </a:xfrm>
        </p:spPr>
        <p:txBody>
          <a:bodyPr/>
          <a:lstStyle>
            <a:lvl1pPr>
              <a:defRPr>
                <a:solidFill>
                  <a:srgbClr val="184777"/>
                </a:solidFill>
              </a:defRPr>
            </a:lvl1pPr>
            <a:lvl2pPr>
              <a:defRPr>
                <a:solidFill>
                  <a:srgbClr val="184777"/>
                </a:solidFill>
              </a:defRPr>
            </a:lvl2pPr>
            <a:lvl3pPr>
              <a:defRPr>
                <a:solidFill>
                  <a:srgbClr val="184777"/>
                </a:solidFill>
              </a:defRPr>
            </a:lvl3pPr>
            <a:lvl4pPr>
              <a:defRPr>
                <a:solidFill>
                  <a:srgbClr val="184777"/>
                </a:solidFill>
              </a:defRPr>
            </a:lvl4pPr>
            <a:lvl5pPr>
              <a:defRPr>
                <a:solidFill>
                  <a:srgbClr val="18477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8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6968"/>
            <a:ext cx="5111750" cy="312734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42756"/>
            <a:ext cx="3008313" cy="2506456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C346D64-D033-AB4A-947E-61F067F8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FF96-5818-634E-95F1-B3910ADFE61B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58FE1-1283-2644-95BE-FBBDF591A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FE7F284-25EF-C548-8D07-0372205F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28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 Same Side Corner Rectangle 37">
            <a:extLst>
              <a:ext uri="{FF2B5EF4-FFF2-40B4-BE49-F238E27FC236}">
                <a16:creationId xmlns:a16="http://schemas.microsoft.com/office/drawing/2014/main" id="{5E70B019-56DF-4741-B065-34C4FB2E2059}"/>
              </a:ext>
            </a:extLst>
          </p:cNvPr>
          <p:cNvSpPr/>
          <p:nvPr/>
        </p:nvSpPr>
        <p:spPr>
          <a:xfrm rot="5400000">
            <a:off x="4031507" y="-3913268"/>
            <a:ext cx="623779" cy="8686805"/>
          </a:xfrm>
          <a:prstGeom prst="round2SameRect">
            <a:avLst>
              <a:gd name="adj1" fmla="val 11612"/>
              <a:gd name="adj2" fmla="val 0"/>
            </a:avLst>
          </a:prstGeom>
          <a:solidFill>
            <a:srgbClr val="004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87610"/>
            <a:ext cx="8229600" cy="33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A37D23-E86E-204B-BD4D-CA5B0D96091F}"/>
              </a:ext>
            </a:extLst>
          </p:cNvPr>
          <p:cNvSpPr/>
          <p:nvPr userDrawn="1"/>
        </p:nvSpPr>
        <p:spPr>
          <a:xfrm>
            <a:off x="0" y="4704559"/>
            <a:ext cx="9144000" cy="43894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00447C">
                  <a:alpha val="69804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83EB4F82-98DD-9744-8A87-A52B0CA53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5098" y="4778899"/>
            <a:ext cx="915038" cy="273844"/>
          </a:xfrm>
          <a:prstGeom prst="rect">
            <a:avLst/>
          </a:prstGeom>
          <a:effectLst>
            <a:glow rad="57483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EB67976D-9143-074E-8ED7-DFFEC6B314D4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7EDF0E4-4294-784F-BA9F-D3D8441C8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5271" y="4778899"/>
            <a:ext cx="527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fld id="{FCC71EB7-0850-B945-A422-4B52055C47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itle Placeholder 35">
            <a:extLst>
              <a:ext uri="{FF2B5EF4-FFF2-40B4-BE49-F238E27FC236}">
                <a16:creationId xmlns:a16="http://schemas.microsoft.com/office/drawing/2014/main" id="{134361FC-978A-FD45-B61D-EC1F0CEC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245"/>
            <a:ext cx="8229600" cy="62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DEE55-4E9B-7F47-3B33-B379B1F3B2D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418" y="4660274"/>
            <a:ext cx="540518" cy="540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0B514-2E87-AB21-592E-F13B733FE89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61" y="4704558"/>
            <a:ext cx="1157523" cy="4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/>
  <p:txStyles>
    <p:title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5pPr>
      <a:lvl6pPr marL="257168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Franklin Gothic Demi" pitchFamily="34" charset="0"/>
        </a:defRPr>
      </a:lvl9pPr>
    </p:titleStyle>
    <p:bodyStyle>
      <a:lvl1pPr marL="192876" indent="-192876" algn="l" rtl="0" eaLnBrk="1" fontAlgn="base" hangingPunct="1">
        <a:spcBef>
          <a:spcPct val="20000"/>
        </a:spcBef>
        <a:spcAft>
          <a:spcPct val="0"/>
        </a:spcAft>
        <a:buSzPct val="125000"/>
        <a:buFont typeface="Arial" charset="0"/>
        <a:buChar char="•"/>
        <a:defRPr sz="1800" kern="1200">
          <a:solidFill>
            <a:srgbClr val="00447C"/>
          </a:solidFill>
          <a:latin typeface="+mn-lt"/>
          <a:ea typeface="+mn-ea"/>
          <a:cs typeface="+mn-cs"/>
        </a:defRPr>
      </a:lvl1pPr>
      <a:lvl2pPr marL="417899" indent="-160731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rgbClr val="00447C"/>
          </a:solidFill>
          <a:latin typeface="+mn-lt"/>
          <a:ea typeface="+mn-ea"/>
          <a:cs typeface="+mn-cs"/>
        </a:defRPr>
      </a:lvl2pPr>
      <a:lvl3pPr marL="642922" indent="-128585" algn="l" rtl="0" eaLnBrk="1" fontAlgn="base" hangingPunct="1">
        <a:spcBef>
          <a:spcPct val="20000"/>
        </a:spcBef>
        <a:spcAft>
          <a:spcPct val="0"/>
        </a:spcAft>
        <a:buSzPct val="125000"/>
        <a:buFont typeface="Wingdings" pitchFamily="2" charset="2"/>
        <a:buChar char="§"/>
        <a:defRPr sz="1400" kern="1200">
          <a:solidFill>
            <a:srgbClr val="00447C"/>
          </a:solidFill>
          <a:latin typeface="+mn-lt"/>
          <a:ea typeface="+mn-ea"/>
          <a:cs typeface="+mn-cs"/>
        </a:defRPr>
      </a:lvl3pPr>
      <a:lvl4pPr marL="900091" indent="-128585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q"/>
        <a:defRPr sz="1400" kern="1200">
          <a:solidFill>
            <a:srgbClr val="00447C"/>
          </a:solidFill>
          <a:latin typeface="+mn-lt"/>
          <a:ea typeface="+mn-ea"/>
          <a:cs typeface="+mn-cs"/>
        </a:defRPr>
      </a:lvl4pPr>
      <a:lvl5pPr marL="1157259" indent="-128585" algn="l" rtl="0" eaLnBrk="1" fontAlgn="base" hangingPunct="1">
        <a:spcBef>
          <a:spcPct val="20000"/>
        </a:spcBef>
        <a:spcAft>
          <a:spcPct val="0"/>
        </a:spcAft>
        <a:buFont typeface="Apple Symbols" panose="02000000000000000000" pitchFamily="2" charset="-79"/>
        <a:buChar char="⎻"/>
        <a:defRPr sz="1400" kern="1200">
          <a:solidFill>
            <a:srgbClr val="00447C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6D2F002-CB85-B942-92F1-D0BF86223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909" y="2645305"/>
            <a:ext cx="6985573" cy="309429"/>
          </a:xfrm>
        </p:spPr>
        <p:txBody>
          <a:bodyPr/>
          <a:lstStyle/>
          <a:p>
            <a:r>
              <a:rPr lang="en-US" dirty="0"/>
              <a:t>Douglas Mach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FE8DAD-AFFA-C545-A4E5-ADE24E12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GLM Single Group Flash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B6DF8-C87D-EE41-B781-DE3F285BAD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909" y="3022671"/>
            <a:ext cx="6981523" cy="242787"/>
          </a:xfrm>
        </p:spPr>
        <p:txBody>
          <a:bodyPr/>
          <a:lstStyle/>
          <a:p>
            <a:r>
              <a:rPr lang="en-US" dirty="0"/>
              <a:t>Senior Scientist, USRA</a:t>
            </a:r>
            <a:r>
              <a:rPr lang="en-US"/>
              <a:t>/STI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DE7E4-98D9-4C4E-B382-F78D37AEF1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061" y="2051563"/>
            <a:ext cx="6981356" cy="559436"/>
          </a:xfrm>
        </p:spPr>
        <p:txBody>
          <a:bodyPr/>
          <a:lstStyle/>
          <a:p>
            <a:r>
              <a:rPr lang="en-US" dirty="0"/>
              <a:t>Thursday, 15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411935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D3DD3-FF2E-4301-8398-2A679FDB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1412-BE77-D040-BD59-566244FE9ACA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EDF9D-062C-4142-A6F7-E40895F89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94D879-D0AA-43CD-B89B-265F6ECE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Event Flashes NOT the Solution</a:t>
            </a:r>
          </a:p>
        </p:txBody>
      </p:sp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DCD0D1DB-76DD-4089-AB68-1814EF48A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"/>
          <a:stretch/>
        </p:blipFill>
        <p:spPr>
          <a:xfrm>
            <a:off x="2985569" y="801431"/>
            <a:ext cx="3408451" cy="389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5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BF1D53-4A6B-437A-B82B-9121FE147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86967"/>
            <a:ext cx="4038600" cy="36740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current operational GLM Lightning Cluster Filter Algorithm (LCFA) removes all flashes with a single group </a:t>
            </a:r>
          </a:p>
          <a:p>
            <a:pPr lvl="1"/>
            <a:r>
              <a:rPr lang="en-US" dirty="0"/>
              <a:t>Single Group Flashes (SGFs)</a:t>
            </a:r>
          </a:p>
          <a:p>
            <a:pPr lvl="1"/>
            <a:r>
              <a:rPr lang="en-US" dirty="0"/>
              <a:t>Multiple Group Flashes (MGFs)</a:t>
            </a:r>
          </a:p>
          <a:p>
            <a:pPr lvl="2"/>
            <a:r>
              <a:rPr lang="en-US" dirty="0"/>
              <a:t>Operational algorithm</a:t>
            </a:r>
          </a:p>
          <a:p>
            <a:pPr lvl="1"/>
            <a:r>
              <a:rPr lang="en-US" dirty="0"/>
              <a:t>GLM on GOES-16 (GLM16)</a:t>
            </a:r>
          </a:p>
          <a:p>
            <a:pPr lvl="1"/>
            <a:r>
              <a:rPr lang="en-US" dirty="0"/>
              <a:t>GLM on GOES-17 (GLM17)</a:t>
            </a:r>
          </a:p>
          <a:p>
            <a:r>
              <a:rPr lang="en-US" dirty="0"/>
              <a:t>How much “real lightning” is removed by the SGF filter?</a:t>
            </a:r>
          </a:p>
          <a:p>
            <a:pPr lvl="1"/>
            <a:r>
              <a:rPr lang="en-US" dirty="0"/>
              <a:t>How much lightning consists of only a single group?</a:t>
            </a:r>
          </a:p>
          <a:p>
            <a:r>
              <a:rPr lang="en-US" dirty="0"/>
              <a:t>Create a “ground truth” dataset</a:t>
            </a:r>
          </a:p>
          <a:p>
            <a:pPr lvl="1"/>
            <a:r>
              <a:rPr lang="en-US" dirty="0"/>
              <a:t>Common flashes between GLM16 and GLM17</a:t>
            </a:r>
          </a:p>
          <a:p>
            <a:r>
              <a:rPr lang="en-US" dirty="0"/>
              <a:t>Compare ground truth to GLM16 and GLM17 SGFs</a:t>
            </a:r>
          </a:p>
          <a:p>
            <a:pPr lvl="1"/>
            <a:r>
              <a:rPr lang="en-US" dirty="0"/>
              <a:t>Determine fraction (and locations) of SGFs that are in/not in the ground truth dataset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4E2D8-1113-13DA-9431-1B2556263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C3FA-3091-3643-94F9-8E4887118586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D1666E-7616-475C-9721-8B643CE87F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1EB75-65C8-4AAE-B020-5C2002A7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6203061-929C-4FF2-881C-11020BBA2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67" y="764057"/>
            <a:ext cx="2319051" cy="1904822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7EBBDB0D-F8C0-40CA-B2E1-F1EC5587B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69" y="782689"/>
            <a:ext cx="2254608" cy="1824493"/>
          </a:xfrm>
          <a:prstGeom prst="rect">
            <a:avLst/>
          </a:prstGeom>
        </p:spPr>
      </p:pic>
      <p:pic>
        <p:nvPicPr>
          <p:cNvPr id="12" name="Picture 11" descr="Map&#10;&#10;Description automatically generated with low confidence">
            <a:extLst>
              <a:ext uri="{FF2B5EF4-FFF2-40B4-BE49-F238E27FC236}">
                <a16:creationId xmlns:a16="http://schemas.microsoft.com/office/drawing/2014/main" id="{4C68057D-A88A-49A6-8ECB-8203594D1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80" y="2699937"/>
            <a:ext cx="2458689" cy="2005411"/>
          </a:xfrm>
          <a:prstGeom prst="rect">
            <a:avLst/>
          </a:prstGeom>
        </p:spPr>
      </p:pic>
      <p:pic>
        <p:nvPicPr>
          <p:cNvPr id="14" name="Picture 13" descr="Chart, map&#10;&#10;Description automatically generated">
            <a:extLst>
              <a:ext uri="{FF2B5EF4-FFF2-40B4-BE49-F238E27FC236}">
                <a16:creationId xmlns:a16="http://schemas.microsoft.com/office/drawing/2014/main" id="{43CF7C14-D0D0-49F7-8D33-85A8452B8F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18" y="2738734"/>
            <a:ext cx="2333659" cy="18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F4F685-9576-4CDD-B93A-5CA6AAC89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86968"/>
            <a:ext cx="3018622" cy="3690540"/>
          </a:xfrm>
        </p:spPr>
        <p:txBody>
          <a:bodyPr>
            <a:normAutofit/>
          </a:bodyPr>
          <a:lstStyle/>
          <a:p>
            <a:r>
              <a:rPr lang="en-US" dirty="0"/>
              <a:t>L1b events (not filtered for SGFs)</a:t>
            </a:r>
          </a:p>
          <a:p>
            <a:pPr lvl="1"/>
            <a:r>
              <a:rPr lang="en-US" dirty="0"/>
              <a:t>Clustered into L2 flashes (without the Operational Algorithm group and flash count and temporal limits)</a:t>
            </a:r>
          </a:p>
          <a:p>
            <a:r>
              <a:rPr lang="en-US" dirty="0"/>
              <a:t>GLM16 and GLM17 flashes in overlap region</a:t>
            </a:r>
          </a:p>
          <a:p>
            <a:r>
              <a:rPr lang="en-US" dirty="0"/>
              <a:t>00:00Z 16 March 2021 to 00:00Z 19 March 2021</a:t>
            </a:r>
          </a:p>
          <a:p>
            <a:r>
              <a:rPr lang="en-US" dirty="0"/>
              <a:t>740248 GLM16 flashes in overlap region (including SGFs)</a:t>
            </a:r>
          </a:p>
          <a:p>
            <a:r>
              <a:rPr lang="en-US" dirty="0"/>
              <a:t>623084 GLM17 flashes in overlap region (including SGFs)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A2562-B470-43B2-AE1F-D0F0BE61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45D37-ADE4-46A7-99CF-0CB20F61F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E0252D-18AA-46BF-92E6-7ED9B488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Dataset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2813498-60EB-49B9-9F70-B668D3BAC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98" y="1446620"/>
            <a:ext cx="5538902" cy="237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24BE18-7B0E-44DB-A90E-230209602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86968"/>
            <a:ext cx="1927952" cy="3394472"/>
          </a:xfrm>
        </p:spPr>
        <p:txBody>
          <a:bodyPr/>
          <a:lstStyle/>
          <a:p>
            <a:r>
              <a:rPr lang="en-US" dirty="0"/>
              <a:t>GLM16</a:t>
            </a:r>
          </a:p>
          <a:p>
            <a:pPr lvl="1"/>
            <a:r>
              <a:rPr lang="en-US" dirty="0"/>
              <a:t>661699 MGFs (C)</a:t>
            </a:r>
          </a:p>
          <a:p>
            <a:pPr lvl="1"/>
            <a:r>
              <a:rPr lang="en-US" dirty="0"/>
              <a:t>740248 total flashes (D)</a:t>
            </a:r>
          </a:p>
          <a:p>
            <a:pPr lvl="1"/>
            <a:r>
              <a:rPr lang="en-US" dirty="0"/>
              <a:t>11% SGFs</a:t>
            </a:r>
          </a:p>
          <a:p>
            <a:r>
              <a:rPr lang="en-US" dirty="0"/>
              <a:t>GLM17</a:t>
            </a:r>
          </a:p>
          <a:p>
            <a:pPr lvl="1"/>
            <a:r>
              <a:rPr lang="en-US" dirty="0"/>
              <a:t>520407 MGFs (B)</a:t>
            </a:r>
          </a:p>
          <a:p>
            <a:pPr lvl="1"/>
            <a:r>
              <a:rPr lang="en-US" dirty="0"/>
              <a:t>623084 total flashes (A)</a:t>
            </a:r>
          </a:p>
          <a:p>
            <a:pPr lvl="1"/>
            <a:r>
              <a:rPr lang="en-US" dirty="0"/>
              <a:t>16% SGFs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5A8A6-25AF-4691-82CD-0EDDA5FC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6DE61-14D1-4DA7-A2E9-E5E8132D44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ACD214-4DC3-4826-AA0A-4BE67DC2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Algorithm vs. All Flashes (no SGF filter)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4C140E1B-CEEA-406C-83D1-E62F9D641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52" y="1374550"/>
            <a:ext cx="6643169" cy="31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0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F4F685-9576-4CDD-B93A-5CA6AAC89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304" y="886968"/>
            <a:ext cx="3117773" cy="36905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general ways to determine temporal and spatial separation</a:t>
            </a:r>
          </a:p>
          <a:p>
            <a:pPr lvl="1"/>
            <a:r>
              <a:rPr lang="en-US" dirty="0"/>
              <a:t>Difference between flash start times (∆t</a:t>
            </a:r>
            <a:r>
              <a:rPr lang="en-US" baseline="-25000" dirty="0"/>
              <a:t>1</a:t>
            </a:r>
            <a:r>
              <a:rPr lang="en-US" dirty="0"/>
              <a:t>, ∆t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gap between flashes (∆t</a:t>
            </a:r>
            <a:r>
              <a:rPr lang="en-US" baseline="-25000" dirty="0"/>
              <a:t>2</a:t>
            </a:r>
            <a:r>
              <a:rPr lang="en-US" dirty="0"/>
              <a:t>, ∆t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Distance between flash centroids distances (∆d</a:t>
            </a:r>
            <a:r>
              <a:rPr lang="en-US" baseline="-25000" dirty="0"/>
              <a:t>1</a:t>
            </a:r>
            <a:r>
              <a:rPr lang="en-US" dirty="0"/>
              <a:t>, ∆d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Minimum distance between events in the two flashes (∆d</a:t>
            </a:r>
            <a:r>
              <a:rPr lang="en-US" baseline="-25000" dirty="0"/>
              <a:t>2</a:t>
            </a:r>
            <a:r>
              <a:rPr lang="en-US" dirty="0"/>
              <a:t>, ∆d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r>
              <a:rPr lang="en-US" dirty="0"/>
              <a:t>Time gap between flashes (∆t</a:t>
            </a:r>
            <a:r>
              <a:rPr lang="en-US" baseline="-25000" dirty="0"/>
              <a:t>2</a:t>
            </a:r>
            <a:r>
              <a:rPr lang="en-US" dirty="0"/>
              <a:t>, ∆t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 that for the coincidence determination, ∆t</a:t>
            </a:r>
            <a:r>
              <a:rPr lang="en-US" baseline="-25000" dirty="0"/>
              <a:t>4</a:t>
            </a:r>
            <a:r>
              <a:rPr lang="en-US" dirty="0"/>
              <a:t> will be considered 0 s</a:t>
            </a:r>
          </a:p>
          <a:p>
            <a:r>
              <a:rPr lang="en-US" dirty="0"/>
              <a:t>Minimum distance between events in the two flashes (∆d</a:t>
            </a:r>
            <a:r>
              <a:rPr lang="en-US" baseline="-25000" dirty="0"/>
              <a:t>2</a:t>
            </a:r>
            <a:r>
              <a:rPr lang="en-US" dirty="0"/>
              <a:t>, ∆d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 that for the coincidence determination, ∆d</a:t>
            </a:r>
            <a:r>
              <a:rPr lang="en-US" baseline="-25000" dirty="0"/>
              <a:t>4</a:t>
            </a:r>
            <a:r>
              <a:rPr lang="en-US" dirty="0"/>
              <a:t> will be considered 0 km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A2562-B470-43B2-AE1F-D0F0BE61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45D37-ADE4-46A7-99CF-0CB20F61F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E0252D-18AA-46BF-92E6-7ED9B488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Coincidence Determination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E8FE64-BF32-4FD6-AFC8-12F0F42A2E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15" y="1726273"/>
            <a:ext cx="5345114" cy="21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3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F49E23-A2E6-4F42-A5BF-A1AE6003D5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Spatial limit in this analysis is set to 20 km</a:t>
            </a:r>
          </a:p>
          <a:p>
            <a:pPr lvl="1"/>
            <a:r>
              <a:rPr lang="en-US" dirty="0"/>
              <a:t>Based on parallax measurements in Mach (2021)</a:t>
            </a:r>
          </a:p>
          <a:p>
            <a:r>
              <a:rPr lang="en-US" dirty="0"/>
              <a:t>Temporal limit is set to 0.5 s</a:t>
            </a:r>
          </a:p>
          <a:p>
            <a:pPr lvl="1"/>
            <a:r>
              <a:rPr lang="en-US" dirty="0"/>
              <a:t>GLM flash times are more accurate than 0.5s</a:t>
            </a:r>
          </a:p>
          <a:p>
            <a:pPr lvl="1"/>
            <a:r>
              <a:rPr lang="en-US" dirty="0"/>
              <a:t>The larger time window allows for the possibility of one GLM missing the initial groups of a flash</a:t>
            </a:r>
          </a:p>
          <a:p>
            <a:endParaRPr lang="en-US" dirty="0"/>
          </a:p>
          <a:p>
            <a:r>
              <a:rPr lang="en-US" dirty="0"/>
              <a:t>Utilizing the parameters above…</a:t>
            </a:r>
          </a:p>
          <a:p>
            <a:pPr lvl="1"/>
            <a:r>
              <a:rPr lang="en-US" dirty="0"/>
              <a:t>558490 GLM16 common flashes</a:t>
            </a:r>
          </a:p>
          <a:p>
            <a:pPr lvl="1"/>
            <a:r>
              <a:rPr lang="en-US" dirty="0"/>
              <a:t>586423 GLM17 common flashes</a:t>
            </a:r>
          </a:p>
          <a:p>
            <a:pPr lvl="1"/>
            <a:r>
              <a:rPr lang="en-US" dirty="0"/>
              <a:t>Not always one-to-one GLM16 to GLM17 flashes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EBDF3-1FAD-4BCD-9182-7EC7B528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D66CC-7986-4A1E-B1E7-B81026678A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D33368-2AA8-4553-8B1C-49E21A6D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Flash Determination</a:t>
            </a:r>
          </a:p>
        </p:txBody>
      </p:sp>
      <p:pic>
        <p:nvPicPr>
          <p:cNvPr id="8" name="Picture 7" descr="Chart, map&#10;&#10;Description automatically generated with medium confidence">
            <a:extLst>
              <a:ext uri="{FF2B5EF4-FFF2-40B4-BE49-F238E27FC236}">
                <a16:creationId xmlns:a16="http://schemas.microsoft.com/office/drawing/2014/main" id="{85245CB5-8A83-4EA8-9499-BF1D210C4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46" y="862060"/>
            <a:ext cx="2758057" cy="38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4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B0119A0-9F30-4673-AB00-883A9A7E7A8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9492002"/>
              </p:ext>
            </p:extLst>
          </p:nvPr>
        </p:nvGraphicFramePr>
        <p:xfrm>
          <a:off x="225846" y="1355076"/>
          <a:ext cx="4489373" cy="2572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812">
                  <a:extLst>
                    <a:ext uri="{9D8B030D-6E8A-4147-A177-3AD203B41FA5}">
                      <a16:colId xmlns:a16="http://schemas.microsoft.com/office/drawing/2014/main" val="2335335087"/>
                    </a:ext>
                  </a:extLst>
                </a:gridCol>
                <a:gridCol w="833642">
                  <a:extLst>
                    <a:ext uri="{9D8B030D-6E8A-4147-A177-3AD203B41FA5}">
                      <a16:colId xmlns:a16="http://schemas.microsoft.com/office/drawing/2014/main" val="483470218"/>
                    </a:ext>
                  </a:extLst>
                </a:gridCol>
                <a:gridCol w="1497488">
                  <a:extLst>
                    <a:ext uri="{9D8B030D-6E8A-4147-A177-3AD203B41FA5}">
                      <a16:colId xmlns:a16="http://schemas.microsoft.com/office/drawing/2014/main" val="568838660"/>
                    </a:ext>
                  </a:extLst>
                </a:gridCol>
                <a:gridCol w="1245291">
                  <a:extLst>
                    <a:ext uri="{9D8B030D-6E8A-4147-A177-3AD203B41FA5}">
                      <a16:colId xmlns:a16="http://schemas.microsoft.com/office/drawing/2014/main" val="3199609767"/>
                    </a:ext>
                  </a:extLst>
                </a:gridCol>
                <a:gridCol w="127140">
                  <a:extLst>
                    <a:ext uri="{9D8B030D-6E8A-4147-A177-3AD203B41FA5}">
                      <a16:colId xmlns:a16="http://schemas.microsoft.com/office/drawing/2014/main" val="2744765131"/>
                    </a:ext>
                  </a:extLst>
                </a:gridCol>
              </a:tblGrid>
              <a:tr h="5501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1200" b="0" i="0" baseline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Coincident Flashes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587063"/>
                  </a:ext>
                </a:extLst>
              </a:tr>
              <a:tr h="838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All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 Group Flashes</a:t>
                      </a: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Single Group Flashes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extLst>
                  <a:ext uri="{0D108BD9-81ED-4DB2-BD59-A6C34878D82A}">
                    <a16:rowId xmlns:a16="http://schemas.microsoft.com/office/drawing/2014/main" val="2771200566"/>
                  </a:ext>
                </a:extLst>
              </a:tr>
              <a:tr h="591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GLM16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558490 (75%)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537218 (73%)</a:t>
                      </a: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21272 (3%)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extLst>
                  <a:ext uri="{0D108BD9-81ED-4DB2-BD59-A6C34878D82A}">
                    <a16:rowId xmlns:a16="http://schemas.microsoft.com/office/drawing/2014/main" val="3800459135"/>
                  </a:ext>
                </a:extLst>
              </a:tr>
              <a:tr h="591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GLM17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586423 (94%)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508454 (82%)</a:t>
                      </a: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77969 (13%)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extLst>
                  <a:ext uri="{0D108BD9-81ED-4DB2-BD59-A6C34878D82A}">
                    <a16:rowId xmlns:a16="http://schemas.microsoft.com/office/drawing/2014/main" val="132749906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5528E-8136-491B-9FE9-D1D6A5F0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3AB97-32C4-4666-A5EB-A6E19097DE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88853F-78CE-410A-8B85-1973683E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Coincident Flashes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845A57D3-CF5B-43CF-B978-BFF24D73C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9" y="826264"/>
            <a:ext cx="3371391" cy="3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B0119A0-9F30-4673-AB00-883A9A7E7A8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6626024"/>
              </p:ext>
            </p:extLst>
          </p:nvPr>
        </p:nvGraphicFramePr>
        <p:xfrm>
          <a:off x="225846" y="1520330"/>
          <a:ext cx="4511407" cy="2473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9668">
                  <a:extLst>
                    <a:ext uri="{9D8B030D-6E8A-4147-A177-3AD203B41FA5}">
                      <a16:colId xmlns:a16="http://schemas.microsoft.com/office/drawing/2014/main" val="2335335087"/>
                    </a:ext>
                  </a:extLst>
                </a:gridCol>
                <a:gridCol w="837734">
                  <a:extLst>
                    <a:ext uri="{9D8B030D-6E8A-4147-A177-3AD203B41FA5}">
                      <a16:colId xmlns:a16="http://schemas.microsoft.com/office/drawing/2014/main" val="483470218"/>
                    </a:ext>
                  </a:extLst>
                </a:gridCol>
                <a:gridCol w="1363856">
                  <a:extLst>
                    <a:ext uri="{9D8B030D-6E8A-4147-A177-3AD203B41FA5}">
                      <a16:colId xmlns:a16="http://schemas.microsoft.com/office/drawing/2014/main" val="568838660"/>
                    </a:ext>
                  </a:extLst>
                </a:gridCol>
                <a:gridCol w="1392385">
                  <a:extLst>
                    <a:ext uri="{9D8B030D-6E8A-4147-A177-3AD203B41FA5}">
                      <a16:colId xmlns:a16="http://schemas.microsoft.com/office/drawing/2014/main" val="3199609767"/>
                    </a:ext>
                  </a:extLst>
                </a:gridCol>
                <a:gridCol w="127764">
                  <a:extLst>
                    <a:ext uri="{9D8B030D-6E8A-4147-A177-3AD203B41FA5}">
                      <a16:colId xmlns:a16="http://schemas.microsoft.com/office/drawing/2014/main" val="2744765131"/>
                    </a:ext>
                  </a:extLst>
                </a:gridCol>
              </a:tblGrid>
              <a:tr h="52894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1200" b="0" i="0" baseline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Non-Coincident Flashes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587063"/>
                  </a:ext>
                </a:extLst>
              </a:tr>
              <a:tr h="8060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All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 Group Flashes</a:t>
                      </a: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Single Group Flashes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extLst>
                  <a:ext uri="{0D108BD9-81ED-4DB2-BD59-A6C34878D82A}">
                    <a16:rowId xmlns:a16="http://schemas.microsoft.com/office/drawing/2014/main" val="2771200566"/>
                  </a:ext>
                </a:extLst>
              </a:tr>
              <a:tr h="569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GLM16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181758 (25%)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125582 (17%)</a:t>
                      </a: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56176 (8%)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extLst>
                  <a:ext uri="{0D108BD9-81ED-4DB2-BD59-A6C34878D82A}">
                    <a16:rowId xmlns:a16="http://schemas.microsoft.com/office/drawing/2014/main" val="3800459135"/>
                  </a:ext>
                </a:extLst>
              </a:tr>
              <a:tr h="569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GLM17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36661 (6%)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11953 (2%)</a:t>
                      </a: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baseline="0" dirty="0">
                          <a:effectLst/>
                          <a:latin typeface="Arial Black" panose="020B0A04020102020204" pitchFamily="34" charset="0"/>
                        </a:rPr>
                        <a:t>24708 (4%)</a:t>
                      </a:r>
                      <a:endParaRPr lang="en-US" sz="12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baseline="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08" marR="44708" marT="0" marB="0" anchor="ctr"/>
                </a:tc>
                <a:extLst>
                  <a:ext uri="{0D108BD9-81ED-4DB2-BD59-A6C34878D82A}">
                    <a16:rowId xmlns:a16="http://schemas.microsoft.com/office/drawing/2014/main" val="132749906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5528E-8136-491B-9FE9-D1D6A5F0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3AB97-32C4-4666-A5EB-A6E19097DE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88853F-78CE-410A-8B85-1973683E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Non-Coincident Flashes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71883F4D-73DB-4604-97F0-C47CF22B0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83" y="820756"/>
            <a:ext cx="3339563" cy="38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9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ADC25A-9F6A-4E70-BC46-2315397E2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11-16% of flashes that pass the L1b filters are SGFs</a:t>
            </a:r>
          </a:p>
          <a:p>
            <a:r>
              <a:rPr lang="en-US" dirty="0"/>
              <a:t>75-94% of flashes that pass the L1b filters are coincident between GLM16 and GLM17</a:t>
            </a:r>
          </a:p>
          <a:p>
            <a:r>
              <a:rPr lang="en-US" dirty="0"/>
              <a:t>Most of the flashes (73-82%) that are coincident are MGFs</a:t>
            </a:r>
          </a:p>
          <a:p>
            <a:r>
              <a:rPr lang="en-US" dirty="0"/>
              <a:t>Non-coincident flashes tend to have a more random distribution</a:t>
            </a:r>
          </a:p>
          <a:p>
            <a:r>
              <a:rPr lang="en-US" dirty="0"/>
              <a:t>Coincident SGFs cluster with the coincident MGFs</a:t>
            </a:r>
          </a:p>
          <a:p>
            <a:endParaRPr lang="en-US" dirty="0"/>
          </a:p>
          <a:p>
            <a:r>
              <a:rPr lang="en-US" dirty="0"/>
              <a:t>The SGF filter eliminates much of the “random” flashes from the L1b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34EE8-9C2D-44E5-9318-6DE0138C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EF54-7FB0-5040-B1C3-62E0E7BF3F5E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3A096-3832-46BE-9D20-04B974F22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1EB7-0850-B945-A422-4B52055C47A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24AFCE-B06D-4EC3-88EE-E1B28451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6413344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template-proprietary-wide">
  <a:themeElements>
    <a:clrScheme name="USRA colors">
      <a:dk1>
        <a:sysClr val="windowText" lastClr="000000"/>
      </a:dk1>
      <a:lt1>
        <a:sysClr val="window" lastClr="FFFFFF"/>
      </a:lt1>
      <a:dk2>
        <a:srgbClr val="002E73"/>
      </a:dk2>
      <a:lt2>
        <a:srgbClr val="77DFE3"/>
      </a:lt2>
      <a:accent1>
        <a:srgbClr val="8D9DAD"/>
      </a:accent1>
      <a:accent2>
        <a:srgbClr val="EDE581"/>
      </a:accent2>
      <a:accent3>
        <a:srgbClr val="FFC652"/>
      </a:accent3>
      <a:accent4>
        <a:srgbClr val="77DFE3"/>
      </a:accent4>
      <a:accent5>
        <a:srgbClr val="002E73"/>
      </a:accent5>
      <a:accent6>
        <a:srgbClr val="8D9DAD"/>
      </a:accent6>
      <a:hlink>
        <a:srgbClr val="0000FF"/>
      </a:hlink>
      <a:folHlink>
        <a:srgbClr val="800080"/>
      </a:folHlink>
    </a:clrScheme>
    <a:fontScheme name="USRA fonts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-template-proprietary-wide" id="{67777CAB-A7F0-1F4B-9912-A462162E98DD}" vid="{A8A2CA41-D0B8-314A-93BF-B0FC8D3872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7B055AE477A4382F8C169E7C23BC5" ma:contentTypeVersion="14" ma:contentTypeDescription="Create a new document." ma:contentTypeScope="" ma:versionID="08c0032df730df2f80a538327867ab72">
  <xsd:schema xmlns:xsd="http://www.w3.org/2001/XMLSchema" xmlns:xs="http://www.w3.org/2001/XMLSchema" xmlns:p="http://schemas.microsoft.com/office/2006/metadata/properties" xmlns:ns2="e55ff950-0fff-4646-b5a9-9f2b64a6b8f3" xmlns:ns3="09f9559f-7433-4fcf-a170-f3c267a47b37" targetNamespace="http://schemas.microsoft.com/office/2006/metadata/properties" ma:root="true" ma:fieldsID="2ccead05cfbbe7cdc389fa0d047c465a" ns2:_="" ns3:_="">
    <xsd:import namespace="e55ff950-0fff-4646-b5a9-9f2b64a6b8f3"/>
    <xsd:import namespace="09f9559f-7433-4fcf-a170-f3c267a47b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ff950-0fff-4646-b5a9-9f2b64a6b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5a8f6b4-6407-467c-8d6f-f072294717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9559f-7433-4fcf-a170-f3c267a47b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385775d-f12d-40f2-9eff-0679dc3df53e}" ma:internalName="TaxCatchAll" ma:showField="CatchAllData" ma:web="09f9559f-7433-4fcf-a170-f3c267a47b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5ff950-0fff-4646-b5a9-9f2b64a6b8f3">
      <Terms xmlns="http://schemas.microsoft.com/office/infopath/2007/PartnerControls"/>
    </lcf76f155ced4ddcb4097134ff3c332f>
    <TaxCatchAll xmlns="09f9559f-7433-4fcf-a170-f3c267a47b37" xsi:nil="true"/>
  </documentManagement>
</p:properties>
</file>

<file path=customXml/itemProps1.xml><?xml version="1.0" encoding="utf-8"?>
<ds:datastoreItem xmlns:ds="http://schemas.openxmlformats.org/officeDocument/2006/customXml" ds:itemID="{6DE80AF4-4643-49B9-8637-2EA5D5AE7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5ff950-0fff-4646-b5a9-9f2b64a6b8f3"/>
    <ds:schemaRef ds:uri="09f9559f-7433-4fcf-a170-f3c267a47b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E7BB21-EC67-4785-A278-85DDDD2EBA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465882-9676-450A-941C-674F622298AA}">
  <ds:schemaRefs>
    <ds:schemaRef ds:uri="http://schemas.microsoft.com/office/2006/metadata/properties"/>
    <ds:schemaRef ds:uri="http://schemas.microsoft.com/office/infopath/2007/PartnerControls"/>
    <ds:schemaRef ds:uri="e55ff950-0fff-4646-b5a9-9f2b64a6b8f3"/>
    <ds:schemaRef ds:uri="09f9559f-7433-4fcf-a170-f3c267a47b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presentation-template-proprietary-wide</Template>
  <TotalTime>2758</TotalTime>
  <Words>596</Words>
  <Application>Microsoft Office PowerPoint</Application>
  <PresentationFormat>On-screen Show (16:9)</PresentationFormat>
  <Paragraphs>112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Apple Symbols</vt:lpstr>
      <vt:lpstr>Arial</vt:lpstr>
      <vt:lpstr>Arial Black</vt:lpstr>
      <vt:lpstr>Calibri</vt:lpstr>
      <vt:lpstr>Courier New</vt:lpstr>
      <vt:lpstr>Franklin Gothic Book</vt:lpstr>
      <vt:lpstr>Franklin Gothic Demi</vt:lpstr>
      <vt:lpstr>Wingdings</vt:lpstr>
      <vt:lpstr>presentation-template-proprietary-wide</vt:lpstr>
      <vt:lpstr>GLM Single Group Flash Analysis</vt:lpstr>
      <vt:lpstr>Introduction</vt:lpstr>
      <vt:lpstr>Study Dataset</vt:lpstr>
      <vt:lpstr>Operational Algorithm vs. All Flashes (no SGF filter)</vt:lpstr>
      <vt:lpstr>Coincidence Determination</vt:lpstr>
      <vt:lpstr>Common Flash Determination</vt:lpstr>
      <vt:lpstr>Results: Coincident Flashes</vt:lpstr>
      <vt:lpstr>Results: Non-Coincident Flashes</vt:lpstr>
      <vt:lpstr>Conclusions</vt:lpstr>
      <vt:lpstr>Single Event Flashes NOT the Solution</vt:lpstr>
    </vt:vector>
  </TitlesOfParts>
  <Company>usra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Lochner, James</dc:creator>
  <cp:lastModifiedBy>Mach, Douglas M. (MSFC-ST11)[USRA]</cp:lastModifiedBy>
  <cp:revision>168</cp:revision>
  <dcterms:created xsi:type="dcterms:W3CDTF">2020-07-16T14:32:50Z</dcterms:created>
  <dcterms:modified xsi:type="dcterms:W3CDTF">2022-09-14T13:52:35Z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0x010100E6A7B055AE477A4382F8C169E7C23BC5</vt:lpwstr>
  </property>
</Properties>
</file>