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4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8"/>
    <p:restoredTop sz="94685"/>
  </p:normalViewPr>
  <p:slideViewPr>
    <p:cSldViewPr snapToGrid="0">
      <p:cViewPr varScale="1">
        <p:scale>
          <a:sx n="108" d="100"/>
          <a:sy n="108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CCF29-116A-4C59-B3C0-2F07CFFB4D0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85DBE-9557-4F93-A5A7-7118C562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85DBE-9557-4F93-A5A7-7118C562B2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85DBE-9557-4F93-A5A7-7118C562B2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7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0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6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07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9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4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9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06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5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6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6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5606EA3-6AF5-4020-A030-CC9DC51E96F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71C86E2-D434-4604-B93B-B0C4CB81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3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F28B1B6B-90B0-3615-F554-BE08E95A6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" b="10473"/>
          <a:stretch/>
        </p:blipFill>
        <p:spPr bwMode="auto">
          <a:xfrm>
            <a:off x="3048" y="0"/>
            <a:ext cx="12188952" cy="69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2C5900-F05B-136A-E5A3-A3A33D0FB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tx1"/>
                </a:solidFill>
              </a:rPr>
              <a:t>Determination of GLM observed Lightning clouds by applying neural network models to the GMI passive microwave brightness temperatures over the American continents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226AB-4A8A-9A29-7FBA-D0670340F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Florian Morvais and </a:t>
            </a:r>
            <a:r>
              <a:rPr lang="en-US" sz="1700" dirty="0" err="1"/>
              <a:t>Chuntao</a:t>
            </a:r>
            <a:r>
              <a:rPr lang="en-US" sz="1700" dirty="0"/>
              <a:t> Liu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Texas A&amp;M University – Corpus Christi</a:t>
            </a:r>
          </a:p>
        </p:txBody>
      </p:sp>
    </p:spTree>
    <p:extLst>
      <p:ext uri="{BB962C8B-B14F-4D97-AF65-F5344CB8AC3E}">
        <p14:creationId xmlns:p14="http://schemas.microsoft.com/office/powerpoint/2010/main" val="359370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E5FA00-48B9-B9A9-EADE-82EF69D7DF36}"/>
              </a:ext>
            </a:extLst>
          </p:cNvPr>
          <p:cNvSpPr txBox="1">
            <a:spLocks/>
          </p:cNvSpPr>
          <p:nvPr/>
        </p:nvSpPr>
        <p:spPr>
          <a:xfrm>
            <a:off x="913795" y="-1"/>
            <a:ext cx="10353762" cy="15713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Correlation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Matrix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9EA57-C148-9F14-CA9B-9D89E28AB5E8}"/>
              </a:ext>
            </a:extLst>
          </p:cNvPr>
          <p:cNvSpPr txBox="1"/>
          <p:nvPr/>
        </p:nvSpPr>
        <p:spPr>
          <a:xfrm>
            <a:off x="186649" y="2166152"/>
            <a:ext cx="3424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 10a = Lightning in the 10 minutes after the GLM Snapshot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 10b = Lightning in the 10 minutes before the GLM Snapshot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 ±10 mins = Lightning within the 10 minutes before and after 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→ What the model tries to predict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DA90D9-738B-E515-0C35-10D9CEE0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0"/>
            <a:ext cx="8580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86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A6C7C5-70DF-2DA9-2EDF-3F39C77FC806}"/>
              </a:ext>
            </a:extLst>
          </p:cNvPr>
          <p:cNvSpPr txBox="1"/>
          <p:nvPr/>
        </p:nvSpPr>
        <p:spPr>
          <a:xfrm>
            <a:off x="186650" y="985422"/>
            <a:ext cx="63118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Signature of THIS PARTICULAR MODEL’s behavior (Any new training with the exact same parameters will give a model with a slightly or totally different behavior)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from Physical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 Probably driven by autocorrelation here ~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7E5E76-5D8F-057B-1512-B8EE9AD467A2}"/>
              </a:ext>
            </a:extLst>
          </p:cNvPr>
          <p:cNvSpPr txBox="1">
            <a:spLocks/>
          </p:cNvSpPr>
          <p:nvPr/>
        </p:nvSpPr>
        <p:spPr>
          <a:xfrm>
            <a:off x="913795" y="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Features Importance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8399FE10-1FD8-C46E-35C0-182C3C25A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r="8738"/>
          <a:stretch/>
        </p:blipFill>
        <p:spPr bwMode="auto">
          <a:xfrm>
            <a:off x="88780" y="3533033"/>
            <a:ext cx="6498454" cy="32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0E6AEF7-F834-7A51-BAE7-17B92D83E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r="8780"/>
          <a:stretch/>
        </p:blipFill>
        <p:spPr bwMode="auto">
          <a:xfrm>
            <a:off x="6525380" y="984344"/>
            <a:ext cx="5577840" cy="57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26B5-4172-5F82-579B-C4C7FA56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AI Models Comparison / Choice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E1EBF4B-7FA2-CB41-0713-6187E67F1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48544"/>
              </p:ext>
            </p:extLst>
          </p:nvPr>
        </p:nvGraphicFramePr>
        <p:xfrm>
          <a:off x="1439163" y="2393462"/>
          <a:ext cx="5074920" cy="206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3126917439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947222825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553192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Flash Count </a:t>
                      </a:r>
                      <a:r>
                        <a:rPr lang="en-US" dirty="0"/>
                        <a:t>≥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Flash Count =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0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Lightning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4,104 (GF)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3,815 (FA)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09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 Lightning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297 (MF)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33,222 (GF0)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138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0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Lightning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3,875 (GF)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2,568 (FA)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081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 Lightning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526 (MF)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34,469 (GF0)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35830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CEB6C56-6940-07B2-0EF8-1324C800CDC7}"/>
              </a:ext>
            </a:extLst>
          </p:cNvPr>
          <p:cNvGrpSpPr/>
          <p:nvPr/>
        </p:nvGrpSpPr>
        <p:grpSpPr>
          <a:xfrm>
            <a:off x="396331" y="2024130"/>
            <a:ext cx="6117752" cy="2388406"/>
            <a:chOff x="5985468" y="115893"/>
            <a:chExt cx="6117752" cy="23884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AD3642-1497-0451-6A51-5ADF6121264D}"/>
                </a:ext>
              </a:extLst>
            </p:cNvPr>
            <p:cNvSpPr txBox="1"/>
            <p:nvPr/>
          </p:nvSpPr>
          <p:spPr>
            <a:xfrm>
              <a:off x="8540318" y="115893"/>
              <a:ext cx="3562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</a:rPr>
                <a:t>GLM Observation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87AC97-A51F-4C75-07AD-72CC96A00D42}"/>
                </a:ext>
              </a:extLst>
            </p:cNvPr>
            <p:cNvSpPr txBox="1"/>
            <p:nvPr/>
          </p:nvSpPr>
          <p:spPr>
            <a:xfrm>
              <a:off x="5985468" y="1857968"/>
              <a:ext cx="1042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C000"/>
                  </a:solidFill>
                </a:rPr>
                <a:t>Random</a:t>
              </a:r>
            </a:p>
            <a:p>
              <a:pPr algn="r"/>
              <a:r>
                <a:rPr lang="en-US" dirty="0">
                  <a:solidFill>
                    <a:srgbClr val="FFC000"/>
                  </a:solidFill>
                </a:rPr>
                <a:t>Forest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32270B-6A34-2C86-90EF-F6F4F3231D7D}"/>
                </a:ext>
              </a:extLst>
            </p:cNvPr>
            <p:cNvSpPr txBox="1"/>
            <p:nvPr/>
          </p:nvSpPr>
          <p:spPr>
            <a:xfrm>
              <a:off x="5985468" y="909220"/>
              <a:ext cx="1042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C000"/>
                  </a:solidFill>
                </a:rPr>
                <a:t>Neural</a:t>
              </a:r>
            </a:p>
            <a:p>
              <a:pPr algn="r"/>
              <a:r>
                <a:rPr lang="en-US" dirty="0">
                  <a:solidFill>
                    <a:srgbClr val="FFC000"/>
                  </a:solidFill>
                </a:rPr>
                <a:t>Network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6BE443-8393-290E-04C6-FD2995B74984}"/>
              </a:ext>
            </a:extLst>
          </p:cNvPr>
          <p:cNvSpPr txBox="1"/>
          <p:nvPr/>
        </p:nvSpPr>
        <p:spPr>
          <a:xfrm>
            <a:off x="7026096" y="2503912"/>
            <a:ext cx="2393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Threshold = 0.313</a:t>
            </a:r>
          </a:p>
          <a:p>
            <a:pPr algn="ctr"/>
            <a:r>
              <a:rPr lang="en-US" dirty="0"/>
              <a:t>CSI = 0.500</a:t>
            </a:r>
          </a:p>
          <a:p>
            <a:pPr algn="ctr"/>
            <a:r>
              <a:rPr lang="en-US" dirty="0"/>
              <a:t>PSS = 0.830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1C1E5-0B21-0FD4-1A74-CBC6C2A6F9E5}"/>
              </a:ext>
            </a:extLst>
          </p:cNvPr>
          <p:cNvSpPr txBox="1"/>
          <p:nvPr/>
        </p:nvSpPr>
        <p:spPr>
          <a:xfrm>
            <a:off x="7026096" y="3627705"/>
            <a:ext cx="2393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Threshold Needed</a:t>
            </a:r>
          </a:p>
          <a:p>
            <a:pPr algn="ctr"/>
            <a:r>
              <a:rPr lang="en-US" dirty="0"/>
              <a:t>CSI = 0.556</a:t>
            </a:r>
          </a:p>
          <a:p>
            <a:pPr algn="ctr"/>
            <a:r>
              <a:rPr lang="en-US" dirty="0"/>
              <a:t>PSS = 0.811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99544-C289-735D-FC62-7C0FF9167178}"/>
              </a:ext>
            </a:extLst>
          </p:cNvPr>
          <p:cNvSpPr txBox="1"/>
          <p:nvPr/>
        </p:nvSpPr>
        <p:spPr>
          <a:xfrm>
            <a:off x="396331" y="5245169"/>
            <a:ext cx="1077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seem to give similar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choice has to be made to either focus on lowering the Missed Forecasts Count (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j-lt"/>
              </a:rPr>
              <a:t>→ </a:t>
            </a:r>
            <a:r>
              <a:rPr lang="en-US" dirty="0"/>
              <a:t>NN) or lowering the False Alarms Count (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j-lt"/>
              </a:rPr>
              <a:t>→ </a:t>
            </a:r>
            <a:r>
              <a:rPr lang="en-US" dirty="0"/>
              <a:t>RF)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180AB-83F9-FEFA-70C1-B28A17A51227}"/>
              </a:ext>
            </a:extLst>
          </p:cNvPr>
          <p:cNvSpPr txBox="1"/>
          <p:nvPr/>
        </p:nvSpPr>
        <p:spPr>
          <a:xfrm>
            <a:off x="9419208" y="2503912"/>
            <a:ext cx="2393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:  The Threshold value is the one maximizing the Pierce Skill Score (PSS)</a:t>
            </a:r>
          </a:p>
        </p:txBody>
      </p:sp>
    </p:spTree>
    <p:extLst>
      <p:ext uri="{BB962C8B-B14F-4D97-AF65-F5344CB8AC3E}">
        <p14:creationId xmlns:p14="http://schemas.microsoft.com/office/powerpoint/2010/main" val="169041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59EA57-C148-9F14-CA9B-9D89E28AB5E8}"/>
              </a:ext>
            </a:extLst>
          </p:cNvPr>
          <p:cNvSpPr txBox="1"/>
          <p:nvPr/>
        </p:nvSpPr>
        <p:spPr>
          <a:xfrm>
            <a:off x="186649" y="3373515"/>
            <a:ext cx="3424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figure as slide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the 4 possible outputs of the model instead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8E061E-3B0A-348D-8030-A4D8B791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2" y="-1"/>
            <a:ext cx="8580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9D4B15-DD58-4E13-9751-92C07BA40669}"/>
              </a:ext>
            </a:extLst>
          </p:cNvPr>
          <p:cNvSpPr txBox="1">
            <a:spLocks/>
          </p:cNvSpPr>
          <p:nvPr/>
        </p:nvSpPr>
        <p:spPr>
          <a:xfrm>
            <a:off x="913795" y="-1"/>
            <a:ext cx="10353762" cy="15713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Physical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96019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0D81-BA55-E677-E137-41B7AC1D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GPM Precipitation Feature (PFs) and GLM Lightning Collocation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E03DB-EE0C-3A37-5DFF-39E3D7CF2148}"/>
              </a:ext>
            </a:extLst>
          </p:cNvPr>
          <p:cNvSpPr txBox="1"/>
          <p:nvPr/>
        </p:nvSpPr>
        <p:spPr>
          <a:xfrm>
            <a:off x="88780" y="1251635"/>
            <a:ext cx="32225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PFs are defined by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contiguous area </a:t>
            </a:r>
            <a:r>
              <a:rPr lang="en-US" dirty="0">
                <a:latin typeface="+mj-lt"/>
              </a:rPr>
              <a:t>with surface precipitation by Ku radar (≥ 4 pixels * 25 km</a:t>
            </a:r>
            <a:r>
              <a:rPr lang="en-US" baseline="30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)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Minimum GMI TBs </a:t>
            </a:r>
            <a:r>
              <a:rPr lang="en-US" dirty="0">
                <a:latin typeface="+mj-lt"/>
              </a:rPr>
              <a:t>within each PF is calculated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GLM lightning counts within 10 minutes </a:t>
            </a:r>
            <a:r>
              <a:rPr lang="en-US" dirty="0">
                <a:latin typeface="+mj-lt"/>
              </a:rPr>
              <a:t>before and after the time of each PF are calculated within the ellipse of each PF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r>
              <a:rPr lang="en-US" sz="1200" b="0" i="0" dirty="0">
                <a:effectLst/>
                <a:latin typeface="+mj-lt"/>
              </a:rPr>
              <a:t>Liu, </a:t>
            </a:r>
            <a:r>
              <a:rPr lang="en-US" sz="1200" b="0" i="0" dirty="0" err="1">
                <a:effectLst/>
                <a:latin typeface="+mj-lt"/>
              </a:rPr>
              <a:t>Chuntao</a:t>
            </a:r>
            <a:r>
              <a:rPr lang="en-US" sz="1200" b="0" i="0" dirty="0">
                <a:effectLst/>
                <a:latin typeface="+mj-lt"/>
              </a:rPr>
              <a:t>, et al. "A cloud and precipitation feature database from nine years of TRMM observations." </a:t>
            </a:r>
            <a:r>
              <a:rPr lang="en-US" sz="1200" b="0" i="1" dirty="0">
                <a:effectLst/>
                <a:latin typeface="+mj-lt"/>
              </a:rPr>
              <a:t>Journal of Applied Meteorology and Climatology</a:t>
            </a:r>
            <a:r>
              <a:rPr lang="en-US" sz="1200" b="0" i="0" dirty="0">
                <a:effectLst/>
                <a:latin typeface="+mj-lt"/>
              </a:rPr>
              <a:t> 47.10 (2008): 2712-2728.</a:t>
            </a:r>
            <a:endParaRPr lang="en-US" sz="12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041AB-B69E-1872-09CC-B9CAD6BF37E6}"/>
              </a:ext>
            </a:extLst>
          </p:cNvPr>
          <p:cNvGrpSpPr/>
          <p:nvPr/>
        </p:nvGrpSpPr>
        <p:grpSpPr>
          <a:xfrm>
            <a:off x="3376470" y="1218439"/>
            <a:ext cx="8726750" cy="5559659"/>
            <a:chOff x="3376470" y="1218439"/>
            <a:chExt cx="8726750" cy="555965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3873D67-7A84-8929-1E6A-6F329F0745A1}"/>
                </a:ext>
              </a:extLst>
            </p:cNvPr>
            <p:cNvGrpSpPr/>
            <p:nvPr/>
          </p:nvGrpSpPr>
          <p:grpSpPr>
            <a:xfrm>
              <a:off x="3376470" y="1243839"/>
              <a:ext cx="8726750" cy="5534259"/>
              <a:chOff x="3376470" y="1243839"/>
              <a:chExt cx="8726750" cy="553425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02F9946-4A7C-CB2A-EC98-2F7E4B77CBC7}"/>
                  </a:ext>
                </a:extLst>
              </p:cNvPr>
              <p:cNvGrpSpPr/>
              <p:nvPr/>
            </p:nvGrpSpPr>
            <p:grpSpPr>
              <a:xfrm>
                <a:off x="3376470" y="1243839"/>
                <a:ext cx="8726750" cy="5534259"/>
                <a:chOff x="3160450" y="1064232"/>
                <a:chExt cx="8726750" cy="5534259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74F9CC35-FC45-670D-869D-60CEDC61C248}"/>
                    </a:ext>
                  </a:extLst>
                </p:cNvPr>
                <p:cNvGrpSpPr/>
                <p:nvPr/>
              </p:nvGrpSpPr>
              <p:grpSpPr>
                <a:xfrm>
                  <a:off x="3160450" y="1064232"/>
                  <a:ext cx="8726750" cy="5534259"/>
                  <a:chOff x="3160450" y="1064232"/>
                  <a:chExt cx="8726750" cy="5534259"/>
                </a:xfrm>
              </p:grpSpPr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56EEDB1F-5D51-607F-20BE-3BA7B3455912}"/>
                      </a:ext>
                    </a:extLst>
                  </p:cNvPr>
                  <p:cNvSpPr txBox="1"/>
                  <p:nvPr/>
                </p:nvSpPr>
                <p:spPr>
                  <a:xfrm>
                    <a:off x="3160450" y="1064232"/>
                    <a:ext cx="8726750" cy="5534259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54FE9BA5-C5BA-F647-5B89-04615B279E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323714" y="1135440"/>
                    <a:ext cx="8563486" cy="536926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A9C13EE-1917-19BD-C704-F4B5348486D4}"/>
                    </a:ext>
                  </a:extLst>
                </p:cNvPr>
                <p:cNvSpPr/>
                <p:nvPr/>
              </p:nvSpPr>
              <p:spPr>
                <a:xfrm rot="2915639">
                  <a:off x="4100005" y="1307874"/>
                  <a:ext cx="662940" cy="2437829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1F63B66-DE1E-A7FA-AEAA-253F268B142E}"/>
                  </a:ext>
                </a:extLst>
              </p:cNvPr>
              <p:cNvSpPr/>
              <p:nvPr/>
            </p:nvSpPr>
            <p:spPr>
              <a:xfrm>
                <a:off x="6035675" y="1285875"/>
                <a:ext cx="276225" cy="1079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A58EC3-7805-4CC6-542E-9C6D28347561}"/>
                </a:ext>
              </a:extLst>
            </p:cNvPr>
            <p:cNvSpPr txBox="1"/>
            <p:nvPr/>
          </p:nvSpPr>
          <p:spPr>
            <a:xfrm>
              <a:off x="5870575" y="1218439"/>
              <a:ext cx="12128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</a:rPr>
                <a:t>mm/h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3FC10F6-EADF-4D56-1E24-972C67F8E145}"/>
              </a:ext>
            </a:extLst>
          </p:cNvPr>
          <p:cNvSpPr txBox="1"/>
          <p:nvPr/>
        </p:nvSpPr>
        <p:spPr>
          <a:xfrm>
            <a:off x="11841074" y="10046"/>
            <a:ext cx="35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378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92E6364-E9C3-6347-FD8E-1ACE70F9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20" y="1281126"/>
            <a:ext cx="8229600" cy="54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1A0E6-5238-FCDC-C584-5A8B40BB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PFs Minimum TBs vs. Lightning counts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B519F-3D6D-A6F7-D561-92244748AD82}"/>
              </a:ext>
            </a:extLst>
          </p:cNvPr>
          <p:cNvSpPr txBox="1"/>
          <p:nvPr/>
        </p:nvSpPr>
        <p:spPr>
          <a:xfrm>
            <a:off x="88781" y="1329473"/>
            <a:ext cx="37907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Good relationship between minimum Brightness Temperature </a:t>
            </a:r>
            <a:r>
              <a:rPr lang="en-US" dirty="0">
                <a:latin typeface="+mj-lt"/>
              </a:rPr>
              <a:t>(TB)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and Lightning</a:t>
            </a:r>
            <a:r>
              <a:rPr lang="en-US" dirty="0">
                <a:latin typeface="+mj-lt"/>
              </a:rPr>
              <a:t> (e.g., flash rate)</a:t>
            </a:r>
          </a:p>
          <a:p>
            <a:r>
              <a:rPr lang="pt-BR" sz="1400" b="0" i="0" dirty="0">
                <a:effectLst/>
                <a:latin typeface="+mj-lt"/>
              </a:rPr>
              <a:t>	</a:t>
            </a:r>
            <a:r>
              <a:rPr lang="pt-BR" sz="1200" b="0" i="0" dirty="0">
                <a:effectLst/>
                <a:latin typeface="+mj-lt"/>
              </a:rPr>
              <a:t>- Liu, C., Cecil, D., &amp; Zipser, E. J. (2011)</a:t>
            </a:r>
          </a:p>
          <a:p>
            <a:r>
              <a:rPr lang="pt-BR" sz="1200" dirty="0">
                <a:latin typeface="+mj-lt"/>
              </a:rPr>
              <a:t>	- </a:t>
            </a:r>
            <a:r>
              <a:rPr lang="de-DE" sz="1200" b="0" i="0" dirty="0">
                <a:effectLst/>
                <a:latin typeface="+mj-lt"/>
              </a:rPr>
              <a:t>Heuscher, L., Liu, C., Gatlin, P., &amp; 	  	Petersen, W. A. (2022)</a:t>
            </a:r>
            <a:endParaRPr lang="en-US" sz="1200" dirty="0">
              <a:latin typeface="+mj-lt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Feb 2018 – Apr 2020 	 (207,189 PFs)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PFs over the American Continent (over 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Y/N Lightning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646B621-372D-6292-500D-E709ED2A2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82187"/>
              </p:ext>
            </p:extLst>
          </p:nvPr>
        </p:nvGraphicFramePr>
        <p:xfrm>
          <a:off x="88780" y="6159620"/>
          <a:ext cx="356616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39152675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55412102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856147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2554784"/>
                    </a:ext>
                  </a:extLst>
                </a:gridCol>
              </a:tblGrid>
              <a:tr h="30265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 PCT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166 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183±7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59126"/>
                  </a:ext>
                </a:extLst>
              </a:tr>
              <a:tr h="3026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 (Pearson)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858532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4AEBB39-CA55-871D-E27F-27C549D22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98617"/>
              </p:ext>
            </p:extLst>
          </p:nvPr>
        </p:nvGraphicFramePr>
        <p:xfrm>
          <a:off x="88780" y="5458275"/>
          <a:ext cx="356616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39152675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55412102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856147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2554784"/>
                    </a:ext>
                  </a:extLst>
                </a:gridCol>
              </a:tblGrid>
              <a:tr h="30265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 PCT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166 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183±3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59126"/>
                  </a:ext>
                </a:extLst>
              </a:tr>
              <a:tr h="3026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 (Pearson)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-0.43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-0.67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8585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5F44B9-D960-7B3D-2A69-27887B547502}"/>
              </a:ext>
            </a:extLst>
          </p:cNvPr>
          <p:cNvSpPr txBox="1"/>
          <p:nvPr/>
        </p:nvSpPr>
        <p:spPr>
          <a:xfrm>
            <a:off x="11841074" y="10046"/>
            <a:ext cx="35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757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94CC-19C1-C74F-5097-3F20EAF2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10840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177BB3-68E3-7804-24FF-F88D325C286D}"/>
              </a:ext>
            </a:extLst>
          </p:cNvPr>
          <p:cNvSpPr txBox="1"/>
          <p:nvPr/>
        </p:nvSpPr>
        <p:spPr>
          <a:xfrm>
            <a:off x="247938" y="728396"/>
            <a:ext cx="110729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Take advantage of the GLM-GMI collocation to train a Neural Network able to differentiate lightning-producing PFs (LPFs) from non-lightning ones (no-LPFs, with flash rate &lt; 0.05/minute)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Why ? Because GLM is not global, CubeSats will provide a lot of passive microwave observations in the future. We can utilize passive microwave observations to indicate the convective intensity/electrification in cloud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What channels of TBs contain information to identify LPFs ? What are the limitations ?   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C9BDEE6-BAB9-38EC-8F33-272D04A5AA29}"/>
              </a:ext>
            </a:extLst>
          </p:cNvPr>
          <p:cNvGrpSpPr/>
          <p:nvPr/>
        </p:nvGrpSpPr>
        <p:grpSpPr>
          <a:xfrm>
            <a:off x="133118" y="3439966"/>
            <a:ext cx="3300718" cy="3300715"/>
            <a:chOff x="192168" y="3307038"/>
            <a:chExt cx="3300718" cy="330071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A824D83-D671-DDF2-5023-17F9F38F36A8}"/>
                </a:ext>
              </a:extLst>
            </p:cNvPr>
            <p:cNvGrpSpPr/>
            <p:nvPr/>
          </p:nvGrpSpPr>
          <p:grpSpPr>
            <a:xfrm>
              <a:off x="192168" y="3307038"/>
              <a:ext cx="3300718" cy="3300715"/>
              <a:chOff x="192168" y="3307038"/>
              <a:chExt cx="3300718" cy="3300715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946D1343-87F1-2A75-C40D-EB64A58E9B74}"/>
                  </a:ext>
                </a:extLst>
              </p:cNvPr>
              <p:cNvSpPr/>
              <p:nvPr/>
            </p:nvSpPr>
            <p:spPr>
              <a:xfrm>
                <a:off x="194569" y="3307038"/>
                <a:ext cx="3291840" cy="143629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 months of data (v6)</a:t>
                </a:r>
              </a:p>
              <a:p>
                <a:pPr algn="ctr"/>
                <a:r>
                  <a:rPr lang="en-US" dirty="0"/>
                  <a:t>(Feb 2018 -  Apr 2020)</a:t>
                </a:r>
              </a:p>
              <a:p>
                <a:pPr algn="ctr"/>
                <a:r>
                  <a:rPr lang="en-US" dirty="0"/>
                  <a:t>207,189 PFs </a:t>
                </a:r>
              </a:p>
              <a:p>
                <a:pPr algn="ctr"/>
                <a:r>
                  <a:rPr lang="en-US" dirty="0"/>
                  <a:t>(21,680 - 10.46% LPFs)</a:t>
                </a: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42D7CB6-EF63-87E6-F1DF-EB785086E53D}"/>
                  </a:ext>
                </a:extLst>
              </p:cNvPr>
              <p:cNvSpPr/>
              <p:nvPr/>
            </p:nvSpPr>
            <p:spPr>
              <a:xfrm>
                <a:off x="192168" y="5021604"/>
                <a:ext cx="3291840" cy="444271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Training set (70%)</a:t>
                </a: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F7A3129E-C693-E601-74AC-F256F8B85AFF}"/>
                  </a:ext>
                </a:extLst>
              </p:cNvPr>
              <p:cNvSpPr/>
              <p:nvPr/>
            </p:nvSpPr>
            <p:spPr>
              <a:xfrm>
                <a:off x="201046" y="5593233"/>
                <a:ext cx="3291840" cy="444271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Validation set (10%)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0621EEC3-DFFC-A562-5E4C-304CECB217C8}"/>
                  </a:ext>
                </a:extLst>
              </p:cNvPr>
              <p:cNvSpPr/>
              <p:nvPr/>
            </p:nvSpPr>
            <p:spPr>
              <a:xfrm>
                <a:off x="192168" y="6163482"/>
                <a:ext cx="3291840" cy="444271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Testing set (20%) = </a:t>
                </a:r>
                <a:r>
                  <a:rPr lang="en-US" dirty="0">
                    <a:solidFill>
                      <a:srgbClr val="FFC000"/>
                    </a:solidFill>
                  </a:rPr>
                  <a:t>41,438 PFs</a:t>
                </a:r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99D54DD-911A-8F30-0AC7-2AB1B9C41B9E}"/>
                </a:ext>
              </a:extLst>
            </p:cNvPr>
            <p:cNvCxnSpPr>
              <a:cxnSpLocks/>
              <a:stCxn id="63" idx="2"/>
              <a:endCxn id="64" idx="0"/>
            </p:cNvCxnSpPr>
            <p:nvPr/>
          </p:nvCxnSpPr>
          <p:spPr>
            <a:xfrm flipH="1">
              <a:off x="1838088" y="4743331"/>
              <a:ext cx="2401" cy="278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00BC5E-1DBF-C4C2-1702-DD83628C0303}"/>
              </a:ext>
            </a:extLst>
          </p:cNvPr>
          <p:cNvGrpSpPr/>
          <p:nvPr/>
        </p:nvGrpSpPr>
        <p:grpSpPr>
          <a:xfrm>
            <a:off x="4397783" y="2950046"/>
            <a:ext cx="7767588" cy="3792854"/>
            <a:chOff x="4397783" y="2950046"/>
            <a:chExt cx="7767588" cy="37928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BF064D-C3B9-5AB8-BF64-EA633EC98B64}"/>
                </a:ext>
              </a:extLst>
            </p:cNvPr>
            <p:cNvGrpSpPr/>
            <p:nvPr/>
          </p:nvGrpSpPr>
          <p:grpSpPr>
            <a:xfrm>
              <a:off x="4758628" y="3439966"/>
              <a:ext cx="7406743" cy="3302934"/>
              <a:chOff x="4110427" y="3439966"/>
              <a:chExt cx="7406743" cy="330293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3835FF8-7B7A-87C9-DF99-7FD5E6D696D0}"/>
                  </a:ext>
                </a:extLst>
              </p:cNvPr>
              <p:cNvGrpSpPr/>
              <p:nvPr/>
            </p:nvGrpSpPr>
            <p:grpSpPr>
              <a:xfrm>
                <a:off x="4400187" y="3442185"/>
                <a:ext cx="7116983" cy="3300715"/>
                <a:chOff x="798386" y="2364569"/>
                <a:chExt cx="7116983" cy="330071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4899E7A-6F07-42B5-CDDF-03E6BE1CA9CF}"/>
                    </a:ext>
                  </a:extLst>
                </p:cNvPr>
                <p:cNvGrpSpPr/>
                <p:nvPr/>
              </p:nvGrpSpPr>
              <p:grpSpPr>
                <a:xfrm>
                  <a:off x="798386" y="2364569"/>
                  <a:ext cx="7013837" cy="3300715"/>
                  <a:chOff x="265726" y="3323357"/>
                  <a:chExt cx="7013837" cy="3300715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8F3030CF-3747-96A7-438A-B5239B1ABBDB}"/>
                      </a:ext>
                    </a:extLst>
                  </p:cNvPr>
                  <p:cNvGrpSpPr/>
                  <p:nvPr/>
                </p:nvGrpSpPr>
                <p:grpSpPr>
                  <a:xfrm>
                    <a:off x="265726" y="3323357"/>
                    <a:ext cx="7013837" cy="3300715"/>
                    <a:chOff x="1180126" y="1778642"/>
                    <a:chExt cx="7013837" cy="3300715"/>
                  </a:xfrm>
                </p:grpSpPr>
                <p:sp>
                  <p:nvSpPr>
                    <p:cNvPr id="11" name="Rectangle: Rounded Corners 10">
                      <a:extLst>
                        <a:ext uri="{FF2B5EF4-FFF2-40B4-BE49-F238E27FC236}">
                          <a16:creationId xmlns:a16="http://schemas.microsoft.com/office/drawing/2014/main" id="{C028B2F7-E6B5-4032-7068-A7120316B0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6535" y="2721005"/>
                      <a:ext cx="1828800" cy="1415988"/>
                    </a:xfrm>
                    <a:prstGeom prst="round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AI NN</a:t>
                      </a:r>
                    </a:p>
                    <a:p>
                      <a:pPr algn="ctr"/>
                      <a:r>
                        <a:rPr lang="en-US" dirty="0"/>
                        <a:t>2 layers</a:t>
                      </a:r>
                    </a:p>
                    <a:p>
                      <a:pPr algn="ctr"/>
                      <a:r>
                        <a:rPr lang="en-US" dirty="0"/>
                        <a:t>13 neurons</a:t>
                      </a:r>
                    </a:p>
                    <a:p>
                      <a:pPr algn="ctr"/>
                      <a:r>
                        <a:rPr lang="en-US" dirty="0"/>
                        <a:t>14 epochs</a:t>
                      </a:r>
                    </a:p>
                  </p:txBody>
                </p:sp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41F4E89D-42DD-76DD-37A5-1EC72B54FF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80126" y="1778642"/>
                      <a:ext cx="3090921" cy="3300715"/>
                      <a:chOff x="1268902" y="1778642"/>
                      <a:chExt cx="3090921" cy="3300715"/>
                    </a:xfrm>
                  </p:grpSpPr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5F35CAF8-DDDB-4523-C529-946932E86B55}"/>
                          </a:ext>
                        </a:extLst>
                      </p:cNvPr>
                      <p:cNvCxnSpPr>
                        <a:cxnSpLocks/>
                        <a:endCxn id="12" idx="3"/>
                      </p:cNvCxnSpPr>
                      <p:nvPr/>
                    </p:nvCxnSpPr>
                    <p:spPr>
                      <a:xfrm flipH="1" flipV="1">
                        <a:off x="3342516" y="2000778"/>
                        <a:ext cx="371346" cy="1436293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F1A04E53-39ED-6014-13DA-B41DFD1F50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68902" y="1778642"/>
                        <a:ext cx="3090921" cy="3300715"/>
                        <a:chOff x="1268902" y="1778642"/>
                        <a:chExt cx="3090921" cy="3300715"/>
                      </a:xfrm>
                    </p:grpSpPr>
                    <p:grpSp>
                      <p:nvGrpSpPr>
                        <p:cNvPr id="18" name="Group 17">
                          <a:extLst>
                            <a:ext uri="{FF2B5EF4-FFF2-40B4-BE49-F238E27FC236}">
                              <a16:creationId xmlns:a16="http://schemas.microsoft.com/office/drawing/2014/main" id="{0939E289-0693-7D4F-F5AB-635119B5A3B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68902" y="1778642"/>
                          <a:ext cx="2073614" cy="3300715"/>
                          <a:chOff x="1202246" y="1952700"/>
                          <a:chExt cx="2073614" cy="3300715"/>
                        </a:xfrm>
                      </p:grpSpPr>
                      <p:sp>
                        <p:nvSpPr>
                          <p:cNvPr id="12" name="Rectangle: Rounded Corners 11">
                            <a:extLst>
                              <a:ext uri="{FF2B5EF4-FFF2-40B4-BE49-F238E27FC236}">
                                <a16:creationId xmlns:a16="http://schemas.microsoft.com/office/drawing/2014/main" id="{C3073286-BAF5-DA00-7937-7EFF6272E2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02246" y="1952700"/>
                            <a:ext cx="2073614" cy="444271"/>
                          </a:xfrm>
                          <a:prstGeom prst="roundRect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Min PCT 37 GHz</a:t>
                            </a:r>
                          </a:p>
                        </p:txBody>
                      </p:sp>
                      <p:sp>
                        <p:nvSpPr>
                          <p:cNvPr id="13" name="Rectangle: Rounded Corners 12">
                            <a:extLst>
                              <a:ext uri="{FF2B5EF4-FFF2-40B4-BE49-F238E27FC236}">
                                <a16:creationId xmlns:a16="http://schemas.microsoft.com/office/drawing/2014/main" id="{2F735701-7EA5-9474-BE81-A91BEB5214C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02246" y="2522950"/>
                            <a:ext cx="2073614" cy="444271"/>
                          </a:xfrm>
                          <a:prstGeom prst="roundRect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Min PCT 89 GHz</a:t>
                            </a:r>
                          </a:p>
                        </p:txBody>
                      </p:sp>
                      <p:sp>
                        <p:nvSpPr>
                          <p:cNvPr id="14" name="Rectangle: Rounded Corners 13">
                            <a:extLst>
                              <a:ext uri="{FF2B5EF4-FFF2-40B4-BE49-F238E27FC236}">
                                <a16:creationId xmlns:a16="http://schemas.microsoft.com/office/drawing/2014/main" id="{22733E4B-8BD4-CC2D-7EEE-8E066902D4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02246" y="3093200"/>
                            <a:ext cx="2073614" cy="444271"/>
                          </a:xfrm>
                          <a:prstGeom prst="roundRect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Min 166 GHz H</a:t>
                            </a:r>
                          </a:p>
                        </p:txBody>
                      </p:sp>
                      <p:sp>
                        <p:nvSpPr>
                          <p:cNvPr id="15" name="Rectangle: Rounded Corners 14">
                            <a:extLst>
                              <a:ext uri="{FF2B5EF4-FFF2-40B4-BE49-F238E27FC236}">
                                <a16:creationId xmlns:a16="http://schemas.microsoft.com/office/drawing/2014/main" id="{7B894AAA-F213-A1D4-7556-CF7EBEB2EA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02246" y="3668644"/>
                            <a:ext cx="2073614" cy="444271"/>
                          </a:xfrm>
                          <a:prstGeom prst="roundRect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Min 166 GHz V</a:t>
                            </a:r>
                          </a:p>
                        </p:txBody>
                      </p:sp>
                      <p:sp>
                        <p:nvSpPr>
                          <p:cNvPr id="16" name="Rectangle: Rounded Corners 15">
                            <a:extLst>
                              <a:ext uri="{FF2B5EF4-FFF2-40B4-BE49-F238E27FC236}">
                                <a16:creationId xmlns:a16="http://schemas.microsoft.com/office/drawing/2014/main" id="{117B07EC-192C-A9DF-ECE7-1D0AFFDE67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02246" y="4238894"/>
                            <a:ext cx="2073614" cy="444271"/>
                          </a:xfrm>
                          <a:prstGeom prst="roundRect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Min 183±3 GHz</a:t>
                            </a:r>
                          </a:p>
                        </p:txBody>
                      </p:sp>
                      <p:sp>
                        <p:nvSpPr>
                          <p:cNvPr id="17" name="Rectangle: Rounded Corners 16">
                            <a:extLst>
                              <a:ext uri="{FF2B5EF4-FFF2-40B4-BE49-F238E27FC236}">
                                <a16:creationId xmlns:a16="http://schemas.microsoft.com/office/drawing/2014/main" id="{C1774E04-8E14-8E27-4B57-B88D35AC0F3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02246" y="4809144"/>
                            <a:ext cx="2073614" cy="444271"/>
                          </a:xfrm>
                          <a:prstGeom prst="roundRect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Min 183±7 GHz</a:t>
                            </a:r>
                          </a:p>
                        </p:txBody>
                      </p:sp>
                    </p:grpSp>
                    <p:cxnSp>
                      <p:nvCxnSpPr>
                        <p:cNvPr id="20" name="Straight Arrow Connector 19">
                          <a:extLst>
                            <a:ext uri="{FF2B5EF4-FFF2-40B4-BE49-F238E27FC236}">
                              <a16:creationId xmlns:a16="http://schemas.microsoft.com/office/drawing/2014/main" id="{9AC8C34C-C5FA-8101-B99F-464E2148BAA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719743" y="3416826"/>
                          <a:ext cx="640080" cy="1217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Straight Connector 27">
                          <a:extLst>
                            <a:ext uri="{FF2B5EF4-FFF2-40B4-BE49-F238E27FC236}">
                              <a16:creationId xmlns:a16="http://schemas.microsoft.com/office/drawing/2014/main" id="{9928ADCF-7851-62FC-3E71-7EE7A5A5E02C}"/>
                            </a:ext>
                          </a:extLst>
                        </p:cNvPr>
                        <p:cNvCxnSpPr>
                          <a:cxnSpLocks/>
                          <a:endCxn id="13" idx="3"/>
                        </p:cNvCxnSpPr>
                        <p:nvPr/>
                      </p:nvCxnSpPr>
                      <p:spPr>
                        <a:xfrm flipH="1" flipV="1">
                          <a:off x="3342516" y="2571028"/>
                          <a:ext cx="371346" cy="85797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Straight Connector 28">
                          <a:extLst>
                            <a:ext uri="{FF2B5EF4-FFF2-40B4-BE49-F238E27FC236}">
                              <a16:creationId xmlns:a16="http://schemas.microsoft.com/office/drawing/2014/main" id="{C9A92F86-0AE6-DCFD-4A4D-56417F94CB6A}"/>
                            </a:ext>
                          </a:extLst>
                        </p:cNvPr>
                        <p:cNvCxnSpPr>
                          <a:cxnSpLocks/>
                          <a:endCxn id="14" idx="3"/>
                        </p:cNvCxnSpPr>
                        <p:nvPr/>
                      </p:nvCxnSpPr>
                      <p:spPr>
                        <a:xfrm flipH="1" flipV="1">
                          <a:off x="3342516" y="3141278"/>
                          <a:ext cx="371346" cy="268514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3489C89B-8872-2054-E4EC-7412C9298303}"/>
                            </a:ext>
                          </a:extLst>
                        </p:cNvPr>
                        <p:cNvCxnSpPr>
                          <a:cxnSpLocks/>
                          <a:endCxn id="15" idx="3"/>
                        </p:cNvCxnSpPr>
                        <p:nvPr/>
                      </p:nvCxnSpPr>
                      <p:spPr>
                        <a:xfrm flipH="1">
                          <a:off x="3342516" y="3448206"/>
                          <a:ext cx="371346" cy="268516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7D55DC42-A6AA-4A23-1B9D-E0AAA009CB66}"/>
                            </a:ext>
                          </a:extLst>
                        </p:cNvPr>
                        <p:cNvCxnSpPr>
                          <a:cxnSpLocks/>
                          <a:endCxn id="16" idx="3"/>
                        </p:cNvCxnSpPr>
                        <p:nvPr/>
                      </p:nvCxnSpPr>
                      <p:spPr>
                        <a:xfrm flipH="1">
                          <a:off x="3342516" y="3448207"/>
                          <a:ext cx="371346" cy="838765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Straight Connector 31">
                          <a:extLst>
                            <a:ext uri="{FF2B5EF4-FFF2-40B4-BE49-F238E27FC236}">
                              <a16:creationId xmlns:a16="http://schemas.microsoft.com/office/drawing/2014/main" id="{AF4CE17B-E885-827E-5CF3-391AB1EE2705}"/>
                            </a:ext>
                          </a:extLst>
                        </p:cNvPr>
                        <p:cNvCxnSpPr>
                          <a:cxnSpLocks/>
                          <a:stCxn id="17" idx="3"/>
                        </p:cNvCxnSpPr>
                        <p:nvPr/>
                      </p:nvCxnSpPr>
                      <p:spPr>
                        <a:xfrm flipV="1">
                          <a:off x="3342516" y="3429000"/>
                          <a:ext cx="377228" cy="1428222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6" name="Straight Arrow Connector 45">
                      <a:extLst>
                        <a:ext uri="{FF2B5EF4-FFF2-40B4-BE49-F238E27FC236}">
                          <a16:creationId xmlns:a16="http://schemas.microsoft.com/office/drawing/2014/main" id="{81FA1843-76FB-78CC-E73A-E2DFBEEF277B}"/>
                        </a:ext>
                      </a:extLst>
                    </p:cNvPr>
                    <p:cNvCxnSpPr>
                      <a:cxnSpLocks/>
                      <a:stCxn id="11" idx="3"/>
                    </p:cNvCxnSpPr>
                    <p:nvPr/>
                  </p:nvCxnSpPr>
                  <p:spPr>
                    <a:xfrm>
                      <a:off x="6145335" y="3428999"/>
                      <a:ext cx="640080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0FD81EAB-A3F3-F9BF-446B-A8C0C9DCC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9805" y="3068513"/>
                      <a:ext cx="1364158" cy="737115"/>
                    </a:xfrm>
                    <a:prstGeom prst="round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0 – 1</a:t>
                      </a:r>
                    </a:p>
                    <a:p>
                      <a:pPr algn="ctr"/>
                      <a:r>
                        <a:rPr lang="en-US" dirty="0"/>
                        <a:t>(No – Yes)</a:t>
                      </a:r>
                    </a:p>
                  </p:txBody>
                </p:sp>
              </p:grp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DD625D7-4720-E8A4-BA9A-A5DBDDC2D7EE}"/>
                      </a:ext>
                    </a:extLst>
                  </p:cNvPr>
                  <p:cNvSpPr txBox="1"/>
                  <p:nvPr/>
                </p:nvSpPr>
                <p:spPr>
                  <a:xfrm>
                    <a:off x="2571175" y="4678710"/>
                    <a:ext cx="9144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input</a:t>
                    </a: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4943C21-9AB0-68ED-2676-85DE0281EE78}"/>
                      </a:ext>
                    </a:extLst>
                  </p:cNvPr>
                  <p:cNvSpPr txBox="1"/>
                  <p:nvPr/>
                </p:nvSpPr>
                <p:spPr>
                  <a:xfrm>
                    <a:off x="5062119" y="4678709"/>
                    <a:ext cx="9144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output</a:t>
                    </a:r>
                  </a:p>
                </p:txBody>
              </p:sp>
            </p:grp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62D479A-F29B-E97A-5774-18635485ECCE}"/>
                    </a:ext>
                  </a:extLst>
                </p:cNvPr>
                <p:cNvSpPr txBox="1"/>
                <p:nvPr/>
              </p:nvSpPr>
              <p:spPr>
                <a:xfrm>
                  <a:off x="5918789" y="4444982"/>
                  <a:ext cx="19965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Threshold = 0.313</a:t>
                  </a:r>
                </a:p>
                <a:p>
                  <a:pPr algn="ctr"/>
                  <a:r>
                    <a:rPr lang="en-US" dirty="0"/>
                    <a:t>CSI = 0.500</a:t>
                  </a:r>
                </a:p>
                <a:p>
                  <a:pPr algn="ctr"/>
                  <a:r>
                    <a:rPr lang="en-US" dirty="0"/>
                    <a:t>PSS = 0.830</a:t>
                  </a:r>
                </a:p>
              </p:txBody>
            </p:sp>
          </p:grpSp>
          <p:sp>
            <p:nvSpPr>
              <p:cNvPr id="3" name="Left Brace 2">
                <a:extLst>
                  <a:ext uri="{FF2B5EF4-FFF2-40B4-BE49-F238E27FC236}">
                    <a16:creationId xmlns:a16="http://schemas.microsoft.com/office/drawing/2014/main" id="{99796A13-1BFA-FD97-F11A-8CA408E61F15}"/>
                  </a:ext>
                </a:extLst>
              </p:cNvPr>
              <p:cNvSpPr/>
              <p:nvPr/>
            </p:nvSpPr>
            <p:spPr>
              <a:xfrm>
                <a:off x="4110427" y="3439966"/>
                <a:ext cx="190212" cy="1016740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Left Brace 37">
                <a:extLst>
                  <a:ext uri="{FF2B5EF4-FFF2-40B4-BE49-F238E27FC236}">
                    <a16:creationId xmlns:a16="http://schemas.microsoft.com/office/drawing/2014/main" id="{EA3DE0BE-51B0-E6BE-AB2B-752A42BB0BA1}"/>
                  </a:ext>
                </a:extLst>
              </p:cNvPr>
              <p:cNvSpPr/>
              <p:nvPr/>
            </p:nvSpPr>
            <p:spPr>
              <a:xfrm>
                <a:off x="4110427" y="4579033"/>
                <a:ext cx="187811" cy="2161648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C9170A-34AF-142E-58D0-311BB22D231C}"/>
                </a:ext>
              </a:extLst>
            </p:cNvPr>
            <p:cNvSpPr txBox="1"/>
            <p:nvPr/>
          </p:nvSpPr>
          <p:spPr>
            <a:xfrm rot="16200000">
              <a:off x="3584159" y="3763670"/>
              <a:ext cx="1996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</a:rPr>
                <a:t>Mixed</a:t>
              </a:r>
              <a:r>
                <a:rPr lang="en-US" dirty="0"/>
                <a:t> Phase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E9B5AC1-242A-9C13-4774-E89782194261}"/>
              </a:ext>
            </a:extLst>
          </p:cNvPr>
          <p:cNvSpPr txBox="1"/>
          <p:nvPr/>
        </p:nvSpPr>
        <p:spPr>
          <a:xfrm rot="16200000">
            <a:off x="3585660" y="5468690"/>
            <a:ext cx="19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Solid</a:t>
            </a:r>
            <a:r>
              <a:rPr lang="en-US" dirty="0"/>
              <a:t> Phase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4C7E91-5ECE-6DE9-8F86-FA7BD9D24EED}"/>
              </a:ext>
            </a:extLst>
          </p:cNvPr>
          <p:cNvSpPr txBox="1"/>
          <p:nvPr/>
        </p:nvSpPr>
        <p:spPr>
          <a:xfrm>
            <a:off x="11841074" y="10046"/>
            <a:ext cx="35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168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5620-0059-CF5D-AA07-418355D6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43595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Observations vs. Predictions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700122-ADF2-4D41-A945-5A21E9911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2872" r="5242" b="7682"/>
          <a:stretch/>
        </p:blipFill>
        <p:spPr bwMode="auto">
          <a:xfrm>
            <a:off x="90530" y="1879212"/>
            <a:ext cx="8229600" cy="48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7B32BD-FFFA-524B-7D55-D67ABF7B6CF6}"/>
              </a:ext>
            </a:extLst>
          </p:cNvPr>
          <p:cNvSpPr txBox="1"/>
          <p:nvPr/>
        </p:nvSpPr>
        <p:spPr>
          <a:xfrm>
            <a:off x="8355642" y="1879212"/>
            <a:ext cx="38363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Uneven distribution </a:t>
            </a:r>
            <a:r>
              <a:rPr lang="en-US" dirty="0">
                <a:latin typeface="+mj-lt"/>
              </a:rPr>
              <a:t>of LPFs     (5° bins)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Metrics computed in bins with low count (~edges) are not to be trusted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Differences between Observations and Predictions :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US" dirty="0">
                <a:latin typeface="+mj-lt"/>
              </a:rPr>
              <a:t>	 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→ </a:t>
            </a:r>
            <a:r>
              <a:rPr lang="en-US" b="0" i="0" dirty="0">
                <a:solidFill>
                  <a:srgbClr val="FFC000"/>
                </a:solidFill>
                <a:effectLst/>
                <a:latin typeface="+mj-lt"/>
              </a:rPr>
              <a:t>False Alarms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→ </a:t>
            </a:r>
            <a:r>
              <a:rPr lang="en-US" b="0" i="0" dirty="0">
                <a:solidFill>
                  <a:srgbClr val="FFC000"/>
                </a:solidFill>
                <a:effectLst/>
                <a:latin typeface="+mj-lt"/>
              </a:rPr>
              <a:t>Missed LPFs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72B5CB-1D8C-B675-8DF9-E67BA2E9F909}"/>
              </a:ext>
            </a:extLst>
          </p:cNvPr>
          <p:cNvSpPr txBox="1"/>
          <p:nvPr/>
        </p:nvSpPr>
        <p:spPr>
          <a:xfrm>
            <a:off x="269290" y="1314045"/>
            <a:ext cx="1165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Testing Set (20%) :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41,438 PFs </a:t>
            </a:r>
            <a:r>
              <a:rPr lang="en-US" dirty="0">
                <a:latin typeface="+mj-lt"/>
              </a:rPr>
              <a:t>(4,401 LPFs - 10.62% )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D761F-B948-75BD-DD81-AF0035AE3BFC}"/>
              </a:ext>
            </a:extLst>
          </p:cNvPr>
          <p:cNvSpPr txBox="1"/>
          <p:nvPr/>
        </p:nvSpPr>
        <p:spPr>
          <a:xfrm>
            <a:off x="11841074" y="10046"/>
            <a:ext cx="35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957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B239D0-AD8F-67C9-653D-79489F9E77D5}"/>
              </a:ext>
            </a:extLst>
          </p:cNvPr>
          <p:cNvSpPr txBox="1"/>
          <p:nvPr/>
        </p:nvSpPr>
        <p:spPr>
          <a:xfrm>
            <a:off x="56291" y="4363371"/>
            <a:ext cx="6593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AINN is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good at detecting LPFs </a:t>
            </a: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Large overprediction </a:t>
            </a:r>
            <a:r>
              <a:rPr lang="en-US" dirty="0">
                <a:latin typeface="+mj-lt"/>
              </a:rPr>
              <a:t>of the number of LPFs (1/2)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Question :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Why is the model 	overpredicting  </a:t>
            </a:r>
            <a:r>
              <a:rPr lang="en-US" dirty="0">
                <a:latin typeface="+mj-lt"/>
              </a:rPr>
              <a:t>the number 	of LPFs?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9B369-978D-4872-05CD-ACA3E4623CAF}"/>
              </a:ext>
            </a:extLst>
          </p:cNvPr>
          <p:cNvSpPr txBox="1"/>
          <p:nvPr/>
        </p:nvSpPr>
        <p:spPr>
          <a:xfrm>
            <a:off x="56291" y="1188601"/>
            <a:ext cx="66729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 Testing Set (20%) :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41,438 PFs </a:t>
            </a:r>
            <a:r>
              <a:rPr lang="en-US" dirty="0">
                <a:latin typeface="+mj-lt"/>
              </a:rPr>
              <a:t>(4,401 LPFs - 10.62%)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→ 4,401 LPFs : 93.3% Good Forecast event (GF)</a:t>
            </a:r>
          </a:p>
          <a:p>
            <a:r>
              <a:rPr lang="en-US" dirty="0">
                <a:latin typeface="+mj-lt"/>
              </a:rPr>
              <a:t>	      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6.7% Missed Forecast (MF)</a:t>
            </a:r>
          </a:p>
          <a:p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→ 37,037 no-LPFs : 89.7% Correct Forecast nonevent (GF0) </a:t>
            </a:r>
          </a:p>
          <a:p>
            <a:r>
              <a:rPr lang="en-US" dirty="0">
                <a:latin typeface="+mj-lt"/>
              </a:rPr>
              <a:t>	      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10.3% Miss-Classified (i.e., False Alarms (FA))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False Alarm Rate </a:t>
            </a:r>
            <a:r>
              <a:rPr lang="en-US" dirty="0">
                <a:latin typeface="+mj-lt"/>
              </a:rPr>
              <a:t>: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 48.2%</a:t>
            </a:r>
          </a:p>
          <a:p>
            <a:r>
              <a:rPr lang="en-US" dirty="0">
                <a:latin typeface="+mj-lt"/>
              </a:rPr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3029F-331F-BBE2-D015-EAD404F5B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Testing Set: Spatial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5EB71-693B-9230-27DD-32C0F182029F}"/>
              </a:ext>
            </a:extLst>
          </p:cNvPr>
          <p:cNvSpPr txBox="1"/>
          <p:nvPr/>
        </p:nvSpPr>
        <p:spPr>
          <a:xfrm>
            <a:off x="11841074" y="10046"/>
            <a:ext cx="35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E4AC0BC-60D8-0CF2-7783-565D85A68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4774" b="4369"/>
          <a:stretch/>
        </p:blipFill>
        <p:spPr bwMode="auto">
          <a:xfrm>
            <a:off x="6898016" y="2197220"/>
            <a:ext cx="520520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573E02B6-C524-8A08-F6C6-E8F90E160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905205"/>
              </p:ext>
            </p:extLst>
          </p:nvPr>
        </p:nvGraphicFramePr>
        <p:xfrm>
          <a:off x="7028300" y="910256"/>
          <a:ext cx="507492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3126917439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947222825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553192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Flash Count </a:t>
                      </a:r>
                      <a:r>
                        <a:rPr lang="en-US" dirty="0"/>
                        <a:t>≥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Flash Count = 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0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Lightning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4,104 (GF)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3,815 (FA)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09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 Lightning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297 (MF)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33,222 (GF0)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13858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1E43F64-2312-C9F3-C26C-EF201F30C3A3}"/>
              </a:ext>
            </a:extLst>
          </p:cNvPr>
          <p:cNvGrpSpPr/>
          <p:nvPr/>
        </p:nvGrpSpPr>
        <p:grpSpPr>
          <a:xfrm>
            <a:off x="5985468" y="540924"/>
            <a:ext cx="6117752" cy="1439658"/>
            <a:chOff x="5985468" y="115893"/>
            <a:chExt cx="6117752" cy="14396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763C26-FD1A-133A-7109-0BE7AA5EFE93}"/>
                </a:ext>
              </a:extLst>
            </p:cNvPr>
            <p:cNvSpPr txBox="1"/>
            <p:nvPr/>
          </p:nvSpPr>
          <p:spPr>
            <a:xfrm>
              <a:off x="8540318" y="115893"/>
              <a:ext cx="3562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</a:rPr>
                <a:t>GLM Observation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B200C8-2BA7-81B2-08A4-057E2E1B5561}"/>
                </a:ext>
              </a:extLst>
            </p:cNvPr>
            <p:cNvSpPr txBox="1"/>
            <p:nvPr/>
          </p:nvSpPr>
          <p:spPr>
            <a:xfrm>
              <a:off x="5985468" y="909220"/>
              <a:ext cx="1042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C000"/>
                  </a:solidFill>
                </a:rPr>
                <a:t>Neural</a:t>
              </a:r>
            </a:p>
            <a:p>
              <a:pPr algn="r"/>
              <a:r>
                <a:rPr lang="en-US" dirty="0">
                  <a:solidFill>
                    <a:srgbClr val="FFC000"/>
                  </a:solidFill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38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AC2A61D-DC92-DAC7-F222-CAFE097B3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/>
          <a:stretch/>
        </p:blipFill>
        <p:spPr bwMode="auto">
          <a:xfrm>
            <a:off x="88780" y="3302492"/>
            <a:ext cx="3931920" cy="34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A90FE22-0765-3D02-B15B-2A6B237CA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0" y="922473"/>
            <a:ext cx="7315200" cy="58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58576-ABD6-D5C9-C176-ADA10DB9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Physical Limitations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B8E602-457D-800B-E198-07F226B2A653}"/>
              </a:ext>
            </a:extLst>
          </p:cNvPr>
          <p:cNvSpPr txBox="1"/>
          <p:nvPr/>
        </p:nvSpPr>
        <p:spPr>
          <a:xfrm>
            <a:off x="0" y="691645"/>
            <a:ext cx="48205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The lower the TBs :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b="0" i="0" dirty="0">
                <a:effectLst/>
                <a:latin typeface="+mj-lt"/>
              </a:rPr>
              <a:t>→ The higher probability of Correct LPF 		Prediction, and False Alarms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 Large </a:t>
            </a:r>
            <a:r>
              <a:rPr lang="en-US" b="0" i="0" dirty="0">
                <a:solidFill>
                  <a:srgbClr val="FFC000"/>
                </a:solidFill>
                <a:effectLst/>
                <a:latin typeface="+mj-lt"/>
              </a:rPr>
              <a:t>overlapping of the min TBs </a:t>
            </a:r>
            <a:r>
              <a:rPr lang="en-US" b="0" i="0" dirty="0">
                <a:effectLst/>
                <a:latin typeface="+mj-lt"/>
              </a:rPr>
              <a:t>of PFs with and without Lightning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 </a:t>
            </a:r>
            <a:r>
              <a:rPr lang="en-US" b="0" i="0" dirty="0">
                <a:solidFill>
                  <a:srgbClr val="FFC000"/>
                </a:solidFill>
                <a:effectLst/>
                <a:latin typeface="+mj-lt"/>
              </a:rPr>
              <a:t>Maximum False Alarm Count around 200-250 K</a:t>
            </a:r>
          </a:p>
          <a:p>
            <a:r>
              <a:rPr lang="en-US" dirty="0">
                <a:latin typeface="+mj-lt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6BB287-50FA-F8E9-6D68-B6BA8A645A73}"/>
              </a:ext>
            </a:extLst>
          </p:cNvPr>
          <p:cNvCxnSpPr>
            <a:cxnSpLocks/>
          </p:cNvCxnSpPr>
          <p:nvPr/>
        </p:nvCxnSpPr>
        <p:spPr>
          <a:xfrm flipV="1">
            <a:off x="3781887" y="4758431"/>
            <a:ext cx="1624614" cy="74572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E067DF-86AF-5950-40E2-FEF0C305751D}"/>
              </a:ext>
            </a:extLst>
          </p:cNvPr>
          <p:cNvSpPr txBox="1"/>
          <p:nvPr/>
        </p:nvSpPr>
        <p:spPr>
          <a:xfrm>
            <a:off x="11841074" y="10046"/>
            <a:ext cx="35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2188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8B40-C6C2-7983-603A-A172BF00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2A56-DED7-2709-4DF1-8F31A3D6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34" y="970451"/>
            <a:ext cx="10353762" cy="383236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Conclusion :</a:t>
            </a:r>
          </a:p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→ 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GPM Passive-Microwave Brightness Temperature does allow the differentiation  	of 	LPFs and no-LPFs</a:t>
            </a:r>
          </a:p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→ Lack of i</a:t>
            </a:r>
            <a:r>
              <a:rPr lang="en-US" dirty="0">
                <a:solidFill>
                  <a:schemeClr val="tx1"/>
                </a:solidFill>
                <a:effectLst/>
                <a:latin typeface="+mj-lt"/>
              </a:rPr>
              <a:t>nformation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(FAR ~ 48%)</a:t>
            </a:r>
          </a:p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			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→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Real FAR probably lower (GLM issues / Electrified Clouds)</a:t>
            </a:r>
          </a:p>
          <a:p>
            <a:pPr marL="36900" indent="0">
              <a:buFont typeface="Wingdings 2" charset="2"/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→ Results are promising 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6900" indent="0"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69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46111E-E920-7535-141F-B2E0240EE061}"/>
              </a:ext>
            </a:extLst>
          </p:cNvPr>
          <p:cNvSpPr txBox="1">
            <a:spLocks/>
          </p:cNvSpPr>
          <p:nvPr/>
        </p:nvSpPr>
        <p:spPr>
          <a:xfrm>
            <a:off x="398406" y="4864963"/>
            <a:ext cx="10458983" cy="147369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Future work :</a:t>
            </a:r>
          </a:p>
          <a:p>
            <a:pPr marL="36900" indent="0">
              <a:buNone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+mj-lt"/>
              </a:rPr>
              <a:t>→ Flash Rate / Lightning Count (good correlation with area of cold TB)</a:t>
            </a:r>
          </a:p>
          <a:p>
            <a:pPr marL="36900" indent="0">
              <a:buNone/>
            </a:pPr>
            <a:r>
              <a:rPr lang="en-US" sz="2200" dirty="0">
                <a:solidFill>
                  <a:schemeClr val="tx1"/>
                </a:solidFill>
                <a:effectLst/>
                <a:latin typeface="+mj-lt"/>
              </a:rPr>
              <a:t> 	→ Use minimum TBs to estimate maximum echo top heights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pPr marL="36900" indent="0">
              <a:buFont typeface="Wingdings 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6900" indent="0">
              <a:buFont typeface="Wingdings 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6900" indent="0">
              <a:buFont typeface="Wingdings 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CD1A9-4984-1BE7-7146-8079FA536E4A}"/>
              </a:ext>
            </a:extLst>
          </p:cNvPr>
          <p:cNvSpPr txBox="1"/>
          <p:nvPr/>
        </p:nvSpPr>
        <p:spPr>
          <a:xfrm>
            <a:off x="11841074" y="10046"/>
            <a:ext cx="35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5324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02C7D-B78A-F2CF-D27D-D9C74D3B0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Thank you !</a:t>
            </a:r>
          </a:p>
          <a:p>
            <a:pPr marL="36900" indent="0" algn="ctr">
              <a:buNone/>
            </a:pPr>
            <a:endParaRPr lang="en-US" sz="5400" dirty="0">
              <a:solidFill>
                <a:schemeClr val="tx1"/>
              </a:solidFill>
            </a:endParaRPr>
          </a:p>
          <a:p>
            <a:pPr marL="3690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Questions / Comments ?</a:t>
            </a:r>
          </a:p>
        </p:txBody>
      </p:sp>
    </p:spTree>
    <p:extLst>
      <p:ext uri="{BB962C8B-B14F-4D97-AF65-F5344CB8AC3E}">
        <p14:creationId xmlns:p14="http://schemas.microsoft.com/office/powerpoint/2010/main" val="233376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14148</TotalTime>
  <Words>1032</Words>
  <Application>Microsoft Office PowerPoint</Application>
  <PresentationFormat>Widescreen</PresentationFormat>
  <Paragraphs>199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Calisto MT</vt:lpstr>
      <vt:lpstr>Wingdings 2</vt:lpstr>
      <vt:lpstr>Slate</vt:lpstr>
      <vt:lpstr>Determination of GLM observed Lightning clouds by applying neural network models to the GMI passive microwave brightness temperatures over the American continents</vt:lpstr>
      <vt:lpstr>GPM Precipitation Feature (PFs) and GLM Lightning Collocation</vt:lpstr>
      <vt:lpstr>PFs Minimum TBs vs. Lightning counts</vt:lpstr>
      <vt:lpstr>Goals</vt:lpstr>
      <vt:lpstr>Observations vs. Predictions</vt:lpstr>
      <vt:lpstr>Testing Set: Spatial Results</vt:lpstr>
      <vt:lpstr>Physical Limitations</vt:lpstr>
      <vt:lpstr>Conclusions and Future Work</vt:lpstr>
      <vt:lpstr>PowerPoint Presentation</vt:lpstr>
      <vt:lpstr>PowerPoint Presentation</vt:lpstr>
      <vt:lpstr>PowerPoint Presentation</vt:lpstr>
      <vt:lpstr>AI Models Comparison / Choice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GLM observed Lightning clouds by applying neural network models to the GMI passive microwave brightness temperatures over the American continents</dc:title>
  <dc:creator>Morvais, Florian</dc:creator>
  <cp:lastModifiedBy>Morvais, Florian</cp:lastModifiedBy>
  <cp:revision>102</cp:revision>
  <dcterms:created xsi:type="dcterms:W3CDTF">2022-08-30T14:35:27Z</dcterms:created>
  <dcterms:modified xsi:type="dcterms:W3CDTF">2022-09-14T21:59:13Z</dcterms:modified>
</cp:coreProperties>
</file>