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66897B-ABAD-4D42-A7B1-66B30AFFED53}">
  <a:tblStyle styleId="{E466897B-ABAD-4D42-A7B1-66B30AFFED5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56174ebcb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56174ebcbb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156174ebcbb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5262c215b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5262c215b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6174ebcb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56174ebcb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56174ebcb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262c215b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5262c215bb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15262c215bb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564dfbe59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564dfbe59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1564dfbe598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8271f899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158271f89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58271f899d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58271f899d_0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58271f899d_0_1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6174ebcbb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6174ebcbb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56174ebcbb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8271f899d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8271f899d_0_2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158271f899d_0_2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5262c215b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5262c215bb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5262c215bb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8271f899d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58271f899d_0_2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158271f899d_0_2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6174ebcbb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56174ebcbb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156174ebcbb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8271f899d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58271f899d_0_3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58271f899d_0_3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2203934"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2203934"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559169" y="106709"/>
            <a:ext cx="10228640" cy="11593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4257427" y="-1234836"/>
            <a:ext cx="4832124" cy="102286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559169" y="106709"/>
            <a:ext cx="10228640" cy="11593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1559169" y="1463422"/>
            <a:ext cx="10228640" cy="48321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465383" y="1428384"/>
            <a:ext cx="10204944"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465381" y="4308109"/>
            <a:ext cx="1020494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559169" y="106709"/>
            <a:ext cx="10228640" cy="11593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465383" y="1513943"/>
            <a:ext cx="5181600" cy="48282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799383" y="1513943"/>
            <a:ext cx="5181600" cy="48282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481754" y="9718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481754" y="1422744"/>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1481754" y="2246655"/>
            <a:ext cx="5157787" cy="41189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814166" y="1422744"/>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814166" y="2246655"/>
            <a:ext cx="5183188" cy="41189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559169" y="106709"/>
            <a:ext cx="10228640" cy="11593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465383" y="164123"/>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808783" y="694348"/>
            <a:ext cx="6172200" cy="565854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1465383" y="1764323"/>
            <a:ext cx="3932237" cy="4588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578342" y="410308"/>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921742" y="940533"/>
            <a:ext cx="6172200" cy="5343035"/>
          </a:xfrm>
          <a:prstGeom prst="rect">
            <a:avLst/>
          </a:prstGeom>
          <a:noFill/>
          <a:ln>
            <a:noFill/>
          </a:ln>
        </p:spPr>
      </p:sp>
      <p:sp>
        <p:nvSpPr>
          <p:cNvPr id="68" name="Google Shape;68;p10"/>
          <p:cNvSpPr txBox="1"/>
          <p:nvPr>
            <p:ph idx="1" type="body"/>
          </p:nvPr>
        </p:nvSpPr>
        <p:spPr>
          <a:xfrm>
            <a:off x="1578342" y="2010507"/>
            <a:ext cx="3932237" cy="42730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59169" y="106709"/>
            <a:ext cx="10228640" cy="115938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559169" y="1463422"/>
            <a:ext cx="10228640" cy="483212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1465383" y="6492875"/>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4296511" y="6484398"/>
            <a:ext cx="737381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accen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11787809" y="6484399"/>
            <a:ext cx="40419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ambria"/>
                <a:ea typeface="Cambria"/>
                <a:cs typeface="Cambria"/>
                <a:sym typeface="Cambria"/>
              </a:defRPr>
            </a:lvl1pPr>
            <a:lvl2pPr indent="0" lvl="1" marL="0" marR="0" rtl="0" algn="r">
              <a:spcBef>
                <a:spcPts val="0"/>
              </a:spcBef>
              <a:buNone/>
              <a:defRPr b="0" i="0" sz="1200" u="none" cap="none" strike="noStrike">
                <a:solidFill>
                  <a:schemeClr val="accent1"/>
                </a:solidFill>
                <a:latin typeface="Cambria"/>
                <a:ea typeface="Cambria"/>
                <a:cs typeface="Cambria"/>
                <a:sym typeface="Cambria"/>
              </a:defRPr>
            </a:lvl2pPr>
            <a:lvl3pPr indent="0" lvl="2" marL="0" marR="0" rtl="0" algn="r">
              <a:spcBef>
                <a:spcPts val="0"/>
              </a:spcBef>
              <a:buNone/>
              <a:defRPr b="0" i="0" sz="1200" u="none" cap="none" strike="noStrike">
                <a:solidFill>
                  <a:schemeClr val="accent1"/>
                </a:solidFill>
                <a:latin typeface="Cambria"/>
                <a:ea typeface="Cambria"/>
                <a:cs typeface="Cambria"/>
                <a:sym typeface="Cambria"/>
              </a:defRPr>
            </a:lvl3pPr>
            <a:lvl4pPr indent="0" lvl="3" marL="0" marR="0" rtl="0" algn="r">
              <a:spcBef>
                <a:spcPts val="0"/>
              </a:spcBef>
              <a:buNone/>
              <a:defRPr b="0" i="0" sz="1200" u="none" cap="none" strike="noStrike">
                <a:solidFill>
                  <a:schemeClr val="accent1"/>
                </a:solidFill>
                <a:latin typeface="Cambria"/>
                <a:ea typeface="Cambria"/>
                <a:cs typeface="Cambria"/>
                <a:sym typeface="Cambria"/>
              </a:defRPr>
            </a:lvl4pPr>
            <a:lvl5pPr indent="0" lvl="4" marL="0" marR="0" rtl="0" algn="r">
              <a:spcBef>
                <a:spcPts val="0"/>
              </a:spcBef>
              <a:buNone/>
              <a:defRPr b="0" i="0" sz="1200" u="none" cap="none" strike="noStrike">
                <a:solidFill>
                  <a:schemeClr val="accent1"/>
                </a:solidFill>
                <a:latin typeface="Cambria"/>
                <a:ea typeface="Cambria"/>
                <a:cs typeface="Cambria"/>
                <a:sym typeface="Cambria"/>
              </a:defRPr>
            </a:lvl5pPr>
            <a:lvl6pPr indent="0" lvl="5" marL="0" marR="0" rtl="0" algn="r">
              <a:spcBef>
                <a:spcPts val="0"/>
              </a:spcBef>
              <a:buNone/>
              <a:defRPr b="0" i="0" sz="1200" u="none" cap="none" strike="noStrike">
                <a:solidFill>
                  <a:schemeClr val="accent1"/>
                </a:solidFill>
                <a:latin typeface="Cambria"/>
                <a:ea typeface="Cambria"/>
                <a:cs typeface="Cambria"/>
                <a:sym typeface="Cambria"/>
              </a:defRPr>
            </a:lvl6pPr>
            <a:lvl7pPr indent="0" lvl="6" marL="0" marR="0" rtl="0" algn="r">
              <a:spcBef>
                <a:spcPts val="0"/>
              </a:spcBef>
              <a:buNone/>
              <a:defRPr b="0" i="0" sz="1200" u="none" cap="none" strike="noStrike">
                <a:solidFill>
                  <a:schemeClr val="accent1"/>
                </a:solidFill>
                <a:latin typeface="Cambria"/>
                <a:ea typeface="Cambria"/>
                <a:cs typeface="Cambria"/>
                <a:sym typeface="Cambria"/>
              </a:defRPr>
            </a:lvl7pPr>
            <a:lvl8pPr indent="0" lvl="7" marL="0" marR="0" rtl="0" algn="r">
              <a:spcBef>
                <a:spcPts val="0"/>
              </a:spcBef>
              <a:buNone/>
              <a:defRPr b="0" i="0" sz="1200" u="none" cap="none" strike="noStrike">
                <a:solidFill>
                  <a:schemeClr val="accent1"/>
                </a:solidFill>
                <a:latin typeface="Cambria"/>
                <a:ea typeface="Cambria"/>
                <a:cs typeface="Cambria"/>
                <a:sym typeface="Cambria"/>
              </a:defRPr>
            </a:lvl8pPr>
            <a:lvl9pPr indent="0" lvl="8" marL="0" marR="0" rtl="0" algn="r">
              <a:spcBef>
                <a:spcPts val="0"/>
              </a:spcBef>
              <a:buNone/>
              <a:defRPr b="0"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2203934"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A GLM Flash Energy Model for Climate Study Applications</a:t>
            </a:r>
            <a:endParaRPr/>
          </a:p>
        </p:txBody>
      </p:sp>
      <p:sp>
        <p:nvSpPr>
          <p:cNvPr id="89" name="Google Shape;89;p13"/>
          <p:cNvSpPr txBox="1"/>
          <p:nvPr>
            <p:ph idx="1" type="subTitle"/>
          </p:nvPr>
        </p:nvSpPr>
        <p:spPr>
          <a:xfrm>
            <a:off x="2203934"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2400"/>
              <a:buNone/>
            </a:pPr>
            <a:r>
              <a:rPr lang="en-US"/>
              <a:t>Vicente Salinas</a:t>
            </a:r>
            <a:r>
              <a:rPr baseline="30000" lang="en-US"/>
              <a:t>1,2</a:t>
            </a:r>
            <a:r>
              <a:rPr lang="en-US"/>
              <a:t> and Vanna Chmielewski</a:t>
            </a:r>
            <a:r>
              <a:rPr baseline="30000" lang="en-US"/>
              <a:t>2</a:t>
            </a:r>
            <a:endParaRPr baseline="30000"/>
          </a:p>
          <a:p>
            <a:pPr indent="-381000" lvl="0" marL="457200" rtl="0" algn="ctr">
              <a:lnSpc>
                <a:spcPct val="90000"/>
              </a:lnSpc>
              <a:spcBef>
                <a:spcPts val="1000"/>
              </a:spcBef>
              <a:spcAft>
                <a:spcPts val="0"/>
              </a:spcAft>
              <a:buSzPts val="2400"/>
              <a:buAutoNum type="arabicPeriod"/>
            </a:pPr>
            <a:r>
              <a:rPr lang="en-US"/>
              <a:t>University of Oklahoma, CIWRO, Norman, OK</a:t>
            </a:r>
            <a:endParaRPr/>
          </a:p>
          <a:p>
            <a:pPr indent="-381000" lvl="0" marL="457200" rtl="0" algn="ctr">
              <a:lnSpc>
                <a:spcPct val="90000"/>
              </a:lnSpc>
              <a:spcBef>
                <a:spcPts val="0"/>
              </a:spcBef>
              <a:spcAft>
                <a:spcPts val="0"/>
              </a:spcAft>
              <a:buSzPts val="2400"/>
              <a:buAutoNum type="arabicPeriod"/>
            </a:pPr>
            <a:r>
              <a:rPr lang="en-US"/>
              <a:t>NOAA/OAR NSSL, Norman, OK</a:t>
            </a:r>
            <a:endParaRPr/>
          </a:p>
        </p:txBody>
      </p:sp>
      <p:sp>
        <p:nvSpPr>
          <p:cNvPr id="90" name="Google Shape;90;p13"/>
          <p:cNvSpPr txBox="1"/>
          <p:nvPr/>
        </p:nvSpPr>
        <p:spPr>
          <a:xfrm>
            <a:off x="1465384" y="5858471"/>
            <a:ext cx="341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2022 GLM Science Meeting</a:t>
            </a:r>
            <a:endParaRPr/>
          </a:p>
        </p:txBody>
      </p:sp>
      <p:sp>
        <p:nvSpPr>
          <p:cNvPr id="91" name="Google Shape;91;p13"/>
          <p:cNvSpPr txBox="1"/>
          <p:nvPr/>
        </p:nvSpPr>
        <p:spPr>
          <a:xfrm>
            <a:off x="1465383" y="6151568"/>
            <a:ext cx="3414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September 15, 2022</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vicente.salinas@noaa.gov</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2"/>
          <p:cNvSpPr txBox="1"/>
          <p:nvPr>
            <p:ph type="title"/>
          </p:nvPr>
        </p:nvSpPr>
        <p:spPr>
          <a:xfrm>
            <a:off x="1559172" y="106700"/>
            <a:ext cx="5070600" cy="11595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Results - Spatial Depiction</a:t>
            </a:r>
            <a:endParaRPr/>
          </a:p>
        </p:txBody>
      </p:sp>
      <p:sp>
        <p:nvSpPr>
          <p:cNvPr id="295" name="Google Shape;295;p22"/>
          <p:cNvSpPr txBox="1"/>
          <p:nvPr>
            <p:ph idx="1" type="body"/>
          </p:nvPr>
        </p:nvSpPr>
        <p:spPr>
          <a:xfrm>
            <a:off x="1559172" y="1463425"/>
            <a:ext cx="5542500" cy="4832100"/>
          </a:xfrm>
          <a:prstGeom prst="rect">
            <a:avLst/>
          </a:prstGeom>
        </p:spPr>
        <p:txBody>
          <a:bodyPr anchorCtr="0" anchor="t" bIns="45700" lIns="91425" spcFirstLastPara="1" rIns="91425" wrap="square" tIns="45700">
            <a:normAutofit fontScale="77500"/>
          </a:bodyPr>
          <a:lstStyle/>
          <a:p>
            <a:pPr indent="0" lvl="0" marL="0" rtl="0" algn="l">
              <a:lnSpc>
                <a:spcPct val="115000"/>
              </a:lnSpc>
              <a:spcBef>
                <a:spcPts val="1000"/>
              </a:spcBef>
              <a:spcAft>
                <a:spcPts val="0"/>
              </a:spcAft>
              <a:buNone/>
            </a:pPr>
            <a:r>
              <a:rPr lang="en-US"/>
              <a:t>A-B) Initiation density maxima reveal where either network detected most flash activity,</a:t>
            </a:r>
            <a:endParaRPr/>
          </a:p>
          <a:p>
            <a:pPr indent="0" lvl="0" marL="0" rtl="0" algn="l">
              <a:lnSpc>
                <a:spcPct val="115000"/>
              </a:lnSpc>
              <a:spcBef>
                <a:spcPts val="1000"/>
              </a:spcBef>
              <a:spcAft>
                <a:spcPts val="0"/>
              </a:spcAft>
              <a:buNone/>
            </a:pPr>
            <a:r>
              <a:rPr lang="en-US"/>
              <a:t>C-D) Total EED (if detecting same flash activity would reveal similar features–true for some cases)</a:t>
            </a:r>
            <a:endParaRPr/>
          </a:p>
          <a:p>
            <a:pPr indent="0" lvl="0" marL="0" rtl="0" algn="l">
              <a:lnSpc>
                <a:spcPct val="115000"/>
              </a:lnSpc>
              <a:spcBef>
                <a:spcPts val="1000"/>
              </a:spcBef>
              <a:spcAft>
                <a:spcPts val="0"/>
              </a:spcAft>
              <a:buNone/>
            </a:pPr>
            <a:r>
              <a:rPr lang="en-US"/>
              <a:t>E-F) Mean flash area varies less in domain for GLM than LMA,</a:t>
            </a:r>
            <a:endParaRPr/>
          </a:p>
          <a:p>
            <a:pPr indent="0" lvl="0" marL="0" rtl="0" algn="l">
              <a:lnSpc>
                <a:spcPct val="115000"/>
              </a:lnSpc>
              <a:spcBef>
                <a:spcPts val="1000"/>
              </a:spcBef>
              <a:spcAft>
                <a:spcPts val="0"/>
              </a:spcAft>
              <a:buNone/>
            </a:pPr>
            <a:r>
              <a:rPr lang="en-US"/>
              <a:t>G) Flash area ratios (centered on median)--where LMA/GLM flash areas varied similarly (&gt;alpha) in time and space.</a:t>
            </a:r>
            <a:endParaRPr/>
          </a:p>
          <a:p>
            <a:pPr indent="0" lvl="0" marL="0" rtl="0" algn="l">
              <a:lnSpc>
                <a:spcPct val="115000"/>
              </a:lnSpc>
              <a:spcBef>
                <a:spcPts val="1000"/>
              </a:spcBef>
              <a:spcAft>
                <a:spcPts val="0"/>
              </a:spcAft>
              <a:buNone/>
            </a:pPr>
            <a:r>
              <a:rPr lang="en-US"/>
              <a:t>H) Ratio of LMA to GLM EED</a:t>
            </a:r>
            <a:endParaRPr/>
          </a:p>
        </p:txBody>
      </p:sp>
      <p:pic>
        <p:nvPicPr>
          <p:cNvPr id="296" name="Google Shape;296;p22"/>
          <p:cNvPicPr preferRelativeResize="0"/>
          <p:nvPr/>
        </p:nvPicPr>
        <p:blipFill>
          <a:blip r:embed="rId3">
            <a:alphaModFix/>
          </a:blip>
          <a:stretch>
            <a:fillRect/>
          </a:stretch>
        </p:blipFill>
        <p:spPr>
          <a:xfrm>
            <a:off x="7101675" y="106700"/>
            <a:ext cx="5022949" cy="6857999"/>
          </a:xfrm>
          <a:prstGeom prst="rect">
            <a:avLst/>
          </a:prstGeom>
          <a:noFill/>
          <a:ln>
            <a:noFill/>
          </a:ln>
        </p:spPr>
      </p:pic>
      <p:sp>
        <p:nvSpPr>
          <p:cNvPr id="297" name="Google Shape;297;p22"/>
          <p:cNvSpPr txBox="1"/>
          <p:nvPr/>
        </p:nvSpPr>
        <p:spPr>
          <a:xfrm>
            <a:off x="8955850" y="-56175"/>
            <a:ext cx="131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mbria"/>
                <a:ea typeface="Cambria"/>
                <a:cs typeface="Cambria"/>
                <a:sym typeface="Cambria"/>
              </a:rPr>
              <a:t>2021-06-12</a:t>
            </a:r>
            <a:endParaRPr>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1" name="Shape 301"/>
        <p:cNvGrpSpPr/>
        <p:nvPr/>
      </p:nvGrpSpPr>
      <p:grpSpPr>
        <a:xfrm>
          <a:off x="0" y="0"/>
          <a:ext cx="0" cy="0"/>
          <a:chOff x="0" y="0"/>
          <a:chExt cx="0" cy="0"/>
        </a:xfrm>
      </p:grpSpPr>
      <p:sp>
        <p:nvSpPr>
          <p:cNvPr id="302" name="Google Shape;302;p23"/>
          <p:cNvSpPr txBox="1"/>
          <p:nvPr>
            <p:ph type="title"/>
          </p:nvPr>
        </p:nvSpPr>
        <p:spPr>
          <a:xfrm>
            <a:off x="1559169" y="106709"/>
            <a:ext cx="10228500" cy="115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Overview</a:t>
            </a:r>
            <a:endParaRPr/>
          </a:p>
        </p:txBody>
      </p:sp>
      <p:sp>
        <p:nvSpPr>
          <p:cNvPr id="303" name="Google Shape;303;p23"/>
          <p:cNvSpPr txBox="1"/>
          <p:nvPr>
            <p:ph idx="1" type="body"/>
          </p:nvPr>
        </p:nvSpPr>
        <p:spPr>
          <a:xfrm>
            <a:off x="1559225" y="1182500"/>
            <a:ext cx="10228500" cy="2660400"/>
          </a:xfrm>
          <a:prstGeom prst="rect">
            <a:avLst/>
          </a:prstGeom>
          <a:noFill/>
          <a:ln>
            <a:noFill/>
          </a:ln>
        </p:spPr>
        <p:txBody>
          <a:bodyPr anchorCtr="0" anchor="t" bIns="45700" lIns="91425" spcFirstLastPara="1" rIns="91425" wrap="square" tIns="45700">
            <a:noAutofit/>
          </a:bodyPr>
          <a:lstStyle/>
          <a:p>
            <a:pPr indent="-50800" lvl="0" marL="228600" rtl="0" algn="l">
              <a:lnSpc>
                <a:spcPct val="100000"/>
              </a:lnSpc>
              <a:spcBef>
                <a:spcPts val="0"/>
              </a:spcBef>
              <a:spcAft>
                <a:spcPts val="0"/>
              </a:spcAft>
              <a:buClr>
                <a:schemeClr val="dk1"/>
              </a:buClr>
              <a:buSzPts val="2800"/>
              <a:buNone/>
            </a:pPr>
            <a:r>
              <a:rPr b="1" lang="en-US" sz="1500"/>
              <a:t>Context:</a:t>
            </a:r>
            <a:endParaRPr sz="1500"/>
          </a:p>
          <a:p>
            <a:pPr indent="-323850" lvl="0" marL="457200" rtl="0" algn="l">
              <a:lnSpc>
                <a:spcPct val="100000"/>
              </a:lnSpc>
              <a:spcBef>
                <a:spcPts val="0"/>
              </a:spcBef>
              <a:spcAft>
                <a:spcPts val="0"/>
              </a:spcAft>
              <a:buSzPts val="1500"/>
              <a:buChar char="•"/>
            </a:pPr>
            <a:r>
              <a:rPr lang="en-US" sz="1500"/>
              <a:t>The electrical energy discharged (EED) by lightning is related to nitrous oxides it releases (LNOx)-- important for modeling trace gas energy budgets.</a:t>
            </a:r>
            <a:endParaRPr sz="1500"/>
          </a:p>
          <a:p>
            <a:pPr indent="-323850" lvl="0" marL="457200" rtl="0" algn="l">
              <a:lnSpc>
                <a:spcPct val="100000"/>
              </a:lnSpc>
              <a:spcBef>
                <a:spcPts val="0"/>
              </a:spcBef>
              <a:spcAft>
                <a:spcPts val="0"/>
              </a:spcAft>
              <a:buSzPts val="1500"/>
              <a:buChar char="•"/>
            </a:pPr>
            <a:r>
              <a:rPr lang="en-US" sz="1500"/>
              <a:t>Various methods to model the EED by lightning flashes exist </a:t>
            </a:r>
            <a:r>
              <a:rPr i="1" lang="en-US" sz="1500"/>
              <a:t>(</a:t>
            </a:r>
            <a:r>
              <a:rPr lang="en-US" sz="1500"/>
              <a:t>e.g, capacitor model </a:t>
            </a:r>
            <a:r>
              <a:rPr i="1" lang="en-US" sz="1500"/>
              <a:t>– Boccippio 2001; Dahl et al., 2011; Bruning and MacGorman, 2013; Salinas et al., 2021, </a:t>
            </a:r>
            <a:r>
              <a:rPr lang="en-US" sz="1500"/>
              <a:t>via electric field measurements</a:t>
            </a:r>
            <a:r>
              <a:rPr i="1" lang="en-US" sz="1500"/>
              <a:t> – Coleman et al. 2003; Maggio et al., 2009)</a:t>
            </a:r>
            <a:r>
              <a:rPr lang="en-US" sz="1500"/>
              <a:t>, but their implementation varies by what kind of data is used/available.</a:t>
            </a:r>
            <a:endParaRPr sz="1500"/>
          </a:p>
          <a:p>
            <a:pPr indent="0" lvl="0" marL="0" rtl="0" algn="l">
              <a:lnSpc>
                <a:spcPct val="115000"/>
              </a:lnSpc>
              <a:spcBef>
                <a:spcPts val="0"/>
              </a:spcBef>
              <a:spcAft>
                <a:spcPts val="0"/>
              </a:spcAft>
              <a:buNone/>
            </a:pPr>
            <a:r>
              <a:t/>
            </a:r>
            <a:endParaRPr sz="1500"/>
          </a:p>
          <a:p>
            <a:pPr indent="-50800" lvl="0" marL="228600" rtl="0" algn="l">
              <a:lnSpc>
                <a:spcPct val="90000"/>
              </a:lnSpc>
              <a:spcBef>
                <a:spcPts val="0"/>
              </a:spcBef>
              <a:spcAft>
                <a:spcPts val="0"/>
              </a:spcAft>
              <a:buClr>
                <a:schemeClr val="dk1"/>
              </a:buClr>
              <a:buSzPts val="2800"/>
              <a:buNone/>
            </a:pPr>
            <a:r>
              <a:t/>
            </a:r>
            <a:endParaRPr sz="1500"/>
          </a:p>
        </p:txBody>
      </p:sp>
      <p:sp>
        <p:nvSpPr>
          <p:cNvPr id="304" name="Google Shape;304;p23"/>
          <p:cNvSpPr txBox="1"/>
          <p:nvPr>
            <p:ph idx="1" type="body"/>
          </p:nvPr>
        </p:nvSpPr>
        <p:spPr>
          <a:xfrm>
            <a:off x="1559225" y="3013250"/>
            <a:ext cx="10228500" cy="2135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500"/>
              <a:t>   Challenges:</a:t>
            </a:r>
            <a:endParaRPr b="1" sz="1500"/>
          </a:p>
          <a:p>
            <a:pPr indent="-323850" lvl="0" marL="457200" rtl="0" algn="l">
              <a:lnSpc>
                <a:spcPct val="115000"/>
              </a:lnSpc>
              <a:spcBef>
                <a:spcPts val="0"/>
              </a:spcBef>
              <a:spcAft>
                <a:spcPts val="0"/>
              </a:spcAft>
              <a:buSzPts val="1500"/>
              <a:buChar char="•"/>
            </a:pPr>
            <a:r>
              <a:rPr lang="en-US" sz="1500"/>
              <a:t>Ground-based networks (i.e, NLDN and ENTLN) cover most of the U.S., however, only provide limited information about a flash,</a:t>
            </a:r>
            <a:endParaRPr sz="1500"/>
          </a:p>
          <a:p>
            <a:pPr indent="-323850" lvl="0" marL="457200" rtl="0" algn="l">
              <a:lnSpc>
                <a:spcPct val="115000"/>
              </a:lnSpc>
              <a:spcBef>
                <a:spcPts val="0"/>
              </a:spcBef>
              <a:spcAft>
                <a:spcPts val="0"/>
              </a:spcAft>
              <a:buSzPts val="1500"/>
              <a:buChar char="•"/>
            </a:pPr>
            <a:r>
              <a:rPr lang="en-US" sz="1500"/>
              <a:t>Lightning mapping arrays (LMAs) provide more information, however, LMA networks coverage and availability is sparse.</a:t>
            </a:r>
            <a:endParaRPr sz="1500"/>
          </a:p>
          <a:p>
            <a:pPr indent="-323850" lvl="0" marL="457200" rtl="0" algn="l">
              <a:lnSpc>
                <a:spcPct val="115000"/>
              </a:lnSpc>
              <a:spcBef>
                <a:spcPts val="0"/>
              </a:spcBef>
              <a:spcAft>
                <a:spcPts val="0"/>
              </a:spcAft>
              <a:buSzPts val="1500"/>
              <a:buChar char="•"/>
            </a:pPr>
            <a:r>
              <a:rPr lang="en-US" sz="1500"/>
              <a:t>Electrostatic measurements not always available.</a:t>
            </a:r>
            <a:endParaRPr sz="1500"/>
          </a:p>
          <a:p>
            <a:pPr indent="-50800" lvl="0" marL="228600" rtl="0" algn="l">
              <a:lnSpc>
                <a:spcPct val="90000"/>
              </a:lnSpc>
              <a:spcBef>
                <a:spcPts val="0"/>
              </a:spcBef>
              <a:spcAft>
                <a:spcPts val="0"/>
              </a:spcAft>
              <a:buClr>
                <a:schemeClr val="dk1"/>
              </a:buClr>
              <a:buSzPts val="2800"/>
              <a:buNone/>
            </a:pPr>
            <a:r>
              <a:t/>
            </a:r>
            <a:endParaRPr sz="1500"/>
          </a:p>
        </p:txBody>
      </p:sp>
      <p:sp>
        <p:nvSpPr>
          <p:cNvPr id="305" name="Google Shape;305;p23"/>
          <p:cNvSpPr txBox="1"/>
          <p:nvPr>
            <p:ph idx="1" type="body"/>
          </p:nvPr>
        </p:nvSpPr>
        <p:spPr>
          <a:xfrm>
            <a:off x="1655450" y="4946700"/>
            <a:ext cx="10228500" cy="1392300"/>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15000"/>
              </a:lnSpc>
              <a:spcBef>
                <a:spcPts val="0"/>
              </a:spcBef>
              <a:spcAft>
                <a:spcPts val="0"/>
              </a:spcAft>
              <a:buNone/>
            </a:pPr>
            <a:r>
              <a:rPr b="1" lang="en-US" sz="2250"/>
              <a:t>Goal: </a:t>
            </a:r>
            <a:r>
              <a:rPr lang="en-US" sz="2250"/>
              <a:t>This study introduces a model by which the EED of lightning may be estimated using only flash areas for making quick estimates of the average and storm total EED by lightning–for use with GLM data.</a:t>
            </a:r>
            <a:endParaRPr sz="2250"/>
          </a:p>
          <a:p>
            <a:pPr indent="0" lvl="0" marL="0" rtl="0" algn="l">
              <a:lnSpc>
                <a:spcPct val="115000"/>
              </a:lnSpc>
              <a:spcBef>
                <a:spcPts val="0"/>
              </a:spcBef>
              <a:spcAft>
                <a:spcPts val="0"/>
              </a:spcAft>
              <a:buNone/>
            </a:pPr>
            <a:r>
              <a:t/>
            </a:r>
            <a:endParaRPr/>
          </a:p>
          <a:p>
            <a:pPr indent="-50800" lvl="0" marL="228600" rtl="0" algn="l">
              <a:lnSpc>
                <a:spcPct val="90000"/>
              </a:lnSpc>
              <a:spcBef>
                <a:spcPts val="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0" name="Shape 310"/>
        <p:cNvGrpSpPr/>
        <p:nvPr/>
      </p:nvGrpSpPr>
      <p:grpSpPr>
        <a:xfrm>
          <a:off x="0" y="0"/>
          <a:ext cx="0" cy="0"/>
          <a:chOff x="0" y="0"/>
          <a:chExt cx="0" cy="0"/>
        </a:xfrm>
      </p:grpSpPr>
      <p:sp>
        <p:nvSpPr>
          <p:cNvPr id="311" name="Google Shape;311;p24"/>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Data and Cases Used</a:t>
            </a:r>
            <a:endParaRPr/>
          </a:p>
        </p:txBody>
      </p:sp>
      <p:sp>
        <p:nvSpPr>
          <p:cNvPr id="312" name="Google Shape;312;p24"/>
          <p:cNvSpPr txBox="1"/>
          <p:nvPr>
            <p:ph idx="1" type="body"/>
          </p:nvPr>
        </p:nvSpPr>
        <p:spPr>
          <a:xfrm>
            <a:off x="1559175" y="1339825"/>
            <a:ext cx="5351400" cy="16155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US" sz="1500"/>
              <a:t>GLM</a:t>
            </a:r>
            <a:r>
              <a:rPr b="1" lang="en-US" sz="1500"/>
              <a:t> </a:t>
            </a:r>
            <a:r>
              <a:rPr b="1" lang="en-US" sz="1500"/>
              <a:t>Data:</a:t>
            </a:r>
            <a:endParaRPr b="1" sz="1500"/>
          </a:p>
          <a:p>
            <a:pPr indent="-323850" lvl="0" marL="457200" rtl="0" algn="l">
              <a:lnSpc>
                <a:spcPct val="115000"/>
              </a:lnSpc>
              <a:spcBef>
                <a:spcPts val="1000"/>
              </a:spcBef>
              <a:spcAft>
                <a:spcPts val="0"/>
              </a:spcAft>
              <a:buSzPts val="1500"/>
              <a:buChar char="•"/>
            </a:pPr>
            <a:r>
              <a:rPr lang="en-US" sz="1500"/>
              <a:t>GOES-16 GLM L2-LCFA data (good DE over central to </a:t>
            </a:r>
            <a:r>
              <a:rPr lang="en-US" sz="1500"/>
              <a:t>southeastern</a:t>
            </a:r>
            <a:r>
              <a:rPr lang="en-US" sz="1500"/>
              <a:t> US; Mach et al.,. 2021)</a:t>
            </a:r>
            <a:endParaRPr sz="1500"/>
          </a:p>
          <a:p>
            <a:pPr indent="-323850" lvl="0" marL="457200" rtl="0" algn="l">
              <a:lnSpc>
                <a:spcPct val="115000"/>
              </a:lnSpc>
              <a:spcBef>
                <a:spcPts val="0"/>
              </a:spcBef>
              <a:spcAft>
                <a:spcPts val="0"/>
              </a:spcAft>
              <a:buSzPts val="1500"/>
              <a:buChar char="•"/>
            </a:pPr>
            <a:r>
              <a:rPr lang="en-US" sz="1500"/>
              <a:t>Data were subsetted into bounding boxes (dashed square in B) surrounding LMA networks,</a:t>
            </a:r>
            <a:endParaRPr sz="1500"/>
          </a:p>
          <a:p>
            <a:pPr indent="-323850" lvl="0" marL="457200" rtl="0" algn="l">
              <a:lnSpc>
                <a:spcPct val="115000"/>
              </a:lnSpc>
              <a:spcBef>
                <a:spcPts val="0"/>
              </a:spcBef>
              <a:spcAft>
                <a:spcPts val="0"/>
              </a:spcAft>
              <a:buSzPts val="1500"/>
              <a:buChar char="•"/>
            </a:pPr>
            <a:r>
              <a:rPr lang="en-US" sz="1500"/>
              <a:t>Quality flag = 0</a:t>
            </a:r>
            <a:endParaRPr sz="1500"/>
          </a:p>
          <a:p>
            <a:pPr indent="-323850" lvl="0" marL="457200" rtl="0" algn="l">
              <a:lnSpc>
                <a:spcPct val="115000"/>
              </a:lnSpc>
              <a:spcBef>
                <a:spcPts val="0"/>
              </a:spcBef>
              <a:spcAft>
                <a:spcPts val="0"/>
              </a:spcAft>
              <a:buSzPts val="1500"/>
              <a:buChar char="•"/>
            </a:pPr>
            <a:r>
              <a:rPr lang="en-US" sz="1500"/>
              <a:t>Variables: flash start times, centroids and areas</a:t>
            </a:r>
            <a:endParaRPr sz="1500"/>
          </a:p>
        </p:txBody>
      </p:sp>
      <p:sp>
        <p:nvSpPr>
          <p:cNvPr id="313" name="Google Shape;313;p24"/>
          <p:cNvSpPr txBox="1"/>
          <p:nvPr>
            <p:ph idx="1" type="body"/>
          </p:nvPr>
        </p:nvSpPr>
        <p:spPr>
          <a:xfrm>
            <a:off x="1559175" y="3524625"/>
            <a:ext cx="9745200" cy="18564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US" sz="1500"/>
              <a:t>LMA Data:</a:t>
            </a:r>
            <a:endParaRPr b="1" sz="1500"/>
          </a:p>
          <a:p>
            <a:pPr indent="-323850" lvl="0" marL="457200" rtl="0" algn="l">
              <a:lnSpc>
                <a:spcPct val="115000"/>
              </a:lnSpc>
              <a:spcBef>
                <a:spcPts val="1000"/>
              </a:spcBef>
              <a:spcAft>
                <a:spcPts val="0"/>
              </a:spcAft>
              <a:buSzPts val="1500"/>
              <a:buChar char="•"/>
            </a:pPr>
            <a:r>
              <a:rPr lang="en-US" sz="1500"/>
              <a:t>LMA L1 data from the Oklahoma and NSSL mobile LMA networks (deployed during the PERiLS field project).</a:t>
            </a:r>
            <a:endParaRPr sz="1500"/>
          </a:p>
          <a:p>
            <a:pPr indent="-323850" lvl="0" marL="457200" rtl="0" algn="l">
              <a:lnSpc>
                <a:spcPct val="115000"/>
              </a:lnSpc>
              <a:spcBef>
                <a:spcPts val="0"/>
              </a:spcBef>
              <a:spcAft>
                <a:spcPts val="0"/>
              </a:spcAft>
              <a:buSzPts val="1500"/>
              <a:buChar char="•"/>
            </a:pPr>
            <a:r>
              <a:rPr lang="en-US" sz="1500"/>
              <a:t>Flash sorted data were generated using xlma-python (based on lmatools) with a minimum station threshold of 6, minimum events per flash of 10, reduced chi squared maximum of 5, and minimum time threshold of 125 ms and distance of 3 km, and total flash duration of 3s.</a:t>
            </a:r>
            <a:endParaRPr sz="1500"/>
          </a:p>
          <a:p>
            <a:pPr indent="-323850" lvl="0" marL="457200" rtl="0" algn="l">
              <a:lnSpc>
                <a:spcPct val="115000"/>
              </a:lnSpc>
              <a:spcBef>
                <a:spcPts val="0"/>
              </a:spcBef>
              <a:spcAft>
                <a:spcPts val="0"/>
              </a:spcAft>
              <a:buSzPts val="1500"/>
              <a:buChar char="•"/>
            </a:pPr>
            <a:r>
              <a:rPr lang="en-US" sz="1500"/>
              <a:t>Variables: 3D flash initiation locations, flash start time, flash area</a:t>
            </a:r>
            <a:endParaRPr b="1" sz="1500"/>
          </a:p>
        </p:txBody>
      </p:sp>
      <p:sp>
        <p:nvSpPr>
          <p:cNvPr id="314" name="Google Shape;314;p24"/>
          <p:cNvSpPr txBox="1"/>
          <p:nvPr>
            <p:ph idx="1" type="body"/>
          </p:nvPr>
        </p:nvSpPr>
        <p:spPr>
          <a:xfrm>
            <a:off x="1559175" y="5433525"/>
            <a:ext cx="9745200" cy="16155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1500"/>
              <a:t>Cases:</a:t>
            </a:r>
            <a:endParaRPr b="1" sz="1500"/>
          </a:p>
          <a:p>
            <a:pPr indent="-323850" lvl="0" marL="457200" rtl="0" algn="l">
              <a:lnSpc>
                <a:spcPct val="115000"/>
              </a:lnSpc>
              <a:spcBef>
                <a:spcPts val="1000"/>
              </a:spcBef>
              <a:spcAft>
                <a:spcPts val="0"/>
              </a:spcAft>
              <a:buSzPts val="1500"/>
              <a:buChar char="•"/>
            </a:pPr>
            <a:r>
              <a:rPr lang="en-US" sz="1500"/>
              <a:t>6 cases were used, example shown is for a QLCS (quasi-linear convective system) during the PERiLS field project on March 22, 2022 in Eastern Mississippi and Western Alabama (herein SE-0322b). GLM detected 52,782 flashes and LMA detected 66,965.</a:t>
            </a:r>
            <a:endParaRPr b="1" sz="1500"/>
          </a:p>
        </p:txBody>
      </p:sp>
      <p:grpSp>
        <p:nvGrpSpPr>
          <p:cNvPr id="315" name="Google Shape;315;p24"/>
          <p:cNvGrpSpPr/>
          <p:nvPr/>
        </p:nvGrpSpPr>
        <p:grpSpPr>
          <a:xfrm>
            <a:off x="6965625" y="1676988"/>
            <a:ext cx="5226375" cy="2066963"/>
            <a:chOff x="6965625" y="1676988"/>
            <a:chExt cx="5226375" cy="2066963"/>
          </a:xfrm>
        </p:grpSpPr>
        <p:grpSp>
          <p:nvGrpSpPr>
            <p:cNvPr id="316" name="Google Shape;316;p24"/>
            <p:cNvGrpSpPr/>
            <p:nvPr/>
          </p:nvGrpSpPr>
          <p:grpSpPr>
            <a:xfrm>
              <a:off x="6965625" y="1676988"/>
              <a:ext cx="5226375" cy="2066963"/>
              <a:chOff x="6965625" y="1676988"/>
              <a:chExt cx="5226375" cy="2066963"/>
            </a:xfrm>
          </p:grpSpPr>
          <p:pic>
            <p:nvPicPr>
              <p:cNvPr id="317" name="Google Shape;317;p24"/>
              <p:cNvPicPr preferRelativeResize="0"/>
              <p:nvPr/>
            </p:nvPicPr>
            <p:blipFill rotWithShape="1">
              <a:blip r:embed="rId3">
                <a:alphaModFix/>
              </a:blip>
              <a:srcRect b="73823" l="0" r="0" t="0"/>
              <a:stretch/>
            </p:blipFill>
            <p:spPr>
              <a:xfrm>
                <a:off x="6965625" y="1676988"/>
                <a:ext cx="4822049" cy="1795174"/>
              </a:xfrm>
              <a:prstGeom prst="rect">
                <a:avLst/>
              </a:prstGeom>
              <a:noFill/>
              <a:ln>
                <a:noFill/>
              </a:ln>
            </p:spPr>
          </p:pic>
          <p:sp>
            <p:nvSpPr>
              <p:cNvPr id="318" name="Google Shape;318;p24"/>
              <p:cNvSpPr txBox="1"/>
              <p:nvPr/>
            </p:nvSpPr>
            <p:spPr>
              <a:xfrm>
                <a:off x="8259000" y="3436150"/>
                <a:ext cx="3933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800">
                    <a:latin typeface="Cambria"/>
                    <a:ea typeface="Cambria"/>
                    <a:cs typeface="Cambria"/>
                    <a:sym typeface="Cambria"/>
                  </a:rPr>
                  <a:t>Figure: Total counts for entire analysis duration</a:t>
                </a:r>
                <a:endParaRPr i="1" sz="800">
                  <a:latin typeface="Cambria"/>
                  <a:ea typeface="Cambria"/>
                  <a:cs typeface="Cambria"/>
                  <a:sym typeface="Cambria"/>
                </a:endParaRPr>
              </a:p>
            </p:txBody>
          </p:sp>
        </p:grpSp>
        <p:sp>
          <p:nvSpPr>
            <p:cNvPr id="319" name="Google Shape;319;p24"/>
            <p:cNvSpPr/>
            <p:nvPr/>
          </p:nvSpPr>
          <p:spPr>
            <a:xfrm>
              <a:off x="9753600" y="1966450"/>
              <a:ext cx="1213500" cy="1393500"/>
            </a:xfrm>
            <a:prstGeom prst="rect">
              <a:avLst/>
            </a:prstGeom>
            <a:noFill/>
            <a:ln cap="flat" cmpd="sng" w="19050">
              <a:solidFill>
                <a:srgbClr val="FF0000"/>
              </a:solidFill>
              <a:prstDash val="lgDash"/>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4" name="Shape 324"/>
        <p:cNvGrpSpPr/>
        <p:nvPr/>
      </p:nvGrpSpPr>
      <p:grpSpPr>
        <a:xfrm>
          <a:off x="0" y="0"/>
          <a:ext cx="0" cy="0"/>
          <a:chOff x="0" y="0"/>
          <a:chExt cx="0" cy="0"/>
        </a:xfrm>
      </p:grpSpPr>
      <p:sp>
        <p:nvSpPr>
          <p:cNvPr id="325" name="Google Shape;325;p25"/>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Analysis Design</a:t>
            </a:r>
            <a:endParaRPr/>
          </a:p>
        </p:txBody>
      </p:sp>
      <p:sp>
        <p:nvSpPr>
          <p:cNvPr id="326" name="Google Shape;326;p25"/>
          <p:cNvSpPr txBox="1"/>
          <p:nvPr>
            <p:ph idx="1" type="body"/>
          </p:nvPr>
        </p:nvSpPr>
        <p:spPr>
          <a:xfrm>
            <a:off x="1559169" y="1463422"/>
            <a:ext cx="10228500" cy="48321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b="1" lang="en-US"/>
              <a:t>Time Series Comparisons</a:t>
            </a:r>
            <a:endParaRPr b="1"/>
          </a:p>
          <a:p>
            <a:pPr indent="-342900" lvl="1" marL="914400" rtl="0" algn="l">
              <a:spcBef>
                <a:spcPts val="0"/>
              </a:spcBef>
              <a:spcAft>
                <a:spcPts val="0"/>
              </a:spcAft>
              <a:buSzPts val="1800"/>
              <a:buChar char="•"/>
            </a:pPr>
            <a:r>
              <a:rPr lang="en-US"/>
              <a:t>Time bins = 300 s, or 5 minutes </a:t>
            </a:r>
            <a:endParaRPr/>
          </a:p>
          <a:p>
            <a:pPr indent="-342900" lvl="1" marL="914400" rtl="0" algn="l">
              <a:spcBef>
                <a:spcPts val="0"/>
              </a:spcBef>
              <a:spcAft>
                <a:spcPts val="0"/>
              </a:spcAft>
              <a:buSzPts val="1800"/>
              <a:buChar char="•"/>
            </a:pPr>
            <a:r>
              <a:rPr i="1" lang="en-US"/>
              <a:t>What is compared:</a:t>
            </a:r>
            <a:endParaRPr i="1"/>
          </a:p>
          <a:p>
            <a:pPr indent="-342900" lvl="2" marL="1371600" rtl="0" algn="l">
              <a:spcBef>
                <a:spcPts val="0"/>
              </a:spcBef>
              <a:spcAft>
                <a:spcPts val="0"/>
              </a:spcAft>
              <a:buSzPts val="1800"/>
              <a:buChar char="•"/>
            </a:pPr>
            <a:r>
              <a:rPr lang="en-US"/>
              <a:t>Flash rates, </a:t>
            </a:r>
            <a:endParaRPr/>
          </a:p>
          <a:p>
            <a:pPr indent="-342900" lvl="2" marL="1371600" rtl="0" algn="l">
              <a:spcBef>
                <a:spcPts val="0"/>
              </a:spcBef>
              <a:spcAft>
                <a:spcPts val="0"/>
              </a:spcAft>
              <a:buSzPts val="1800"/>
              <a:buChar char="•"/>
            </a:pPr>
            <a:r>
              <a:rPr lang="en-US"/>
              <a:t>Mean flash areas</a:t>
            </a:r>
            <a:endParaRPr/>
          </a:p>
          <a:p>
            <a:pPr indent="-342900" lvl="2" marL="1371600" rtl="0" algn="l">
              <a:spcBef>
                <a:spcPts val="0"/>
              </a:spcBef>
              <a:spcAft>
                <a:spcPts val="0"/>
              </a:spcAft>
              <a:buSzPts val="1800"/>
              <a:buChar char="•"/>
            </a:pPr>
            <a:r>
              <a:rPr lang="en-US"/>
              <a:t>Total GLM and LMA EED estimates per bin,</a:t>
            </a:r>
            <a:endParaRPr/>
          </a:p>
          <a:p>
            <a:pPr indent="-342900" lvl="2" marL="1371600" rtl="0" algn="l">
              <a:spcBef>
                <a:spcPts val="0"/>
              </a:spcBef>
              <a:spcAft>
                <a:spcPts val="0"/>
              </a:spcAft>
              <a:buSzPts val="1800"/>
              <a:buChar char="•"/>
            </a:pPr>
            <a:r>
              <a:rPr lang="en-US"/>
              <a:t>Adjusted Total GLM EED estimates per time bin</a:t>
            </a:r>
            <a:endParaRPr/>
          </a:p>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rPr b="1" lang="en-US"/>
              <a:t>Flash Initiation Density Comparisons</a:t>
            </a:r>
            <a:endParaRPr b="1"/>
          </a:p>
          <a:p>
            <a:pPr indent="-342900" lvl="1" marL="914400" rtl="0" algn="l">
              <a:spcBef>
                <a:spcPts val="0"/>
              </a:spcBef>
              <a:spcAft>
                <a:spcPts val="0"/>
              </a:spcAft>
              <a:buSzPts val="1800"/>
              <a:buChar char="•"/>
            </a:pPr>
            <a:r>
              <a:rPr lang="en-US"/>
              <a:t>Grid spacing = 8 km</a:t>
            </a:r>
            <a:endParaRPr/>
          </a:p>
          <a:p>
            <a:pPr indent="-342900" lvl="1" marL="914400" rtl="0" algn="l">
              <a:spcBef>
                <a:spcPts val="0"/>
              </a:spcBef>
              <a:spcAft>
                <a:spcPts val="0"/>
              </a:spcAft>
              <a:buSzPts val="1800"/>
              <a:buChar char="•"/>
            </a:pPr>
            <a:r>
              <a:rPr lang="en-US"/>
              <a:t>Initiation counts for entire case duration (all flashes at once)</a:t>
            </a:r>
            <a:endParaRPr/>
          </a:p>
          <a:p>
            <a:pPr indent="-342900" lvl="1" marL="914400" rtl="0" algn="l">
              <a:spcBef>
                <a:spcPts val="0"/>
              </a:spcBef>
              <a:spcAft>
                <a:spcPts val="0"/>
              </a:spcAft>
              <a:buSzPts val="1800"/>
              <a:buChar char="•"/>
            </a:pPr>
            <a:r>
              <a:rPr i="1" lang="en-US"/>
              <a:t>What is compared?</a:t>
            </a:r>
            <a:endParaRPr i="1"/>
          </a:p>
          <a:p>
            <a:pPr indent="-342900" lvl="2" marL="1371600" rtl="0" algn="l">
              <a:spcBef>
                <a:spcPts val="0"/>
              </a:spcBef>
              <a:spcAft>
                <a:spcPts val="0"/>
              </a:spcAft>
              <a:buSzPts val="1800"/>
              <a:buChar char="•"/>
            </a:pPr>
            <a:r>
              <a:rPr lang="en-US"/>
              <a:t>Flash Initiation Density, </a:t>
            </a:r>
            <a:endParaRPr/>
          </a:p>
          <a:p>
            <a:pPr indent="-342900" lvl="2" marL="1371600" rtl="0" algn="l">
              <a:spcBef>
                <a:spcPts val="0"/>
              </a:spcBef>
              <a:spcAft>
                <a:spcPts val="0"/>
              </a:spcAft>
              <a:buSzPts val="1800"/>
              <a:buChar char="•"/>
            </a:pPr>
            <a:r>
              <a:rPr lang="en-US"/>
              <a:t>Total flash EED</a:t>
            </a:r>
            <a:endParaRPr/>
          </a:p>
          <a:p>
            <a:pPr indent="-342900" lvl="2" marL="1371600" rtl="0" algn="l">
              <a:spcBef>
                <a:spcPts val="0"/>
              </a:spcBef>
              <a:spcAft>
                <a:spcPts val="0"/>
              </a:spcAft>
              <a:buSzPts val="1800"/>
              <a:buChar char="•"/>
            </a:pPr>
            <a:r>
              <a:rPr lang="en-US"/>
              <a:t>Mean flash area</a:t>
            </a:r>
            <a:endParaRPr/>
          </a:p>
          <a:p>
            <a:pPr indent="-342900" lvl="2" marL="1371600" rtl="0" algn="l">
              <a:spcBef>
                <a:spcPts val="0"/>
              </a:spcBef>
              <a:spcAft>
                <a:spcPts val="0"/>
              </a:spcAft>
              <a:buSzPts val="1800"/>
              <a:buChar char="•"/>
            </a:pPr>
            <a:r>
              <a:rPr lang="en-US"/>
              <a:t>Flash area ratios and LMA to GLM EED ratios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1" name="Shape 331"/>
        <p:cNvGrpSpPr/>
        <p:nvPr/>
      </p:nvGrpSpPr>
      <p:grpSpPr>
        <a:xfrm>
          <a:off x="0" y="0"/>
          <a:ext cx="0" cy="0"/>
          <a:chOff x="0" y="0"/>
          <a:chExt cx="0" cy="0"/>
        </a:xfrm>
      </p:grpSpPr>
      <p:sp>
        <p:nvSpPr>
          <p:cNvPr id="332" name="Google Shape;332;p26"/>
          <p:cNvSpPr txBox="1"/>
          <p:nvPr>
            <p:ph type="title"/>
          </p:nvPr>
        </p:nvSpPr>
        <p:spPr>
          <a:xfrm>
            <a:off x="1559169" y="-123591"/>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Impact of GLM Limited Detection</a:t>
            </a:r>
            <a:endParaRPr/>
          </a:p>
        </p:txBody>
      </p:sp>
      <p:sp>
        <p:nvSpPr>
          <p:cNvPr id="333" name="Google Shape;333;p26"/>
          <p:cNvSpPr txBox="1"/>
          <p:nvPr>
            <p:ph idx="1" type="body"/>
          </p:nvPr>
        </p:nvSpPr>
        <p:spPr>
          <a:xfrm>
            <a:off x="1559175" y="4337450"/>
            <a:ext cx="9969900" cy="2415900"/>
          </a:xfrm>
          <a:prstGeom prst="rect">
            <a:avLst/>
          </a:prstGeom>
        </p:spPr>
        <p:txBody>
          <a:bodyPr anchorCtr="0" anchor="t" bIns="45700" lIns="91425" spcFirstLastPara="1" rIns="91425" wrap="square" tIns="45700">
            <a:normAutofit fontScale="70000" lnSpcReduction="20000"/>
          </a:bodyPr>
          <a:lstStyle/>
          <a:p>
            <a:pPr indent="-308610" lvl="0" marL="457200" rtl="0" algn="l">
              <a:lnSpc>
                <a:spcPct val="115000"/>
              </a:lnSpc>
              <a:spcBef>
                <a:spcPts val="1000"/>
              </a:spcBef>
              <a:spcAft>
                <a:spcPts val="0"/>
              </a:spcAft>
              <a:buSzPct val="64285"/>
              <a:buChar char="•"/>
            </a:pPr>
            <a:r>
              <a:rPr lang="en-US"/>
              <a:t>Categorization: FAR &lt; or &gt; </a:t>
            </a:r>
            <a:r>
              <a:rPr b="1" lang="en-US"/>
              <a:t>mean FAR</a:t>
            </a:r>
            <a:r>
              <a:rPr lang="en-US"/>
              <a:t> determines where LMA and GLM see similar or different flash activity (convective or non-convective).</a:t>
            </a:r>
            <a:endParaRPr/>
          </a:p>
          <a:p>
            <a:pPr indent="-308610" lvl="0" marL="457200" rtl="0" algn="l">
              <a:lnSpc>
                <a:spcPct val="115000"/>
              </a:lnSpc>
              <a:spcBef>
                <a:spcPts val="0"/>
              </a:spcBef>
              <a:spcAft>
                <a:spcPts val="0"/>
              </a:spcAft>
              <a:buSzPct val="64285"/>
              <a:buChar char="•"/>
            </a:pPr>
            <a:r>
              <a:rPr lang="en-US"/>
              <a:t>Flash rates often lower and flash areas much larger– requires adjustment in regions of high flash rates, vice versa elsewhere.</a:t>
            </a:r>
            <a:endParaRPr/>
          </a:p>
          <a:p>
            <a:pPr indent="-308610" lvl="0" marL="457200" rtl="0" algn="l">
              <a:lnSpc>
                <a:spcPct val="115000"/>
              </a:lnSpc>
              <a:spcBef>
                <a:spcPts val="0"/>
              </a:spcBef>
              <a:spcAft>
                <a:spcPts val="0"/>
              </a:spcAft>
              <a:buSzPct val="64285"/>
              <a:buChar char="•"/>
            </a:pPr>
            <a:r>
              <a:rPr lang="en-US"/>
              <a:t>Less variable flash areas result in bias towards larger flash EED–especially in regions of high flash activity (FAR &lt; 0.012)</a:t>
            </a:r>
            <a:endParaRPr/>
          </a:p>
          <a:p>
            <a:pPr indent="-308610" lvl="0" marL="457200" rtl="0" algn="l">
              <a:lnSpc>
                <a:spcPct val="115000"/>
              </a:lnSpc>
              <a:spcBef>
                <a:spcPts val="0"/>
              </a:spcBef>
              <a:spcAft>
                <a:spcPts val="0"/>
              </a:spcAft>
              <a:buSzPct val="64285"/>
              <a:buChar char="•"/>
            </a:pPr>
            <a:r>
              <a:rPr lang="en-US"/>
              <a:t>Sensitivity to spatial analysis on where flash activity is being examined, seek to compare totals.</a:t>
            </a:r>
            <a:endParaRPr/>
          </a:p>
        </p:txBody>
      </p:sp>
      <p:pic>
        <p:nvPicPr>
          <p:cNvPr id="334" name="Google Shape;334;p26"/>
          <p:cNvPicPr preferRelativeResize="0"/>
          <p:nvPr/>
        </p:nvPicPr>
        <p:blipFill rotWithShape="1">
          <a:blip r:embed="rId3">
            <a:alphaModFix/>
          </a:blip>
          <a:srcRect b="0" l="0" r="0" t="51674"/>
          <a:stretch/>
        </p:blipFill>
        <p:spPr>
          <a:xfrm>
            <a:off x="4898000" y="1153150"/>
            <a:ext cx="7201724" cy="2977776"/>
          </a:xfrm>
          <a:prstGeom prst="rect">
            <a:avLst/>
          </a:prstGeom>
          <a:noFill/>
          <a:ln>
            <a:noFill/>
          </a:ln>
        </p:spPr>
      </p:pic>
      <p:pic>
        <p:nvPicPr>
          <p:cNvPr id="335" name="Google Shape;335;p26"/>
          <p:cNvPicPr preferRelativeResize="0"/>
          <p:nvPr/>
        </p:nvPicPr>
        <p:blipFill rotWithShape="1">
          <a:blip r:embed="rId3">
            <a:alphaModFix/>
          </a:blip>
          <a:srcRect b="48479" l="0" r="50077" t="4435"/>
          <a:stretch/>
        </p:blipFill>
        <p:spPr>
          <a:xfrm>
            <a:off x="1381800" y="1242650"/>
            <a:ext cx="3516200" cy="2837549"/>
          </a:xfrm>
          <a:prstGeom prst="rect">
            <a:avLst/>
          </a:prstGeom>
          <a:noFill/>
          <a:ln>
            <a:noFill/>
          </a:ln>
        </p:spPr>
      </p:pic>
      <p:sp>
        <p:nvSpPr>
          <p:cNvPr id="336" name="Google Shape;336;p26"/>
          <p:cNvSpPr txBox="1"/>
          <p:nvPr/>
        </p:nvSpPr>
        <p:spPr>
          <a:xfrm>
            <a:off x="6562925" y="966625"/>
            <a:ext cx="14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Unadjusted EED</a:t>
            </a:r>
            <a:endParaRPr b="1">
              <a:latin typeface="Calibri"/>
              <a:ea typeface="Calibri"/>
              <a:cs typeface="Calibri"/>
              <a:sym typeface="Calibri"/>
            </a:endParaRPr>
          </a:p>
        </p:txBody>
      </p:sp>
      <p:sp>
        <p:nvSpPr>
          <p:cNvPr id="337" name="Google Shape;337;p26"/>
          <p:cNvSpPr txBox="1"/>
          <p:nvPr/>
        </p:nvSpPr>
        <p:spPr>
          <a:xfrm>
            <a:off x="2960725" y="966625"/>
            <a:ext cx="14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Mean Flash Area</a:t>
            </a:r>
            <a:endParaRPr b="1">
              <a:latin typeface="Calibri"/>
              <a:ea typeface="Calibri"/>
              <a:cs typeface="Calibri"/>
              <a:sym typeface="Calibri"/>
            </a:endParaRPr>
          </a:p>
        </p:txBody>
      </p:sp>
      <p:sp>
        <p:nvSpPr>
          <p:cNvPr id="338" name="Google Shape;338;p26"/>
          <p:cNvSpPr txBox="1"/>
          <p:nvPr/>
        </p:nvSpPr>
        <p:spPr>
          <a:xfrm>
            <a:off x="10165125" y="966625"/>
            <a:ext cx="14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Adjusted EED</a:t>
            </a:r>
            <a:endParaRPr b="1">
              <a:latin typeface="Calibri"/>
              <a:ea typeface="Calibri"/>
              <a:cs typeface="Calibri"/>
              <a:sym typeface="Calibri"/>
            </a:endParaRPr>
          </a:p>
        </p:txBody>
      </p:sp>
      <p:sp>
        <p:nvSpPr>
          <p:cNvPr id="339" name="Google Shape;339;p26"/>
          <p:cNvSpPr txBox="1"/>
          <p:nvPr/>
        </p:nvSpPr>
        <p:spPr>
          <a:xfrm>
            <a:off x="4245100" y="31919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340" name="Google Shape;340;p26"/>
          <p:cNvSpPr txBox="1"/>
          <p:nvPr/>
        </p:nvSpPr>
        <p:spPr>
          <a:xfrm>
            <a:off x="3060325" y="31919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341" name="Google Shape;341;p26"/>
          <p:cNvSpPr txBox="1"/>
          <p:nvPr/>
        </p:nvSpPr>
        <p:spPr>
          <a:xfrm>
            <a:off x="7802275" y="32544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342" name="Google Shape;342;p26"/>
          <p:cNvSpPr txBox="1"/>
          <p:nvPr/>
        </p:nvSpPr>
        <p:spPr>
          <a:xfrm>
            <a:off x="6617500" y="32544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343" name="Google Shape;343;p26"/>
          <p:cNvSpPr txBox="1"/>
          <p:nvPr/>
        </p:nvSpPr>
        <p:spPr>
          <a:xfrm>
            <a:off x="11435650" y="32544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344" name="Google Shape;344;p26"/>
          <p:cNvSpPr txBox="1"/>
          <p:nvPr/>
        </p:nvSpPr>
        <p:spPr>
          <a:xfrm>
            <a:off x="10250875" y="3254425"/>
            <a:ext cx="390600" cy="1077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FAR</a:t>
            </a:r>
            <a:endParaRPr b="1" sz="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1559169" y="106709"/>
            <a:ext cx="10228500" cy="115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Overview</a:t>
            </a:r>
            <a:endParaRPr/>
          </a:p>
        </p:txBody>
      </p:sp>
      <p:sp>
        <p:nvSpPr>
          <p:cNvPr id="97" name="Google Shape;97;p14"/>
          <p:cNvSpPr/>
          <p:nvPr/>
        </p:nvSpPr>
        <p:spPr>
          <a:xfrm>
            <a:off x="1851875" y="1373625"/>
            <a:ext cx="1994300" cy="1261725"/>
          </a:xfrm>
          <a:prstGeom prst="flowChart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Electrical Energy Discharged by lightning (EED) related to nitrous oxide it releases (LNOx)</a:t>
            </a:r>
            <a:r>
              <a:rPr baseline="30000" lang="en-US"/>
              <a:t>1</a:t>
            </a:r>
            <a:r>
              <a:rPr lang="en-US"/>
              <a:t>.</a:t>
            </a:r>
            <a:endParaRPr/>
          </a:p>
        </p:txBody>
      </p:sp>
      <p:sp>
        <p:nvSpPr>
          <p:cNvPr id="98" name="Google Shape;98;p14"/>
          <p:cNvSpPr txBox="1"/>
          <p:nvPr/>
        </p:nvSpPr>
        <p:spPr>
          <a:xfrm>
            <a:off x="1186775" y="6441600"/>
            <a:ext cx="9391500" cy="492600"/>
          </a:xfrm>
          <a:prstGeom prst="rect">
            <a:avLst/>
          </a:prstGeom>
          <a:noFill/>
          <a:ln>
            <a:noFill/>
          </a:ln>
        </p:spPr>
        <p:txBody>
          <a:bodyPr anchorCtr="0" anchor="t" bIns="91425" lIns="91425" spcFirstLastPara="1" rIns="91425" wrap="square" tIns="91425">
            <a:spAutoFit/>
          </a:bodyPr>
          <a:lstStyle/>
          <a:p>
            <a:pPr indent="-260350" lvl="0" marL="457200" rtl="0" algn="l">
              <a:spcBef>
                <a:spcPts val="0"/>
              </a:spcBef>
              <a:spcAft>
                <a:spcPts val="0"/>
              </a:spcAft>
              <a:buClr>
                <a:schemeClr val="dk1"/>
              </a:buClr>
              <a:buSzPts val="500"/>
              <a:buFont typeface="Cambria"/>
              <a:buAutoNum type="arabicPeriod"/>
            </a:pPr>
            <a:r>
              <a:rPr i="1" lang="en-US" sz="500">
                <a:solidFill>
                  <a:schemeClr val="dk1"/>
                </a:solidFill>
                <a:latin typeface="Cambria"/>
                <a:ea typeface="Cambria"/>
                <a:cs typeface="Cambria"/>
                <a:sym typeface="Cambria"/>
              </a:rPr>
              <a:t>Peyrous and Lapeyre, 1982;   Hill 1984; Stark et al., 1996. </a:t>
            </a:r>
            <a:endParaRPr i="1" sz="500">
              <a:solidFill>
                <a:schemeClr val="dk1"/>
              </a:solidFill>
              <a:latin typeface="Cambria"/>
              <a:ea typeface="Cambria"/>
              <a:cs typeface="Cambria"/>
              <a:sym typeface="Cambria"/>
            </a:endParaRPr>
          </a:p>
          <a:p>
            <a:pPr indent="-260350" lvl="0" marL="457200" rtl="0" algn="l">
              <a:spcBef>
                <a:spcPts val="0"/>
              </a:spcBef>
              <a:spcAft>
                <a:spcPts val="0"/>
              </a:spcAft>
              <a:buClr>
                <a:schemeClr val="dk1"/>
              </a:buClr>
              <a:buSzPts val="500"/>
              <a:buFont typeface="Cambria"/>
              <a:buAutoNum type="arabicPeriod"/>
            </a:pPr>
            <a:r>
              <a:rPr i="1" lang="en-US" sz="500">
                <a:solidFill>
                  <a:schemeClr val="dk1"/>
                </a:solidFill>
                <a:latin typeface="Cambria"/>
                <a:ea typeface="Cambria"/>
                <a:cs typeface="Cambria"/>
                <a:sym typeface="Cambria"/>
              </a:rPr>
              <a:t>Stark et al., 1996; Schumann et al., 2007; Murray et al., 2016</a:t>
            </a:r>
            <a:endParaRPr i="1" sz="500">
              <a:solidFill>
                <a:schemeClr val="dk1"/>
              </a:solidFill>
              <a:latin typeface="Cambria"/>
              <a:ea typeface="Cambria"/>
              <a:cs typeface="Cambria"/>
              <a:sym typeface="Cambria"/>
            </a:endParaRPr>
          </a:p>
          <a:p>
            <a:pPr indent="-260350" lvl="0" marL="457200" rtl="0" algn="l">
              <a:spcBef>
                <a:spcPts val="0"/>
              </a:spcBef>
              <a:spcAft>
                <a:spcPts val="0"/>
              </a:spcAft>
              <a:buClr>
                <a:schemeClr val="dk1"/>
              </a:buClr>
              <a:buSzPts val="500"/>
              <a:buFont typeface="Cambria"/>
              <a:buAutoNum type="arabicPeriod"/>
            </a:pPr>
            <a:r>
              <a:rPr i="1" lang="en-US" sz="500">
                <a:solidFill>
                  <a:schemeClr val="dk1"/>
                </a:solidFill>
                <a:latin typeface="Cambria"/>
                <a:ea typeface="Cambria"/>
                <a:cs typeface="Cambria"/>
                <a:sym typeface="Cambria"/>
              </a:rPr>
              <a:t>Boccippio 2001; Dahl et al., 2011; Bruning and MacGorman, 2013; Salinas et al., 2021</a:t>
            </a:r>
            <a:endParaRPr i="1" sz="500">
              <a:solidFill>
                <a:schemeClr val="dk1"/>
              </a:solidFill>
              <a:latin typeface="Cambria"/>
              <a:ea typeface="Cambria"/>
              <a:cs typeface="Cambria"/>
              <a:sym typeface="Cambria"/>
            </a:endParaRPr>
          </a:p>
          <a:p>
            <a:pPr indent="-260350" lvl="0" marL="457200" rtl="0" algn="l">
              <a:spcBef>
                <a:spcPts val="0"/>
              </a:spcBef>
              <a:spcAft>
                <a:spcPts val="0"/>
              </a:spcAft>
              <a:buClr>
                <a:schemeClr val="dk1"/>
              </a:buClr>
              <a:buSzPts val="500"/>
              <a:buFont typeface="Cambria"/>
              <a:buAutoNum type="arabicPeriod"/>
            </a:pPr>
            <a:r>
              <a:rPr i="1" lang="en-US" sz="500">
                <a:solidFill>
                  <a:schemeClr val="dk1"/>
                </a:solidFill>
                <a:latin typeface="Cambria"/>
                <a:ea typeface="Cambria"/>
                <a:cs typeface="Cambria"/>
                <a:sym typeface="Cambria"/>
              </a:rPr>
              <a:t>Coleman et al. 2003; Maggio et al., 2009</a:t>
            </a:r>
            <a:endParaRPr i="1">
              <a:solidFill>
                <a:schemeClr val="dk1"/>
              </a:solidFill>
              <a:latin typeface="Cambria"/>
              <a:ea typeface="Cambria"/>
              <a:cs typeface="Cambria"/>
              <a:sym typeface="Cambria"/>
            </a:endParaRPr>
          </a:p>
        </p:txBody>
      </p:sp>
      <p:grpSp>
        <p:nvGrpSpPr>
          <p:cNvPr id="99" name="Google Shape;99;p14"/>
          <p:cNvGrpSpPr/>
          <p:nvPr/>
        </p:nvGrpSpPr>
        <p:grpSpPr>
          <a:xfrm>
            <a:off x="3754600" y="1373625"/>
            <a:ext cx="2197600" cy="1261725"/>
            <a:chOff x="3754600" y="1373625"/>
            <a:chExt cx="2197600" cy="1261725"/>
          </a:xfrm>
        </p:grpSpPr>
        <p:sp>
          <p:nvSpPr>
            <p:cNvPr id="100" name="Google Shape;100;p14"/>
            <p:cNvSpPr/>
            <p:nvPr/>
          </p:nvSpPr>
          <p:spPr>
            <a:xfrm>
              <a:off x="3957900" y="1373625"/>
              <a:ext cx="1994300" cy="1261725"/>
            </a:xfrm>
            <a:prstGeom prst="flowChart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Modeling trace gas energy budgets</a:t>
              </a:r>
              <a:r>
                <a:rPr baseline="30000" lang="en-US"/>
                <a:t>2</a:t>
              </a:r>
              <a:r>
                <a:rPr lang="en-US"/>
                <a:t>.</a:t>
              </a:r>
              <a:endParaRPr/>
            </a:p>
          </p:txBody>
        </p:sp>
        <p:sp>
          <p:nvSpPr>
            <p:cNvPr id="101" name="Google Shape;101;p14"/>
            <p:cNvSpPr/>
            <p:nvPr/>
          </p:nvSpPr>
          <p:spPr>
            <a:xfrm>
              <a:off x="3754600" y="1455025"/>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3754600" y="2350225"/>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4"/>
          <p:cNvGrpSpPr/>
          <p:nvPr/>
        </p:nvGrpSpPr>
        <p:grpSpPr>
          <a:xfrm>
            <a:off x="5840275" y="1373625"/>
            <a:ext cx="2675850" cy="1261725"/>
            <a:chOff x="5840275" y="1373625"/>
            <a:chExt cx="2675850" cy="1261725"/>
          </a:xfrm>
        </p:grpSpPr>
        <p:sp>
          <p:nvSpPr>
            <p:cNvPr id="104" name="Google Shape;104;p14"/>
            <p:cNvSpPr/>
            <p:nvPr/>
          </p:nvSpPr>
          <p:spPr>
            <a:xfrm>
              <a:off x="6063925" y="1373625"/>
              <a:ext cx="2452200" cy="1261725"/>
            </a:xfrm>
            <a:prstGeom prst="flowChart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Various</a:t>
              </a:r>
              <a:r>
                <a:rPr lang="en-US"/>
                <a:t> EED models exist (</a:t>
              </a:r>
              <a:r>
                <a:rPr lang="en-US" sz="1500">
                  <a:solidFill>
                    <a:schemeClr val="dk1"/>
                  </a:solidFill>
                  <a:latin typeface="Cambria"/>
                  <a:ea typeface="Cambria"/>
                  <a:cs typeface="Cambria"/>
                  <a:sym typeface="Cambria"/>
                </a:rPr>
                <a:t>e.g, capacitor model</a:t>
              </a:r>
              <a:r>
                <a:rPr baseline="30000" lang="en-US" sz="1500">
                  <a:solidFill>
                    <a:schemeClr val="dk1"/>
                  </a:solidFill>
                  <a:latin typeface="Cambria"/>
                  <a:ea typeface="Cambria"/>
                  <a:cs typeface="Cambria"/>
                  <a:sym typeface="Cambria"/>
                </a:rPr>
                <a:t>3</a:t>
              </a:r>
              <a:r>
                <a:rPr i="1" lang="en-US" sz="1500">
                  <a:solidFill>
                    <a:schemeClr val="dk1"/>
                  </a:solidFill>
                  <a:latin typeface="Cambria"/>
                  <a:ea typeface="Cambria"/>
                  <a:cs typeface="Cambria"/>
                  <a:sym typeface="Cambria"/>
                </a:rPr>
                <a:t>, </a:t>
              </a:r>
              <a:r>
                <a:rPr lang="en-US" sz="1500">
                  <a:solidFill>
                    <a:schemeClr val="dk1"/>
                  </a:solidFill>
                  <a:latin typeface="Cambria"/>
                  <a:ea typeface="Cambria"/>
                  <a:cs typeface="Cambria"/>
                  <a:sym typeface="Cambria"/>
                </a:rPr>
                <a:t>using electric field measurements</a:t>
              </a:r>
              <a:r>
                <a:rPr baseline="30000" lang="en-US" sz="1500">
                  <a:solidFill>
                    <a:schemeClr val="dk1"/>
                  </a:solidFill>
                  <a:latin typeface="Cambria"/>
                  <a:ea typeface="Cambria"/>
                  <a:cs typeface="Cambria"/>
                  <a:sym typeface="Cambria"/>
                </a:rPr>
                <a:t>4</a:t>
              </a:r>
              <a:r>
                <a:rPr i="1" lang="en-US" sz="1500">
                  <a:solidFill>
                    <a:schemeClr val="dk1"/>
                  </a:solidFill>
                  <a:latin typeface="Cambria"/>
                  <a:ea typeface="Cambria"/>
                  <a:cs typeface="Cambria"/>
                  <a:sym typeface="Cambria"/>
                </a:rPr>
                <a:t>, </a:t>
              </a:r>
              <a:r>
                <a:rPr lang="en-US" sz="1500">
                  <a:solidFill>
                    <a:schemeClr val="dk1"/>
                  </a:solidFill>
                  <a:latin typeface="Cambria"/>
                  <a:ea typeface="Cambria"/>
                  <a:cs typeface="Cambria"/>
                  <a:sym typeface="Cambria"/>
                </a:rPr>
                <a:t>etc</a:t>
              </a:r>
              <a:r>
                <a:rPr i="1" lang="en-US" sz="1500">
                  <a:solidFill>
                    <a:schemeClr val="dk1"/>
                  </a:solidFill>
                  <a:latin typeface="Cambria"/>
                  <a:ea typeface="Cambria"/>
                  <a:cs typeface="Cambria"/>
                  <a:sym typeface="Cambria"/>
                </a:rPr>
                <a:t>)</a:t>
              </a:r>
              <a:endParaRPr sz="1500">
                <a:solidFill>
                  <a:schemeClr val="dk1"/>
                </a:solidFill>
                <a:latin typeface="Cambria"/>
                <a:ea typeface="Cambria"/>
                <a:cs typeface="Cambria"/>
                <a:sym typeface="Cambria"/>
              </a:endParaRPr>
            </a:p>
            <a:p>
              <a:pPr indent="0" lvl="0" marL="0" rtl="0" algn="ctr">
                <a:spcBef>
                  <a:spcPts val="0"/>
                </a:spcBef>
                <a:spcAft>
                  <a:spcPts val="0"/>
                </a:spcAft>
                <a:buNone/>
              </a:pPr>
              <a:r>
                <a:rPr lang="en-US"/>
                <a:t> </a:t>
              </a:r>
              <a:endParaRPr/>
            </a:p>
          </p:txBody>
        </p:sp>
        <p:sp>
          <p:nvSpPr>
            <p:cNvPr id="105" name="Google Shape;105;p14"/>
            <p:cNvSpPr/>
            <p:nvPr/>
          </p:nvSpPr>
          <p:spPr>
            <a:xfrm>
              <a:off x="5840275" y="1455025"/>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5840275" y="2350225"/>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14"/>
          <p:cNvGrpSpPr/>
          <p:nvPr/>
        </p:nvGrpSpPr>
        <p:grpSpPr>
          <a:xfrm>
            <a:off x="8414325" y="1373625"/>
            <a:ext cx="2778075" cy="1261725"/>
            <a:chOff x="8414325" y="1373625"/>
            <a:chExt cx="2778075" cy="1261725"/>
          </a:xfrm>
        </p:grpSpPr>
        <p:sp>
          <p:nvSpPr>
            <p:cNvPr id="108" name="Google Shape;108;p14"/>
            <p:cNvSpPr/>
            <p:nvPr/>
          </p:nvSpPr>
          <p:spPr>
            <a:xfrm>
              <a:off x="8627850" y="1373625"/>
              <a:ext cx="2564550" cy="1261725"/>
            </a:xfrm>
            <a:prstGeom prst="flowChart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ambria"/>
                  <a:ea typeface="Cambria"/>
                  <a:cs typeface="Cambria"/>
                  <a:sym typeface="Cambria"/>
                </a:rPr>
                <a:t>I</a:t>
              </a:r>
              <a:r>
                <a:rPr lang="en-US" sz="1500">
                  <a:solidFill>
                    <a:schemeClr val="dk1"/>
                  </a:solidFill>
                  <a:latin typeface="Cambria"/>
                  <a:ea typeface="Cambria"/>
                  <a:cs typeface="Cambria"/>
                  <a:sym typeface="Cambria"/>
                </a:rPr>
                <a:t>mplementation varies by what kind of data is used/available</a:t>
              </a:r>
              <a:endParaRPr sz="1500">
                <a:solidFill>
                  <a:schemeClr val="dk1"/>
                </a:solidFill>
                <a:latin typeface="Cambria"/>
                <a:ea typeface="Cambria"/>
                <a:cs typeface="Cambria"/>
                <a:sym typeface="Cambria"/>
              </a:endParaRPr>
            </a:p>
            <a:p>
              <a:pPr indent="0" lvl="0" marL="0" rtl="0" algn="ctr">
                <a:spcBef>
                  <a:spcPts val="0"/>
                </a:spcBef>
                <a:spcAft>
                  <a:spcPts val="0"/>
                </a:spcAft>
                <a:buNone/>
              </a:pPr>
              <a:r>
                <a:rPr lang="en-US"/>
                <a:t> </a:t>
              </a:r>
              <a:endParaRPr/>
            </a:p>
          </p:txBody>
        </p:sp>
        <p:sp>
          <p:nvSpPr>
            <p:cNvPr id="109" name="Google Shape;109;p14"/>
            <p:cNvSpPr/>
            <p:nvPr/>
          </p:nvSpPr>
          <p:spPr>
            <a:xfrm>
              <a:off x="8414325" y="1470338"/>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8414325" y="2365538"/>
              <a:ext cx="315300" cy="173100"/>
            </a:xfrm>
            <a:prstGeom prst="rightArrow">
              <a:avLst>
                <a:gd fmla="val 50000" name="adj1"/>
                <a:gd fmla="val 50000" name="adj2"/>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14"/>
          <p:cNvGrpSpPr/>
          <p:nvPr/>
        </p:nvGrpSpPr>
        <p:grpSpPr>
          <a:xfrm>
            <a:off x="1471075" y="1902625"/>
            <a:ext cx="10077625" cy="2279100"/>
            <a:chOff x="1471075" y="1902625"/>
            <a:chExt cx="10077625" cy="2279100"/>
          </a:xfrm>
        </p:grpSpPr>
        <p:sp>
          <p:nvSpPr>
            <p:cNvPr id="112" name="Google Shape;112;p14"/>
            <p:cNvSpPr/>
            <p:nvPr/>
          </p:nvSpPr>
          <p:spPr>
            <a:xfrm>
              <a:off x="1851875" y="2920000"/>
              <a:ext cx="1994300" cy="1261725"/>
            </a:xfrm>
            <a:prstGeom prst="flowChart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What data to use? Something with large spatial coverage.</a:t>
              </a:r>
              <a:endParaRPr/>
            </a:p>
          </p:txBody>
        </p:sp>
        <p:sp>
          <p:nvSpPr>
            <p:cNvPr id="113" name="Google Shape;113;p14"/>
            <p:cNvSpPr/>
            <p:nvPr/>
          </p:nvSpPr>
          <p:spPr>
            <a:xfrm rot="5400000">
              <a:off x="11029700" y="2065225"/>
              <a:ext cx="681600" cy="356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flipH="1" rot="10800000">
              <a:off x="1522375" y="3378900"/>
              <a:ext cx="444000" cy="3405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flipH="1" rot="-5400000">
              <a:off x="1308475" y="2905375"/>
              <a:ext cx="681600" cy="356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1851875" y="2703538"/>
              <a:ext cx="8993700" cy="173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rot="10800000">
              <a:off x="10815800" y="2538650"/>
              <a:ext cx="681600" cy="356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4"/>
          <p:cNvGrpSpPr/>
          <p:nvPr/>
        </p:nvGrpSpPr>
        <p:grpSpPr>
          <a:xfrm>
            <a:off x="2556949" y="3500575"/>
            <a:ext cx="8993700" cy="2277388"/>
            <a:chOff x="2556949" y="3500575"/>
            <a:chExt cx="8993700" cy="2277388"/>
          </a:xfrm>
        </p:grpSpPr>
        <p:sp>
          <p:nvSpPr>
            <p:cNvPr id="119" name="Google Shape;119;p14"/>
            <p:cNvSpPr/>
            <p:nvPr/>
          </p:nvSpPr>
          <p:spPr>
            <a:xfrm>
              <a:off x="3001438" y="4516238"/>
              <a:ext cx="1994300" cy="1261725"/>
            </a:xfrm>
            <a:prstGeom prst="flowChartProcess">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GLM provides robust spatial coverage and flash details.</a:t>
              </a:r>
              <a:endParaRPr/>
            </a:p>
          </p:txBody>
        </p:sp>
        <p:sp>
          <p:nvSpPr>
            <p:cNvPr id="120" name="Google Shape;120;p14"/>
            <p:cNvSpPr/>
            <p:nvPr/>
          </p:nvSpPr>
          <p:spPr>
            <a:xfrm rot="5400000">
              <a:off x="11050849" y="3682375"/>
              <a:ext cx="681600" cy="3180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flipH="1" rot="10800000">
              <a:off x="2602731" y="4976850"/>
              <a:ext cx="396300" cy="3405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flipH="1" rot="-5400000">
              <a:off x="2375149" y="4522525"/>
              <a:ext cx="681600" cy="3180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2896791" y="4301488"/>
              <a:ext cx="8026500" cy="173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rot="10800000">
              <a:off x="10896466" y="4136600"/>
              <a:ext cx="608400" cy="356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4"/>
          <p:cNvGrpSpPr/>
          <p:nvPr/>
        </p:nvGrpSpPr>
        <p:grpSpPr>
          <a:xfrm>
            <a:off x="4884600" y="4516238"/>
            <a:ext cx="4985213" cy="1261725"/>
            <a:chOff x="4884600" y="4516238"/>
            <a:chExt cx="4985213" cy="1261725"/>
          </a:xfrm>
        </p:grpSpPr>
        <p:sp>
          <p:nvSpPr>
            <p:cNvPr id="126" name="Google Shape;126;p14"/>
            <p:cNvSpPr/>
            <p:nvPr/>
          </p:nvSpPr>
          <p:spPr>
            <a:xfrm>
              <a:off x="5117613" y="4516238"/>
              <a:ext cx="4752200" cy="1261725"/>
            </a:xfrm>
            <a:prstGeom prst="flowChartProcess">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t>Goal:</a:t>
              </a:r>
              <a:r>
                <a:rPr lang="en-US"/>
                <a:t> Introduce a model by which the EED of lightning may be estimated using only flash areas for making quick estimates of the average and storm total EED.</a:t>
              </a:r>
              <a:endParaRPr/>
            </a:p>
            <a:p>
              <a:pPr indent="0" lvl="0" marL="0" rtl="0" algn="l">
                <a:spcBef>
                  <a:spcPts val="0"/>
                </a:spcBef>
                <a:spcAft>
                  <a:spcPts val="0"/>
                </a:spcAft>
                <a:buNone/>
              </a:pPr>
              <a:r>
                <a:t/>
              </a:r>
              <a:endParaRPr/>
            </a:p>
          </p:txBody>
        </p:sp>
        <p:sp>
          <p:nvSpPr>
            <p:cNvPr id="127" name="Google Shape;127;p14"/>
            <p:cNvSpPr/>
            <p:nvPr/>
          </p:nvSpPr>
          <p:spPr>
            <a:xfrm>
              <a:off x="4884600" y="4594363"/>
              <a:ext cx="315300" cy="1731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4884600" y="5489563"/>
              <a:ext cx="315300" cy="1731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14"/>
          <p:cNvGrpSpPr/>
          <p:nvPr/>
        </p:nvGrpSpPr>
        <p:grpSpPr>
          <a:xfrm>
            <a:off x="3754600" y="2920000"/>
            <a:ext cx="2630163" cy="1261725"/>
            <a:chOff x="3754600" y="2920000"/>
            <a:chExt cx="2630163" cy="1261725"/>
          </a:xfrm>
        </p:grpSpPr>
        <p:sp>
          <p:nvSpPr>
            <p:cNvPr id="130" name="Google Shape;130;p14"/>
            <p:cNvSpPr/>
            <p:nvPr/>
          </p:nvSpPr>
          <p:spPr>
            <a:xfrm>
              <a:off x="3957900" y="2920000"/>
              <a:ext cx="2426863" cy="1261725"/>
            </a:xfrm>
            <a:prstGeom prst="flowChart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Ground based </a:t>
              </a:r>
              <a:r>
                <a:rPr lang="en-US" sz="1500">
                  <a:solidFill>
                    <a:schemeClr val="dk1"/>
                  </a:solidFill>
                  <a:latin typeface="Cambria"/>
                  <a:ea typeface="Cambria"/>
                  <a:cs typeface="Cambria"/>
                  <a:sym typeface="Cambria"/>
                </a:rPr>
                <a:t>networks (i.e., NLDN and ENTLN) have large coverage but provide limited flash information.</a:t>
              </a:r>
              <a:endParaRPr/>
            </a:p>
          </p:txBody>
        </p:sp>
        <p:sp>
          <p:nvSpPr>
            <p:cNvPr id="131" name="Google Shape;131;p14"/>
            <p:cNvSpPr/>
            <p:nvPr/>
          </p:nvSpPr>
          <p:spPr>
            <a:xfrm>
              <a:off x="3754600" y="3016713"/>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3754600" y="3911913"/>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4"/>
          <p:cNvGrpSpPr/>
          <p:nvPr/>
        </p:nvGrpSpPr>
        <p:grpSpPr>
          <a:xfrm>
            <a:off x="6277975" y="2920000"/>
            <a:ext cx="2238150" cy="1261725"/>
            <a:chOff x="6277975" y="2920000"/>
            <a:chExt cx="2238150" cy="1261725"/>
          </a:xfrm>
        </p:grpSpPr>
        <p:sp>
          <p:nvSpPr>
            <p:cNvPr id="134" name="Google Shape;134;p14"/>
            <p:cNvSpPr/>
            <p:nvPr/>
          </p:nvSpPr>
          <p:spPr>
            <a:xfrm>
              <a:off x="6521825" y="2920000"/>
              <a:ext cx="1994300" cy="1261725"/>
            </a:xfrm>
            <a:prstGeom prst="flowChart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LMAs provide sufficient flash details but have limited coverage and </a:t>
              </a:r>
              <a:r>
                <a:rPr lang="en-US"/>
                <a:t>sparsely</a:t>
              </a:r>
              <a:r>
                <a:rPr lang="en-US"/>
                <a:t> available.</a:t>
              </a:r>
              <a:endParaRPr/>
            </a:p>
          </p:txBody>
        </p:sp>
        <p:sp>
          <p:nvSpPr>
            <p:cNvPr id="135" name="Google Shape;135;p14"/>
            <p:cNvSpPr/>
            <p:nvPr/>
          </p:nvSpPr>
          <p:spPr>
            <a:xfrm>
              <a:off x="6277975" y="3016700"/>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6277975" y="3911900"/>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14"/>
          <p:cNvGrpSpPr/>
          <p:nvPr/>
        </p:nvGrpSpPr>
        <p:grpSpPr>
          <a:xfrm>
            <a:off x="8376300" y="2920000"/>
            <a:ext cx="2816100" cy="1261725"/>
            <a:chOff x="8376300" y="2920000"/>
            <a:chExt cx="2816100" cy="1261725"/>
          </a:xfrm>
        </p:grpSpPr>
        <p:sp>
          <p:nvSpPr>
            <p:cNvPr id="138" name="Google Shape;138;p14"/>
            <p:cNvSpPr/>
            <p:nvPr/>
          </p:nvSpPr>
          <p:spPr>
            <a:xfrm>
              <a:off x="8627850" y="2920000"/>
              <a:ext cx="2564550" cy="1261725"/>
            </a:xfrm>
            <a:prstGeom prst="flowChart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Electric field </a:t>
              </a:r>
              <a:r>
                <a:rPr lang="en-US"/>
                <a:t>measurements</a:t>
              </a:r>
              <a:r>
                <a:rPr lang="en-US"/>
                <a:t> not always available.</a:t>
              </a:r>
              <a:endParaRPr/>
            </a:p>
          </p:txBody>
        </p:sp>
        <p:sp>
          <p:nvSpPr>
            <p:cNvPr id="139" name="Google Shape;139;p14"/>
            <p:cNvSpPr/>
            <p:nvPr/>
          </p:nvSpPr>
          <p:spPr>
            <a:xfrm>
              <a:off x="8376300" y="3016713"/>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8376300" y="3911913"/>
              <a:ext cx="315300" cy="173100"/>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Data and Cases Used</a:t>
            </a:r>
            <a:endParaRPr/>
          </a:p>
        </p:txBody>
      </p:sp>
      <p:sp>
        <p:nvSpPr>
          <p:cNvPr id="147" name="Google Shape;147;p15"/>
          <p:cNvSpPr/>
          <p:nvPr/>
        </p:nvSpPr>
        <p:spPr>
          <a:xfrm>
            <a:off x="6501225" y="1325975"/>
            <a:ext cx="4663200" cy="37194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US" sz="1500">
                <a:solidFill>
                  <a:schemeClr val="dk1"/>
                </a:solidFill>
                <a:latin typeface="Cambria"/>
                <a:ea typeface="Cambria"/>
                <a:cs typeface="Cambria"/>
                <a:sym typeface="Cambria"/>
              </a:rPr>
              <a:t>LMA Data-[</a:t>
            </a:r>
            <a:r>
              <a:rPr i="1" lang="en-US" sz="1500">
                <a:solidFill>
                  <a:schemeClr val="dk1"/>
                </a:solidFill>
                <a:latin typeface="Cambria"/>
                <a:ea typeface="Cambria"/>
                <a:cs typeface="Cambria"/>
                <a:sym typeface="Cambria"/>
              </a:rPr>
              <a:t>For Model Evaluation</a:t>
            </a:r>
            <a:r>
              <a:rPr b="1" lang="en-US" sz="1500">
                <a:solidFill>
                  <a:schemeClr val="dk1"/>
                </a:solidFill>
                <a:latin typeface="Cambria"/>
                <a:ea typeface="Cambria"/>
                <a:cs typeface="Cambria"/>
                <a:sym typeface="Cambria"/>
              </a:rPr>
              <a:t>]:</a:t>
            </a:r>
            <a:endParaRPr b="1" sz="1500">
              <a:solidFill>
                <a:schemeClr val="dk1"/>
              </a:solidFill>
              <a:latin typeface="Cambria"/>
              <a:ea typeface="Cambria"/>
              <a:cs typeface="Cambria"/>
              <a:sym typeface="Cambria"/>
            </a:endParaRPr>
          </a:p>
          <a:p>
            <a:pPr indent="-323850" lvl="0" marL="457200" rtl="0" algn="l">
              <a:lnSpc>
                <a:spcPct val="115000"/>
              </a:lnSpc>
              <a:spcBef>
                <a:spcPts val="1000"/>
              </a:spcBef>
              <a:spcAft>
                <a:spcPts val="0"/>
              </a:spcAft>
              <a:buClr>
                <a:schemeClr val="dk1"/>
              </a:buClr>
              <a:buSzPts val="1500"/>
              <a:buChar char="•"/>
            </a:pPr>
            <a:r>
              <a:rPr lang="en-US" sz="1500">
                <a:solidFill>
                  <a:schemeClr val="dk1"/>
                </a:solidFill>
                <a:latin typeface="Cambria"/>
                <a:ea typeface="Cambria"/>
                <a:cs typeface="Cambria"/>
                <a:sym typeface="Cambria"/>
              </a:rPr>
              <a:t>LMA L1 data from the Oklahoma and NSSL mobile LMA networks (deployed during the PERiLS field project).</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latin typeface="Cambria"/>
                <a:ea typeface="Cambria"/>
                <a:cs typeface="Cambria"/>
                <a:sym typeface="Cambria"/>
              </a:rPr>
              <a:t>Flash sorted data were generated using xlma-python (based on lmatools) with a minimum station threshold of 6, minimum events per flash of 10, reduced chi squared maximum of 5, and minimum time threshold of 125 ms and distance of 3 km, and total flash duration of 3s.</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latin typeface="Cambria"/>
                <a:ea typeface="Cambria"/>
                <a:cs typeface="Cambria"/>
                <a:sym typeface="Cambria"/>
              </a:rPr>
              <a:t>Variables: 3D flash initiation locations, flash start time, flash area</a:t>
            </a:r>
            <a:endParaRPr b="1" sz="1500">
              <a:solidFill>
                <a:schemeClr val="dk1"/>
              </a:solidFill>
              <a:latin typeface="Cambria"/>
              <a:ea typeface="Cambria"/>
              <a:cs typeface="Cambria"/>
              <a:sym typeface="Cambria"/>
            </a:endParaRPr>
          </a:p>
        </p:txBody>
      </p:sp>
      <p:grpSp>
        <p:nvGrpSpPr>
          <p:cNvPr id="148" name="Google Shape;148;p15"/>
          <p:cNvGrpSpPr/>
          <p:nvPr/>
        </p:nvGrpSpPr>
        <p:grpSpPr>
          <a:xfrm>
            <a:off x="1708000" y="1325975"/>
            <a:ext cx="4663200" cy="3719400"/>
            <a:chOff x="1708000" y="1325975"/>
            <a:chExt cx="4663200" cy="3719400"/>
          </a:xfrm>
        </p:grpSpPr>
        <p:sp>
          <p:nvSpPr>
            <p:cNvPr id="149" name="Google Shape;149;p15"/>
            <p:cNvSpPr/>
            <p:nvPr/>
          </p:nvSpPr>
          <p:spPr>
            <a:xfrm>
              <a:off x="1708000" y="1325975"/>
              <a:ext cx="4663200" cy="3719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US" sz="1500">
                  <a:solidFill>
                    <a:schemeClr val="dk1"/>
                  </a:solidFill>
                  <a:latin typeface="Cambria"/>
                  <a:ea typeface="Cambria"/>
                  <a:cs typeface="Cambria"/>
                  <a:sym typeface="Cambria"/>
                </a:rPr>
                <a:t>GLM Data-[</a:t>
              </a:r>
              <a:r>
                <a:rPr i="1" lang="en-US" sz="1500">
                  <a:solidFill>
                    <a:schemeClr val="dk1"/>
                  </a:solidFill>
                  <a:latin typeface="Cambria"/>
                  <a:ea typeface="Cambria"/>
                  <a:cs typeface="Cambria"/>
                  <a:sym typeface="Cambria"/>
                </a:rPr>
                <a:t>For Proposed Model]</a:t>
              </a:r>
              <a:r>
                <a:rPr b="1" lang="en-US" sz="1500">
                  <a:solidFill>
                    <a:schemeClr val="dk1"/>
                  </a:solidFill>
                  <a:latin typeface="Cambria"/>
                  <a:ea typeface="Cambria"/>
                  <a:cs typeface="Cambria"/>
                  <a:sym typeface="Cambria"/>
                </a:rPr>
                <a:t>:</a:t>
              </a:r>
              <a:endParaRPr b="1" sz="1500">
                <a:solidFill>
                  <a:schemeClr val="dk1"/>
                </a:solidFill>
                <a:latin typeface="Cambria"/>
                <a:ea typeface="Cambria"/>
                <a:cs typeface="Cambria"/>
                <a:sym typeface="Cambria"/>
              </a:endParaRPr>
            </a:p>
            <a:p>
              <a:pPr indent="-323850" lvl="0" marL="457200" rtl="0" algn="l">
                <a:lnSpc>
                  <a:spcPct val="115000"/>
                </a:lnSpc>
                <a:spcBef>
                  <a:spcPts val="1000"/>
                </a:spcBef>
                <a:spcAft>
                  <a:spcPts val="0"/>
                </a:spcAft>
                <a:buClr>
                  <a:schemeClr val="dk1"/>
                </a:buClr>
                <a:buSzPts val="1500"/>
                <a:buChar char="•"/>
              </a:pPr>
              <a:r>
                <a:rPr lang="en-US" sz="1500">
                  <a:solidFill>
                    <a:schemeClr val="dk1"/>
                  </a:solidFill>
                  <a:latin typeface="Cambria"/>
                  <a:ea typeface="Cambria"/>
                  <a:cs typeface="Cambria"/>
                  <a:sym typeface="Cambria"/>
                </a:rPr>
                <a:t>GLM L2-LCFA data </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latin typeface="Cambria"/>
                  <a:ea typeface="Cambria"/>
                  <a:cs typeface="Cambria"/>
                  <a:sym typeface="Cambria"/>
                </a:rPr>
                <a:t>Subsetted into bounding boxes (dashed square in B) surrounding LMA networks,</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latin typeface="Cambria"/>
                  <a:ea typeface="Cambria"/>
                  <a:cs typeface="Cambria"/>
                  <a:sym typeface="Cambria"/>
                </a:rPr>
                <a:t>Quality flag: 0</a:t>
              </a:r>
              <a:endParaRPr sz="1500">
                <a:solidFill>
                  <a:schemeClr val="dk1"/>
                </a:solidFill>
                <a:latin typeface="Cambria"/>
                <a:ea typeface="Cambria"/>
                <a:cs typeface="Cambria"/>
                <a:sym typeface="Cambria"/>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latin typeface="Cambria"/>
                  <a:ea typeface="Cambria"/>
                  <a:cs typeface="Cambria"/>
                  <a:sym typeface="Cambria"/>
                </a:rPr>
                <a:t>Variables: flash start times, centroids and areas</a:t>
              </a:r>
              <a:endParaRPr/>
            </a:p>
          </p:txBody>
        </p:sp>
        <p:grpSp>
          <p:nvGrpSpPr>
            <p:cNvPr id="150" name="Google Shape;150;p15"/>
            <p:cNvGrpSpPr/>
            <p:nvPr/>
          </p:nvGrpSpPr>
          <p:grpSpPr>
            <a:xfrm>
              <a:off x="2290594" y="3466149"/>
              <a:ext cx="3777101" cy="1579217"/>
              <a:chOff x="6965625" y="1676988"/>
              <a:chExt cx="5226375" cy="2185163"/>
            </a:xfrm>
          </p:grpSpPr>
          <p:grpSp>
            <p:nvGrpSpPr>
              <p:cNvPr id="151" name="Google Shape;151;p15"/>
              <p:cNvGrpSpPr/>
              <p:nvPr/>
            </p:nvGrpSpPr>
            <p:grpSpPr>
              <a:xfrm>
                <a:off x="6965625" y="1676988"/>
                <a:ext cx="5226375" cy="2185163"/>
                <a:chOff x="6965625" y="1676988"/>
                <a:chExt cx="5226375" cy="2185163"/>
              </a:xfrm>
            </p:grpSpPr>
            <p:pic>
              <p:nvPicPr>
                <p:cNvPr id="152" name="Google Shape;152;p15"/>
                <p:cNvPicPr preferRelativeResize="0"/>
                <p:nvPr/>
              </p:nvPicPr>
              <p:blipFill rotWithShape="1">
                <a:blip r:embed="rId3">
                  <a:alphaModFix/>
                </a:blip>
                <a:srcRect b="73823" l="0" r="0" t="0"/>
                <a:stretch/>
              </p:blipFill>
              <p:spPr>
                <a:xfrm>
                  <a:off x="6965625" y="1676988"/>
                  <a:ext cx="4822049" cy="1795174"/>
                </a:xfrm>
                <a:prstGeom prst="rect">
                  <a:avLst/>
                </a:prstGeom>
                <a:noFill/>
                <a:ln>
                  <a:noFill/>
                </a:ln>
              </p:spPr>
            </p:pic>
            <p:sp>
              <p:nvSpPr>
                <p:cNvPr id="153" name="Google Shape;153;p15"/>
                <p:cNvSpPr txBox="1"/>
                <p:nvPr/>
              </p:nvSpPr>
              <p:spPr>
                <a:xfrm>
                  <a:off x="8259000" y="3436150"/>
                  <a:ext cx="3933000" cy="4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800">
                      <a:latin typeface="Cambria"/>
                      <a:ea typeface="Cambria"/>
                      <a:cs typeface="Cambria"/>
                      <a:sym typeface="Cambria"/>
                    </a:rPr>
                    <a:t>Figure: Total counts for entire analysis duration</a:t>
                  </a:r>
                  <a:endParaRPr i="1" sz="800">
                    <a:latin typeface="Cambria"/>
                    <a:ea typeface="Cambria"/>
                    <a:cs typeface="Cambria"/>
                    <a:sym typeface="Cambria"/>
                  </a:endParaRPr>
                </a:p>
              </p:txBody>
            </p:sp>
          </p:grpSp>
          <p:sp>
            <p:nvSpPr>
              <p:cNvPr id="154" name="Google Shape;154;p15"/>
              <p:cNvSpPr/>
              <p:nvPr/>
            </p:nvSpPr>
            <p:spPr>
              <a:xfrm>
                <a:off x="9753600" y="1966450"/>
                <a:ext cx="1213500" cy="1393500"/>
              </a:xfrm>
              <a:prstGeom prst="rect">
                <a:avLst/>
              </a:prstGeom>
              <a:noFill/>
              <a:ln cap="flat" cmpd="sng" w="19050">
                <a:solidFill>
                  <a:srgbClr val="FF0000"/>
                </a:solidFill>
                <a:prstDash val="lgDash"/>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5" name="Google Shape;155;p15"/>
          <p:cNvSpPr/>
          <p:nvPr/>
        </p:nvSpPr>
        <p:spPr>
          <a:xfrm>
            <a:off x="1719250" y="5180200"/>
            <a:ext cx="9445200" cy="12699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US" sz="1500">
                <a:solidFill>
                  <a:schemeClr val="dk1"/>
                </a:solidFill>
                <a:latin typeface="Cambria"/>
                <a:ea typeface="Cambria"/>
                <a:cs typeface="Cambria"/>
                <a:sym typeface="Cambria"/>
              </a:rPr>
              <a:t>Cases:</a:t>
            </a:r>
            <a:endParaRPr b="1" sz="1500">
              <a:solidFill>
                <a:schemeClr val="dk1"/>
              </a:solidFill>
              <a:latin typeface="Cambria"/>
              <a:ea typeface="Cambria"/>
              <a:cs typeface="Cambria"/>
              <a:sym typeface="Cambria"/>
            </a:endParaRPr>
          </a:p>
          <a:p>
            <a:pPr indent="-323850" lvl="0" marL="457200" rtl="0" algn="l">
              <a:lnSpc>
                <a:spcPct val="115000"/>
              </a:lnSpc>
              <a:spcBef>
                <a:spcPts val="1000"/>
              </a:spcBef>
              <a:spcAft>
                <a:spcPts val="0"/>
              </a:spcAft>
              <a:buClr>
                <a:schemeClr val="dk1"/>
              </a:buClr>
              <a:buSzPts val="1500"/>
              <a:buChar char="•"/>
            </a:pPr>
            <a:r>
              <a:rPr lang="en-US" sz="1500">
                <a:solidFill>
                  <a:schemeClr val="dk1"/>
                </a:solidFill>
                <a:latin typeface="Cambria"/>
                <a:ea typeface="Cambria"/>
                <a:cs typeface="Cambria"/>
                <a:sym typeface="Cambria"/>
              </a:rPr>
              <a:t>6 cases were used, example shown is for a QLCS (quasi-linear convective system) during the PERiLS field project on March 22, 2022 in Eastern Mississippi and Western Alabama (herein SE-0322b). GLM detected 52,782 flashes and LMA detected 66,965.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Models</a:t>
            </a:r>
            <a:endParaRPr/>
          </a:p>
        </p:txBody>
      </p:sp>
      <p:cxnSp>
        <p:nvCxnSpPr>
          <p:cNvPr id="162" name="Google Shape;162;p16"/>
          <p:cNvCxnSpPr/>
          <p:nvPr/>
        </p:nvCxnSpPr>
        <p:spPr>
          <a:xfrm>
            <a:off x="8000650" y="5149225"/>
            <a:ext cx="11100" cy="1146300"/>
          </a:xfrm>
          <a:prstGeom prst="straightConnector1">
            <a:avLst/>
          </a:prstGeom>
          <a:noFill/>
          <a:ln cap="flat" cmpd="sng" w="9525">
            <a:solidFill>
              <a:schemeClr val="dk2"/>
            </a:solidFill>
            <a:prstDash val="solid"/>
            <a:round/>
            <a:headEnd len="med" w="med" type="triangle"/>
            <a:tailEnd len="med" w="med" type="none"/>
          </a:ln>
        </p:spPr>
      </p:cxnSp>
      <p:sp>
        <p:nvSpPr>
          <p:cNvPr id="163" name="Google Shape;163;p16"/>
          <p:cNvSpPr txBox="1"/>
          <p:nvPr/>
        </p:nvSpPr>
        <p:spPr>
          <a:xfrm>
            <a:off x="7652325" y="6295525"/>
            <a:ext cx="4292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900">
                <a:latin typeface="Cambria"/>
                <a:ea typeface="Cambria"/>
                <a:cs typeface="Cambria"/>
                <a:sym typeface="Cambria"/>
              </a:rPr>
              <a:t>Cutoff for flashes with areas &lt; 1 square km</a:t>
            </a:r>
            <a:endParaRPr b="1" i="1" sz="900">
              <a:latin typeface="Cambria"/>
              <a:ea typeface="Cambria"/>
              <a:cs typeface="Cambria"/>
              <a:sym typeface="Cambria"/>
            </a:endParaRPr>
          </a:p>
        </p:txBody>
      </p:sp>
      <p:sp>
        <p:nvSpPr>
          <p:cNvPr id="164" name="Google Shape;164;p16"/>
          <p:cNvSpPr/>
          <p:nvPr/>
        </p:nvSpPr>
        <p:spPr>
          <a:xfrm>
            <a:off x="1663050" y="2844713"/>
            <a:ext cx="5494800" cy="60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US" sz="1500">
                <a:solidFill>
                  <a:schemeClr val="dk1"/>
                </a:solidFill>
                <a:latin typeface="Cambria"/>
                <a:ea typeface="Cambria"/>
                <a:cs typeface="Cambria"/>
                <a:sym typeface="Cambria"/>
              </a:rPr>
              <a:t>Flash area and EED – positively correlated (Salinas et al., 2021).</a:t>
            </a:r>
            <a:endParaRPr sz="1500">
              <a:solidFill>
                <a:schemeClr val="dk1"/>
              </a:solidFill>
              <a:latin typeface="Cambria"/>
              <a:ea typeface="Cambria"/>
              <a:cs typeface="Cambria"/>
              <a:sym typeface="Cambria"/>
            </a:endParaRPr>
          </a:p>
        </p:txBody>
      </p:sp>
      <p:grpSp>
        <p:nvGrpSpPr>
          <p:cNvPr id="165" name="Google Shape;165;p16"/>
          <p:cNvGrpSpPr/>
          <p:nvPr/>
        </p:nvGrpSpPr>
        <p:grpSpPr>
          <a:xfrm>
            <a:off x="1663050" y="1209513"/>
            <a:ext cx="5494800" cy="1449000"/>
            <a:chOff x="1663050" y="2005775"/>
            <a:chExt cx="5494800" cy="1449000"/>
          </a:xfrm>
        </p:grpSpPr>
        <p:sp>
          <p:nvSpPr>
            <p:cNvPr id="166" name="Google Shape;166;p16"/>
            <p:cNvSpPr/>
            <p:nvPr/>
          </p:nvSpPr>
          <p:spPr>
            <a:xfrm>
              <a:off x="1663050" y="2005775"/>
              <a:ext cx="5494800" cy="144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US" sz="1500">
                  <a:solidFill>
                    <a:schemeClr val="dk1"/>
                  </a:solidFill>
                  <a:latin typeface="Cambria"/>
                  <a:ea typeface="Cambria"/>
                  <a:cs typeface="Cambria"/>
                  <a:sym typeface="Cambria"/>
                </a:rPr>
                <a:t>Capacitor Model:</a:t>
              </a:r>
              <a:r>
                <a:rPr lang="en-US" sz="1500">
                  <a:solidFill>
                    <a:schemeClr val="dk1"/>
                  </a:solidFill>
                  <a:latin typeface="Cambria"/>
                  <a:ea typeface="Cambria"/>
                  <a:cs typeface="Cambria"/>
                  <a:sym typeface="Cambria"/>
                </a:rPr>
                <a:t> used to train Linear model and for Evaluating Results.</a:t>
              </a:r>
              <a:endParaRPr sz="1500">
                <a:solidFill>
                  <a:schemeClr val="dk1"/>
                </a:solidFill>
                <a:latin typeface="Cambria"/>
                <a:ea typeface="Cambria"/>
                <a:cs typeface="Cambria"/>
                <a:sym typeface="Cambria"/>
              </a:endParaRPr>
            </a:p>
          </p:txBody>
        </p:sp>
        <p:pic>
          <p:nvPicPr>
            <p:cNvPr id="167" name="Google Shape;167;p16"/>
            <p:cNvPicPr preferRelativeResize="0"/>
            <p:nvPr/>
          </p:nvPicPr>
          <p:blipFill>
            <a:blip r:embed="rId3">
              <a:alphaModFix/>
            </a:blip>
            <a:stretch>
              <a:fillRect/>
            </a:stretch>
          </p:blipFill>
          <p:spPr>
            <a:xfrm>
              <a:off x="2486477" y="2566339"/>
              <a:ext cx="1579251" cy="621675"/>
            </a:xfrm>
            <a:prstGeom prst="rect">
              <a:avLst/>
            </a:prstGeom>
            <a:noFill/>
            <a:ln>
              <a:noFill/>
            </a:ln>
          </p:spPr>
        </p:pic>
        <p:sp>
          <p:nvSpPr>
            <p:cNvPr id="168" name="Google Shape;168;p16"/>
            <p:cNvSpPr txBox="1"/>
            <p:nvPr/>
          </p:nvSpPr>
          <p:spPr>
            <a:xfrm>
              <a:off x="3933275" y="2507725"/>
              <a:ext cx="3011700" cy="7389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SzPts val="900"/>
                <a:buFont typeface="Cambria"/>
                <a:buChar char="➢"/>
              </a:pPr>
              <a:r>
                <a:rPr lang="en-US" sz="900">
                  <a:latin typeface="Cambria"/>
                  <a:ea typeface="Cambria"/>
                  <a:cs typeface="Cambria"/>
                  <a:sym typeface="Cambria"/>
                </a:rPr>
                <a:t>𝜎 = surface charge density</a:t>
              </a:r>
              <a:endParaRPr sz="900">
                <a:latin typeface="Cambria"/>
                <a:ea typeface="Cambria"/>
                <a:cs typeface="Cambria"/>
                <a:sym typeface="Cambria"/>
              </a:endParaRPr>
            </a:p>
            <a:p>
              <a:pPr indent="-285750" lvl="0" marL="457200" rtl="0" algn="l">
                <a:spcBef>
                  <a:spcPts val="0"/>
                </a:spcBef>
                <a:spcAft>
                  <a:spcPts val="0"/>
                </a:spcAft>
                <a:buSzPts val="900"/>
                <a:buFont typeface="Cambria"/>
                <a:buChar char="➢"/>
              </a:pPr>
              <a:r>
                <a:rPr lang="en-US" sz="900">
                  <a:latin typeface="Cambria"/>
                  <a:ea typeface="Cambria"/>
                  <a:cs typeface="Cambria"/>
                  <a:sym typeface="Cambria"/>
                </a:rPr>
                <a:t>A= flash area</a:t>
              </a:r>
              <a:endParaRPr sz="900">
                <a:latin typeface="Cambria"/>
                <a:ea typeface="Cambria"/>
                <a:cs typeface="Cambria"/>
                <a:sym typeface="Cambria"/>
              </a:endParaRPr>
            </a:p>
            <a:p>
              <a:pPr indent="-285750" lvl="0" marL="457200" rtl="0" algn="l">
                <a:spcBef>
                  <a:spcPts val="0"/>
                </a:spcBef>
                <a:spcAft>
                  <a:spcPts val="0"/>
                </a:spcAft>
                <a:buSzPts val="900"/>
                <a:buFont typeface="Cambria"/>
                <a:buChar char="➢"/>
              </a:pPr>
              <a:r>
                <a:rPr lang="en-US" sz="900">
                  <a:latin typeface="Cambria"/>
                  <a:ea typeface="Cambria"/>
                  <a:cs typeface="Cambria"/>
                  <a:sym typeface="Cambria"/>
                </a:rPr>
                <a:t>d = plate separation</a:t>
              </a:r>
              <a:endParaRPr sz="900">
                <a:latin typeface="Cambria"/>
                <a:ea typeface="Cambria"/>
                <a:cs typeface="Cambria"/>
                <a:sym typeface="Cambria"/>
              </a:endParaRPr>
            </a:p>
            <a:p>
              <a:pPr indent="-285750" lvl="0" marL="457200" rtl="0" algn="l">
                <a:spcBef>
                  <a:spcPts val="0"/>
                </a:spcBef>
                <a:spcAft>
                  <a:spcPts val="0"/>
                </a:spcAft>
                <a:buSzPts val="900"/>
                <a:buFont typeface="Cambria"/>
                <a:buChar char="➢"/>
              </a:pPr>
              <a:r>
                <a:rPr lang="en-US" sz="900">
                  <a:latin typeface="Cambria"/>
                  <a:ea typeface="Cambria"/>
                  <a:cs typeface="Cambria"/>
                  <a:sym typeface="Cambria"/>
                </a:rPr>
                <a:t>𝝐 = electric permittivity </a:t>
              </a:r>
              <a:endParaRPr sz="900">
                <a:latin typeface="Cambria"/>
                <a:ea typeface="Cambria"/>
                <a:cs typeface="Cambria"/>
                <a:sym typeface="Cambria"/>
              </a:endParaRPr>
            </a:p>
          </p:txBody>
        </p:sp>
      </p:grpSp>
      <p:sp>
        <p:nvSpPr>
          <p:cNvPr id="169" name="Google Shape;169;p16"/>
          <p:cNvSpPr/>
          <p:nvPr/>
        </p:nvSpPr>
        <p:spPr>
          <a:xfrm>
            <a:off x="1663050" y="3637825"/>
            <a:ext cx="5494800" cy="26577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b="1" lang="en-US" sz="1500">
                <a:solidFill>
                  <a:schemeClr val="dk1"/>
                </a:solidFill>
                <a:latin typeface="Cambria"/>
                <a:ea typeface="Cambria"/>
                <a:cs typeface="Cambria"/>
                <a:sym typeface="Cambria"/>
              </a:rPr>
              <a:t>Linear Model:</a:t>
            </a:r>
            <a:r>
              <a:rPr lang="en-US" sz="1500">
                <a:solidFill>
                  <a:schemeClr val="dk1"/>
                </a:solidFill>
                <a:latin typeface="Cambria"/>
                <a:ea typeface="Cambria"/>
                <a:cs typeface="Cambria"/>
                <a:sym typeface="Cambria"/>
              </a:rPr>
              <a:t> T</a:t>
            </a:r>
            <a:r>
              <a:rPr lang="en-US" sz="1500">
                <a:solidFill>
                  <a:schemeClr val="dk1"/>
                </a:solidFill>
                <a:latin typeface="Cambria"/>
                <a:ea typeface="Cambria"/>
                <a:cs typeface="Cambria"/>
                <a:sym typeface="Cambria"/>
              </a:rPr>
              <a:t>rained using LMA data retrieved from 3 cases, </a:t>
            </a:r>
            <a:endParaRPr sz="1500">
              <a:solidFill>
                <a:schemeClr val="dk1"/>
              </a:solidFill>
              <a:latin typeface="Cambria"/>
              <a:ea typeface="Cambria"/>
              <a:cs typeface="Cambria"/>
              <a:sym typeface="Cambria"/>
            </a:endParaRPr>
          </a:p>
          <a:p>
            <a:pPr indent="-323850" lvl="2" marL="1371600" rtl="0" algn="l">
              <a:lnSpc>
                <a:spcPct val="115000"/>
              </a:lnSpc>
              <a:spcBef>
                <a:spcPts val="500"/>
              </a:spcBef>
              <a:spcAft>
                <a:spcPts val="0"/>
              </a:spcAft>
              <a:buClr>
                <a:schemeClr val="dk1"/>
              </a:buClr>
              <a:buSzPts val="1500"/>
              <a:buChar char="•"/>
            </a:pPr>
            <a:r>
              <a:rPr lang="en-US" sz="1200">
                <a:solidFill>
                  <a:schemeClr val="dk1"/>
                </a:solidFill>
                <a:latin typeface="Cambria"/>
                <a:ea typeface="Cambria"/>
                <a:cs typeface="Cambria"/>
                <a:sym typeface="Cambria"/>
              </a:rPr>
              <a:t>2021-06-12 OKLMA </a:t>
            </a:r>
            <a:endParaRPr sz="1200">
              <a:solidFill>
                <a:schemeClr val="dk1"/>
              </a:solidFill>
              <a:latin typeface="Cambria"/>
              <a:ea typeface="Cambria"/>
              <a:cs typeface="Cambria"/>
              <a:sym typeface="Cambria"/>
            </a:endParaRPr>
          </a:p>
          <a:p>
            <a:pPr indent="-323850" lvl="2" marL="1371600" rtl="0" algn="l">
              <a:lnSpc>
                <a:spcPct val="115000"/>
              </a:lnSpc>
              <a:spcBef>
                <a:spcPts val="0"/>
              </a:spcBef>
              <a:spcAft>
                <a:spcPts val="0"/>
              </a:spcAft>
              <a:buClr>
                <a:schemeClr val="dk1"/>
              </a:buClr>
              <a:buSzPts val="1500"/>
              <a:buChar char="•"/>
            </a:pPr>
            <a:r>
              <a:rPr lang="en-US" sz="1200">
                <a:solidFill>
                  <a:schemeClr val="dk1"/>
                </a:solidFill>
                <a:latin typeface="Cambria"/>
                <a:ea typeface="Cambria"/>
                <a:cs typeface="Cambria"/>
                <a:sym typeface="Cambria"/>
              </a:rPr>
              <a:t>2019-06-18 WTLMA</a:t>
            </a:r>
            <a:endParaRPr sz="1200">
              <a:solidFill>
                <a:schemeClr val="dk1"/>
              </a:solidFill>
              <a:latin typeface="Cambria"/>
              <a:ea typeface="Cambria"/>
              <a:cs typeface="Cambria"/>
              <a:sym typeface="Cambria"/>
            </a:endParaRPr>
          </a:p>
          <a:p>
            <a:pPr indent="-323850" lvl="2" marL="1371600" rtl="0" algn="l">
              <a:lnSpc>
                <a:spcPct val="115000"/>
              </a:lnSpc>
              <a:spcBef>
                <a:spcPts val="0"/>
              </a:spcBef>
              <a:spcAft>
                <a:spcPts val="0"/>
              </a:spcAft>
              <a:buClr>
                <a:schemeClr val="dk1"/>
              </a:buClr>
              <a:buSzPts val="1500"/>
              <a:buChar char="•"/>
            </a:pPr>
            <a:r>
              <a:rPr lang="en-US" sz="1200">
                <a:solidFill>
                  <a:schemeClr val="dk1"/>
                </a:solidFill>
                <a:latin typeface="Cambria"/>
                <a:ea typeface="Cambria"/>
                <a:cs typeface="Cambria"/>
                <a:sym typeface="Cambria"/>
              </a:rPr>
              <a:t>2021-03-17 OKLMA</a:t>
            </a:r>
            <a:endParaRPr sz="1200">
              <a:solidFill>
                <a:schemeClr val="dk1"/>
              </a:solidFill>
              <a:latin typeface="Cambria"/>
              <a:ea typeface="Cambria"/>
              <a:cs typeface="Cambria"/>
              <a:sym typeface="Cambria"/>
            </a:endParaRPr>
          </a:p>
          <a:p>
            <a:pPr indent="0" lvl="0" marL="0" rtl="0" algn="l">
              <a:lnSpc>
                <a:spcPct val="115000"/>
              </a:lnSpc>
              <a:spcBef>
                <a:spcPts val="500"/>
              </a:spcBef>
              <a:spcAft>
                <a:spcPts val="0"/>
              </a:spcAft>
              <a:buNone/>
            </a:pPr>
            <a:r>
              <a:rPr lang="en-US" sz="1500">
                <a:solidFill>
                  <a:schemeClr val="dk1"/>
                </a:solidFill>
                <a:latin typeface="Cambria"/>
                <a:ea typeface="Cambria"/>
                <a:cs typeface="Cambria"/>
                <a:sym typeface="Cambria"/>
              </a:rPr>
              <a:t>Why? GLM flash data only reports horizontal properties of flash, cannot use capacitor model or anything requiring altitude information.</a:t>
            </a:r>
            <a:endParaRPr sz="1500">
              <a:solidFill>
                <a:schemeClr val="dk1"/>
              </a:solidFill>
              <a:latin typeface="Cambria"/>
              <a:ea typeface="Cambria"/>
              <a:cs typeface="Cambria"/>
              <a:sym typeface="Cambria"/>
            </a:endParaRPr>
          </a:p>
          <a:p>
            <a:pPr indent="0" lvl="0" marL="0" rtl="0" algn="l">
              <a:lnSpc>
                <a:spcPct val="115000"/>
              </a:lnSpc>
              <a:spcBef>
                <a:spcPts val="1000"/>
              </a:spcBef>
              <a:spcAft>
                <a:spcPts val="0"/>
              </a:spcAft>
              <a:buNone/>
            </a:pPr>
            <a:r>
              <a:t/>
            </a:r>
            <a:endParaRPr sz="1500">
              <a:solidFill>
                <a:schemeClr val="dk1"/>
              </a:solidFill>
              <a:latin typeface="Cambria"/>
              <a:ea typeface="Cambria"/>
              <a:cs typeface="Cambria"/>
              <a:sym typeface="Cambria"/>
            </a:endParaRPr>
          </a:p>
        </p:txBody>
      </p:sp>
      <p:pic>
        <p:nvPicPr>
          <p:cNvPr id="170" name="Google Shape;170;p16"/>
          <p:cNvPicPr preferRelativeResize="0"/>
          <p:nvPr/>
        </p:nvPicPr>
        <p:blipFill>
          <a:blip r:embed="rId4">
            <a:alphaModFix/>
          </a:blip>
          <a:stretch>
            <a:fillRect/>
          </a:stretch>
        </p:blipFill>
        <p:spPr>
          <a:xfrm>
            <a:off x="2659950" y="5806650"/>
            <a:ext cx="2863449" cy="348350"/>
          </a:xfrm>
          <a:prstGeom prst="rect">
            <a:avLst/>
          </a:prstGeom>
          <a:noFill/>
          <a:ln>
            <a:noFill/>
          </a:ln>
        </p:spPr>
      </p:pic>
      <p:grpSp>
        <p:nvGrpSpPr>
          <p:cNvPr id="171" name="Google Shape;171;p16"/>
          <p:cNvGrpSpPr/>
          <p:nvPr/>
        </p:nvGrpSpPr>
        <p:grpSpPr>
          <a:xfrm>
            <a:off x="7416372" y="1575909"/>
            <a:ext cx="4470828" cy="4375535"/>
            <a:chOff x="7416372" y="1575909"/>
            <a:chExt cx="4470828" cy="4375535"/>
          </a:xfrm>
        </p:grpSpPr>
        <p:pic>
          <p:nvPicPr>
            <p:cNvPr id="172" name="Google Shape;172;p16"/>
            <p:cNvPicPr preferRelativeResize="0"/>
            <p:nvPr/>
          </p:nvPicPr>
          <p:blipFill>
            <a:blip r:embed="rId5">
              <a:alphaModFix/>
            </a:blip>
            <a:stretch>
              <a:fillRect/>
            </a:stretch>
          </p:blipFill>
          <p:spPr>
            <a:xfrm>
              <a:off x="7416372" y="1575909"/>
              <a:ext cx="4470828" cy="4375535"/>
            </a:xfrm>
            <a:prstGeom prst="rect">
              <a:avLst/>
            </a:prstGeom>
            <a:noFill/>
            <a:ln>
              <a:noFill/>
            </a:ln>
          </p:spPr>
        </p:pic>
        <p:sp>
          <p:nvSpPr>
            <p:cNvPr id="173" name="Google Shape;173;p16"/>
            <p:cNvSpPr/>
            <p:nvPr/>
          </p:nvSpPr>
          <p:spPr>
            <a:xfrm>
              <a:off x="9031975" y="2348425"/>
              <a:ext cx="261000" cy="159300"/>
            </a:xfrm>
            <a:prstGeom prst="rect">
              <a:avLst/>
            </a:prstGeom>
            <a:solidFill>
              <a:schemeClr val="lt1"/>
            </a:solidFill>
            <a:ln>
              <a:noFill/>
            </a:ln>
          </p:spPr>
          <p:txBody>
            <a:bodyPr anchorCtr="0" anchor="ctr" bIns="0" lIns="0" spcFirstLastPara="1" rIns="0" wrap="square" tIns="0">
              <a:noAutofit/>
            </a:bodyPr>
            <a:lstStyle/>
            <a:p>
              <a:pPr indent="0" lvl="0" marL="0" rtl="0" algn="l">
                <a:spcBef>
                  <a:spcPts val="0"/>
                </a:spcBef>
                <a:spcAft>
                  <a:spcPts val="0"/>
                </a:spcAft>
                <a:buNone/>
              </a:pPr>
              <a:r>
                <a:rPr lang="en-US" sz="800"/>
                <a:t>A&gt;1</a:t>
              </a:r>
              <a:endParaRPr sz="8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Expected Caveats and Adjustment</a:t>
            </a:r>
            <a:endParaRPr/>
          </a:p>
        </p:txBody>
      </p:sp>
      <p:grpSp>
        <p:nvGrpSpPr>
          <p:cNvPr id="180" name="Google Shape;180;p17"/>
          <p:cNvGrpSpPr/>
          <p:nvPr/>
        </p:nvGrpSpPr>
        <p:grpSpPr>
          <a:xfrm>
            <a:off x="3685675" y="1465400"/>
            <a:ext cx="3506300" cy="1159500"/>
            <a:chOff x="3685675" y="1465400"/>
            <a:chExt cx="3506300" cy="1159500"/>
          </a:xfrm>
        </p:grpSpPr>
        <p:sp>
          <p:nvSpPr>
            <p:cNvPr id="181" name="Google Shape;181;p17"/>
            <p:cNvSpPr/>
            <p:nvPr/>
          </p:nvSpPr>
          <p:spPr>
            <a:xfrm>
              <a:off x="3685675" y="1465400"/>
              <a:ext cx="1573200" cy="1159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Limited detection through deep cloud layers (convective updrafts)</a:t>
              </a:r>
              <a:endParaRPr/>
            </a:p>
          </p:txBody>
        </p:sp>
        <p:sp>
          <p:nvSpPr>
            <p:cNvPr id="182" name="Google Shape;182;p17"/>
            <p:cNvSpPr/>
            <p:nvPr/>
          </p:nvSpPr>
          <p:spPr>
            <a:xfrm>
              <a:off x="5618775" y="1465400"/>
              <a:ext cx="1573200" cy="1159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Light pooling combines many small flashes into larger flashes.</a:t>
              </a:r>
              <a:endParaRPr/>
            </a:p>
          </p:txBody>
        </p:sp>
        <p:sp>
          <p:nvSpPr>
            <p:cNvPr id="183" name="Google Shape;183;p17"/>
            <p:cNvSpPr/>
            <p:nvPr/>
          </p:nvSpPr>
          <p:spPr>
            <a:xfrm>
              <a:off x="5303825" y="1959700"/>
              <a:ext cx="270000" cy="270000"/>
            </a:xfrm>
            <a:prstGeom prst="mathPlus">
              <a:avLst>
                <a:gd fmla="val 23520" name="adj1"/>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7"/>
          <p:cNvGrpSpPr/>
          <p:nvPr/>
        </p:nvGrpSpPr>
        <p:grpSpPr>
          <a:xfrm>
            <a:off x="7440325" y="1465400"/>
            <a:ext cx="2655050" cy="1159500"/>
            <a:chOff x="7440325" y="1465400"/>
            <a:chExt cx="2655050" cy="1159500"/>
          </a:xfrm>
        </p:grpSpPr>
        <p:sp>
          <p:nvSpPr>
            <p:cNvPr id="185" name="Google Shape;185;p17"/>
            <p:cNvSpPr/>
            <p:nvPr/>
          </p:nvSpPr>
          <p:spPr>
            <a:xfrm>
              <a:off x="7935075" y="1465400"/>
              <a:ext cx="2160300" cy="1159500"/>
            </a:xfrm>
            <a:prstGeom prst="rect">
              <a:avLst/>
            </a:prstGeom>
            <a:solidFill>
              <a:srgbClr val="EA9999"/>
            </a:solidFill>
            <a:ln cap="flat" cmpd="sng" w="9525">
              <a:solidFill>
                <a:schemeClr val="dk2"/>
              </a:solidFill>
              <a:prstDash val="solid"/>
              <a:round/>
              <a:headEnd len="sm" w="sm" type="none"/>
              <a:tailEnd len="sm" w="sm" type="none"/>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a:t>Lower flash rates and larger flash areas.</a:t>
              </a:r>
              <a:endParaRPr/>
            </a:p>
          </p:txBody>
        </p:sp>
        <p:sp>
          <p:nvSpPr>
            <p:cNvPr id="186" name="Google Shape;186;p17"/>
            <p:cNvSpPr/>
            <p:nvPr/>
          </p:nvSpPr>
          <p:spPr>
            <a:xfrm>
              <a:off x="7440325" y="1959700"/>
              <a:ext cx="270000" cy="270000"/>
            </a:xfrm>
            <a:prstGeom prst="mathEqual">
              <a:avLst>
                <a:gd fmla="val 23520" name="adj1"/>
                <a:gd fmla="val 1176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7"/>
          <p:cNvSpPr/>
          <p:nvPr/>
        </p:nvSpPr>
        <p:spPr>
          <a:xfrm>
            <a:off x="3684300" y="305612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Preliminary results 2 orders of magnitude &gt; capacitor.</a:t>
            </a:r>
            <a:endParaRPr/>
          </a:p>
        </p:txBody>
      </p:sp>
      <p:grpSp>
        <p:nvGrpSpPr>
          <p:cNvPr id="188" name="Google Shape;188;p17"/>
          <p:cNvGrpSpPr/>
          <p:nvPr/>
        </p:nvGrpSpPr>
        <p:grpSpPr>
          <a:xfrm>
            <a:off x="1822775" y="1465400"/>
            <a:ext cx="1795300" cy="1159500"/>
            <a:chOff x="1822775" y="1465400"/>
            <a:chExt cx="1795300" cy="1159500"/>
          </a:xfrm>
        </p:grpSpPr>
        <p:sp>
          <p:nvSpPr>
            <p:cNvPr id="189" name="Google Shape;189;p17"/>
            <p:cNvSpPr/>
            <p:nvPr/>
          </p:nvSpPr>
          <p:spPr>
            <a:xfrm>
              <a:off x="1822775" y="1465400"/>
              <a:ext cx="1503000" cy="1159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GLM Caveats</a:t>
              </a:r>
              <a:endParaRPr/>
            </a:p>
          </p:txBody>
        </p:sp>
        <p:grpSp>
          <p:nvGrpSpPr>
            <p:cNvPr id="190" name="Google Shape;190;p17"/>
            <p:cNvGrpSpPr/>
            <p:nvPr/>
          </p:nvGrpSpPr>
          <p:grpSpPr>
            <a:xfrm>
              <a:off x="3393375" y="1746100"/>
              <a:ext cx="224700" cy="646900"/>
              <a:chOff x="3393375" y="2341675"/>
              <a:chExt cx="224700" cy="646900"/>
            </a:xfrm>
          </p:grpSpPr>
          <p:sp>
            <p:nvSpPr>
              <p:cNvPr id="191" name="Google Shape;191;p17"/>
              <p:cNvSpPr/>
              <p:nvPr/>
            </p:nvSpPr>
            <p:spPr>
              <a:xfrm>
                <a:off x="3393375" y="2341675"/>
                <a:ext cx="224700" cy="2136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3393375" y="2774975"/>
                <a:ext cx="224700" cy="2136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3" name="Google Shape;193;p17"/>
          <p:cNvGrpSpPr/>
          <p:nvPr/>
        </p:nvGrpSpPr>
        <p:grpSpPr>
          <a:xfrm>
            <a:off x="1821400" y="3056125"/>
            <a:ext cx="1795300" cy="1159500"/>
            <a:chOff x="1821400" y="3056125"/>
            <a:chExt cx="1795300" cy="1159500"/>
          </a:xfrm>
        </p:grpSpPr>
        <p:sp>
          <p:nvSpPr>
            <p:cNvPr id="194" name="Google Shape;194;p17"/>
            <p:cNvSpPr/>
            <p:nvPr/>
          </p:nvSpPr>
          <p:spPr>
            <a:xfrm>
              <a:off x="1821400" y="305612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Adjustment</a:t>
              </a:r>
              <a:endParaRPr/>
            </a:p>
          </p:txBody>
        </p:sp>
        <p:grpSp>
          <p:nvGrpSpPr>
            <p:cNvPr id="195" name="Google Shape;195;p17"/>
            <p:cNvGrpSpPr/>
            <p:nvPr/>
          </p:nvGrpSpPr>
          <p:grpSpPr>
            <a:xfrm>
              <a:off x="3392000" y="3312425"/>
              <a:ext cx="224700" cy="646900"/>
              <a:chOff x="3393375" y="2341675"/>
              <a:chExt cx="224700" cy="646900"/>
            </a:xfrm>
          </p:grpSpPr>
          <p:sp>
            <p:nvSpPr>
              <p:cNvPr id="196" name="Google Shape;196;p17"/>
              <p:cNvSpPr/>
              <p:nvPr/>
            </p:nvSpPr>
            <p:spPr>
              <a:xfrm>
                <a:off x="3393375" y="2341675"/>
                <a:ext cx="224700" cy="2136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a:off x="3393375" y="2774975"/>
                <a:ext cx="224700" cy="2136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8" name="Google Shape;198;p17"/>
          <p:cNvGrpSpPr/>
          <p:nvPr/>
        </p:nvGrpSpPr>
        <p:grpSpPr>
          <a:xfrm>
            <a:off x="5187300" y="3056125"/>
            <a:ext cx="1751350" cy="1159500"/>
            <a:chOff x="5187300" y="3056125"/>
            <a:chExt cx="1751350" cy="1159500"/>
          </a:xfrm>
        </p:grpSpPr>
        <p:sp>
          <p:nvSpPr>
            <p:cNvPr id="199" name="Google Shape;199;p17"/>
            <p:cNvSpPr/>
            <p:nvPr/>
          </p:nvSpPr>
          <p:spPr>
            <a:xfrm>
              <a:off x="5435650" y="305612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Why? Primarily due to large GLM flash areas.</a:t>
              </a:r>
              <a:endParaRPr/>
            </a:p>
          </p:txBody>
        </p:sp>
        <p:sp>
          <p:nvSpPr>
            <p:cNvPr id="200" name="Google Shape;200;p17"/>
            <p:cNvSpPr/>
            <p:nvPr/>
          </p:nvSpPr>
          <p:spPr>
            <a:xfrm>
              <a:off x="5187300" y="3534775"/>
              <a:ext cx="337200" cy="2022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17"/>
          <p:cNvGrpSpPr/>
          <p:nvPr/>
        </p:nvGrpSpPr>
        <p:grpSpPr>
          <a:xfrm>
            <a:off x="6938650" y="3056125"/>
            <a:ext cx="1751350" cy="1159500"/>
            <a:chOff x="6938650" y="3056125"/>
            <a:chExt cx="1751350" cy="1159500"/>
          </a:xfrm>
        </p:grpSpPr>
        <p:sp>
          <p:nvSpPr>
            <p:cNvPr id="202" name="Google Shape;202;p17"/>
            <p:cNvSpPr/>
            <p:nvPr/>
          </p:nvSpPr>
          <p:spPr>
            <a:xfrm>
              <a:off x="7187000" y="305612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How do we account for this?</a:t>
              </a:r>
              <a:endParaRPr/>
            </a:p>
          </p:txBody>
        </p:sp>
        <p:sp>
          <p:nvSpPr>
            <p:cNvPr id="203" name="Google Shape;203;p17"/>
            <p:cNvSpPr/>
            <p:nvPr/>
          </p:nvSpPr>
          <p:spPr>
            <a:xfrm>
              <a:off x="6938650" y="3534775"/>
              <a:ext cx="337200" cy="2022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17"/>
          <p:cNvGrpSpPr/>
          <p:nvPr/>
        </p:nvGrpSpPr>
        <p:grpSpPr>
          <a:xfrm>
            <a:off x="8690000" y="3056125"/>
            <a:ext cx="1751350" cy="1159500"/>
            <a:chOff x="8690000" y="3056125"/>
            <a:chExt cx="1751350" cy="1159500"/>
          </a:xfrm>
        </p:grpSpPr>
        <p:sp>
          <p:nvSpPr>
            <p:cNvPr id="205" name="Google Shape;205;p17"/>
            <p:cNvSpPr/>
            <p:nvPr/>
          </p:nvSpPr>
          <p:spPr>
            <a:xfrm>
              <a:off x="8938350" y="305612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LMA to GLM flash area ratio (FAR*).</a:t>
              </a:r>
              <a:endParaRPr/>
            </a:p>
          </p:txBody>
        </p:sp>
        <p:sp>
          <p:nvSpPr>
            <p:cNvPr id="206" name="Google Shape;206;p17"/>
            <p:cNvSpPr/>
            <p:nvPr/>
          </p:nvSpPr>
          <p:spPr>
            <a:xfrm>
              <a:off x="8690000" y="3534775"/>
              <a:ext cx="337200" cy="2022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7"/>
          <p:cNvGrpSpPr/>
          <p:nvPr/>
        </p:nvGrpSpPr>
        <p:grpSpPr>
          <a:xfrm>
            <a:off x="5144125" y="4444575"/>
            <a:ext cx="1751350" cy="1159500"/>
            <a:chOff x="6938650" y="4444575"/>
            <a:chExt cx="1751350" cy="1159500"/>
          </a:xfrm>
        </p:grpSpPr>
        <p:sp>
          <p:nvSpPr>
            <p:cNvPr id="208" name="Google Shape;208;p17"/>
            <p:cNvSpPr/>
            <p:nvPr/>
          </p:nvSpPr>
          <p:spPr>
            <a:xfrm>
              <a:off x="7187000" y="4444575"/>
              <a:ext cx="1503000" cy="1159500"/>
            </a:xfrm>
            <a:prstGeom prst="rect">
              <a:avLst/>
            </a:prstGeom>
            <a:solidFill>
              <a:srgbClr val="B6D7A8"/>
            </a:solidFill>
            <a:ln cap="flat" cmpd="sng" w="19050">
              <a:solidFill>
                <a:schemeClr val="dk2"/>
              </a:solidFill>
              <a:prstDash val="solid"/>
              <a:round/>
              <a:headEnd len="sm" w="sm" type="none"/>
              <a:tailEnd len="sm" w="sm" type="none"/>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t>Scale EED estimates by average FAR=0.012</a:t>
              </a:r>
              <a:endParaRPr/>
            </a:p>
          </p:txBody>
        </p:sp>
        <p:sp>
          <p:nvSpPr>
            <p:cNvPr id="209" name="Google Shape;209;p17"/>
            <p:cNvSpPr/>
            <p:nvPr/>
          </p:nvSpPr>
          <p:spPr>
            <a:xfrm>
              <a:off x="6938650" y="4923225"/>
              <a:ext cx="337200" cy="2022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7"/>
          <p:cNvGrpSpPr/>
          <p:nvPr/>
        </p:nvGrpSpPr>
        <p:grpSpPr>
          <a:xfrm>
            <a:off x="3325783" y="3433150"/>
            <a:ext cx="7417104" cy="2170925"/>
            <a:chOff x="3325783" y="3433150"/>
            <a:chExt cx="7417104" cy="2170925"/>
          </a:xfrm>
        </p:grpSpPr>
        <p:sp>
          <p:nvSpPr>
            <p:cNvPr id="211" name="Google Shape;211;p17"/>
            <p:cNvSpPr/>
            <p:nvPr/>
          </p:nvSpPr>
          <p:spPr>
            <a:xfrm>
              <a:off x="3684300" y="4444575"/>
              <a:ext cx="1503000" cy="1159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LMA flash areas &lt;&lt; GLM </a:t>
              </a:r>
              <a:endParaRPr/>
            </a:p>
          </p:txBody>
        </p:sp>
        <p:grpSp>
          <p:nvGrpSpPr>
            <p:cNvPr id="212" name="Google Shape;212;p17"/>
            <p:cNvGrpSpPr/>
            <p:nvPr/>
          </p:nvGrpSpPr>
          <p:grpSpPr>
            <a:xfrm>
              <a:off x="3325783" y="3433150"/>
              <a:ext cx="7417104" cy="1816775"/>
              <a:chOff x="2556949" y="3500575"/>
              <a:chExt cx="8993700" cy="1816775"/>
            </a:xfrm>
          </p:grpSpPr>
          <p:sp>
            <p:nvSpPr>
              <p:cNvPr id="213" name="Google Shape;213;p17"/>
              <p:cNvSpPr/>
              <p:nvPr/>
            </p:nvSpPr>
            <p:spPr>
              <a:xfrm rot="5400000">
                <a:off x="11050849" y="3682375"/>
                <a:ext cx="681600" cy="318000"/>
              </a:xfrm>
              <a:prstGeom prst="bentArrow">
                <a:avLst>
                  <a:gd fmla="val 25000" name="adj1"/>
                  <a:gd fmla="val 25000" name="adj2"/>
                  <a:gd fmla="val 25000" name="adj3"/>
                  <a:gd fmla="val 43750" name="adj4"/>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flipH="1" rot="10800000">
                <a:off x="2602731" y="4976850"/>
                <a:ext cx="396300" cy="340500"/>
              </a:xfrm>
              <a:prstGeom prst="bentArrow">
                <a:avLst>
                  <a:gd fmla="val 25000" name="adj1"/>
                  <a:gd fmla="val 25000" name="adj2"/>
                  <a:gd fmla="val 25000" name="adj3"/>
                  <a:gd fmla="val 43750" name="adj4"/>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flipH="1" rot="-5400000">
                <a:off x="2375149" y="4522525"/>
                <a:ext cx="681600" cy="318000"/>
              </a:xfrm>
              <a:prstGeom prst="bentArrow">
                <a:avLst>
                  <a:gd fmla="val 25000" name="adj1"/>
                  <a:gd fmla="val 25000" name="adj2"/>
                  <a:gd fmla="val 25000" name="adj3"/>
                  <a:gd fmla="val 43750" name="adj4"/>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2896791" y="4301488"/>
                <a:ext cx="8026500" cy="173100"/>
              </a:xfrm>
              <a:prstGeom prst="lef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rot="10800000">
                <a:off x="10896466" y="4136600"/>
                <a:ext cx="608400" cy="356400"/>
              </a:xfrm>
              <a:prstGeom prst="bentArrow">
                <a:avLst>
                  <a:gd fmla="val 25000" name="adj1"/>
                  <a:gd fmla="val 25000" name="adj2"/>
                  <a:gd fmla="val 25000" name="adj3"/>
                  <a:gd fmla="val 43750" name="adj4"/>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8" name="Google Shape;218;p17"/>
          <p:cNvSpPr/>
          <p:nvPr/>
        </p:nvSpPr>
        <p:spPr>
          <a:xfrm>
            <a:off x="2237175" y="6005550"/>
            <a:ext cx="8392800" cy="7209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t>Note:</a:t>
            </a:r>
            <a:r>
              <a:rPr lang="en-US" sz="1300"/>
              <a:t> </a:t>
            </a:r>
            <a:r>
              <a:rPr i="1" lang="en-US" sz="1300"/>
              <a:t>Adjustment does not fix lower flash rates nor is it </a:t>
            </a:r>
            <a:r>
              <a:rPr i="1" lang="en-US" sz="1300"/>
              <a:t>meant to correct the actual flash areas, instead they are used only to adjust EED trends in space and time to match what is expected when using ground-based systems such as the LMA.</a:t>
            </a:r>
            <a:endParaRPr/>
          </a:p>
        </p:txBody>
      </p:sp>
      <p:sp>
        <p:nvSpPr>
          <p:cNvPr id="219" name="Google Shape;219;p17"/>
          <p:cNvSpPr txBox="1"/>
          <p:nvPr/>
        </p:nvSpPr>
        <p:spPr>
          <a:xfrm>
            <a:off x="9865975" y="4500975"/>
            <a:ext cx="1449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latin typeface="Cambria"/>
                <a:ea typeface="Cambria"/>
                <a:cs typeface="Cambria"/>
                <a:sym typeface="Cambria"/>
              </a:rPr>
              <a:t>*Not to be confused with False Alarm Ratio!</a:t>
            </a:r>
            <a:endParaRPr b="1" i="1">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1559169" y="-129266"/>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Analysis Design and Results</a:t>
            </a:r>
            <a:endParaRPr/>
          </a:p>
        </p:txBody>
      </p:sp>
      <p:sp>
        <p:nvSpPr>
          <p:cNvPr id="226" name="Google Shape;226;p18"/>
          <p:cNvSpPr/>
          <p:nvPr/>
        </p:nvSpPr>
        <p:spPr>
          <a:xfrm>
            <a:off x="2188425" y="4615150"/>
            <a:ext cx="4011600" cy="212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b="1" lang="en-US" sz="1200">
                <a:solidFill>
                  <a:schemeClr val="dk1"/>
                </a:solidFill>
                <a:latin typeface="Cambria"/>
                <a:ea typeface="Cambria"/>
                <a:cs typeface="Cambria"/>
                <a:sym typeface="Cambria"/>
              </a:rPr>
              <a:t>Design</a:t>
            </a:r>
            <a:endParaRPr b="1" sz="1200">
              <a:solidFill>
                <a:schemeClr val="dk1"/>
              </a:solidFill>
              <a:latin typeface="Cambria"/>
              <a:ea typeface="Cambria"/>
              <a:cs typeface="Cambria"/>
              <a:sym typeface="Cambria"/>
            </a:endParaRPr>
          </a:p>
          <a:p>
            <a:pPr indent="-304800" lvl="0" marL="457200" rtl="0" algn="l">
              <a:lnSpc>
                <a:spcPct val="90000"/>
              </a:lnSpc>
              <a:spcBef>
                <a:spcPts val="500"/>
              </a:spcBef>
              <a:spcAft>
                <a:spcPts val="0"/>
              </a:spcAft>
              <a:buClr>
                <a:schemeClr val="dk1"/>
              </a:buClr>
              <a:buSzPts val="1200"/>
              <a:buFont typeface="Cambria"/>
              <a:buChar char="●"/>
            </a:pPr>
            <a:r>
              <a:rPr i="1" lang="en-US" sz="1200">
                <a:solidFill>
                  <a:schemeClr val="dk1"/>
                </a:solidFill>
                <a:latin typeface="Cambria"/>
                <a:ea typeface="Cambria"/>
                <a:cs typeface="Cambria"/>
                <a:sym typeface="Cambria"/>
              </a:rPr>
              <a:t>How well does the GLM EED linear model capture total EED fluctuations in time? Where does it fail?</a:t>
            </a:r>
            <a:endParaRPr i="1" sz="1200">
              <a:solidFill>
                <a:schemeClr val="dk1"/>
              </a:solidFill>
              <a:latin typeface="Cambria"/>
              <a:ea typeface="Cambria"/>
              <a:cs typeface="Cambria"/>
              <a:sym typeface="Cambria"/>
            </a:endParaRPr>
          </a:p>
          <a:p>
            <a:pPr indent="-304800" lvl="0" marL="4572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Time bins = 300 s, or 5 minutes </a:t>
            </a:r>
            <a:endParaRPr sz="1200">
              <a:solidFill>
                <a:schemeClr val="dk1"/>
              </a:solidFill>
              <a:latin typeface="Cambria"/>
              <a:ea typeface="Cambria"/>
              <a:cs typeface="Cambria"/>
              <a:sym typeface="Cambria"/>
            </a:endParaRPr>
          </a:p>
          <a:p>
            <a:pPr indent="-304800" lvl="0" marL="4572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What is compared:</a:t>
            </a:r>
            <a:endParaRPr sz="1200">
              <a:solidFill>
                <a:schemeClr val="dk1"/>
              </a:solidFill>
              <a:latin typeface="Cambria"/>
              <a:ea typeface="Cambria"/>
              <a:cs typeface="Cambria"/>
              <a:sym typeface="Cambria"/>
            </a:endParaRPr>
          </a:p>
          <a:p>
            <a:pPr indent="-304800" lvl="1" marL="9144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Flash rates, </a:t>
            </a:r>
            <a:endParaRPr sz="1200">
              <a:solidFill>
                <a:schemeClr val="dk1"/>
              </a:solidFill>
              <a:latin typeface="Cambria"/>
              <a:ea typeface="Cambria"/>
              <a:cs typeface="Cambria"/>
              <a:sym typeface="Cambria"/>
            </a:endParaRPr>
          </a:p>
          <a:p>
            <a:pPr indent="-304800" lvl="1" marL="9144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Mean flash areas</a:t>
            </a:r>
            <a:endParaRPr sz="1200">
              <a:solidFill>
                <a:schemeClr val="dk1"/>
              </a:solidFill>
              <a:latin typeface="Cambria"/>
              <a:ea typeface="Cambria"/>
              <a:cs typeface="Cambria"/>
              <a:sym typeface="Cambria"/>
            </a:endParaRPr>
          </a:p>
          <a:p>
            <a:pPr indent="-304800" lvl="1" marL="9144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Total GLM and LMA EED estimates per bin,</a:t>
            </a:r>
            <a:endParaRPr sz="1200">
              <a:solidFill>
                <a:schemeClr val="dk1"/>
              </a:solidFill>
              <a:latin typeface="Cambria"/>
              <a:ea typeface="Cambria"/>
              <a:cs typeface="Cambria"/>
              <a:sym typeface="Cambria"/>
            </a:endParaRPr>
          </a:p>
          <a:p>
            <a:pPr indent="-304800" lvl="1" marL="914400" rtl="0" algn="l">
              <a:lnSpc>
                <a:spcPct val="90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Adjusted Total GLM EED estimates per time bin</a:t>
            </a:r>
            <a:endParaRPr sz="2500">
              <a:solidFill>
                <a:schemeClr val="dk1"/>
              </a:solidFill>
              <a:latin typeface="Cambria"/>
              <a:ea typeface="Cambria"/>
              <a:cs typeface="Cambria"/>
              <a:sym typeface="Cambria"/>
            </a:endParaRPr>
          </a:p>
          <a:p>
            <a:pPr indent="0" lvl="0" marL="0" rtl="0" algn="l">
              <a:spcBef>
                <a:spcPts val="0"/>
              </a:spcBef>
              <a:spcAft>
                <a:spcPts val="0"/>
              </a:spcAft>
              <a:buNone/>
            </a:pPr>
            <a:r>
              <a:t/>
            </a:r>
            <a:endParaRPr/>
          </a:p>
        </p:txBody>
      </p:sp>
      <p:grpSp>
        <p:nvGrpSpPr>
          <p:cNvPr id="227" name="Google Shape;227;p18"/>
          <p:cNvGrpSpPr/>
          <p:nvPr/>
        </p:nvGrpSpPr>
        <p:grpSpPr>
          <a:xfrm>
            <a:off x="2799513" y="671023"/>
            <a:ext cx="8261188" cy="6071127"/>
            <a:chOff x="2799513" y="671023"/>
            <a:chExt cx="8261188" cy="6071127"/>
          </a:xfrm>
        </p:grpSpPr>
        <p:grpSp>
          <p:nvGrpSpPr>
            <p:cNvPr id="228" name="Google Shape;228;p18"/>
            <p:cNvGrpSpPr/>
            <p:nvPr/>
          </p:nvGrpSpPr>
          <p:grpSpPr>
            <a:xfrm>
              <a:off x="2799513" y="671023"/>
              <a:ext cx="8261188" cy="6071127"/>
              <a:chOff x="2799513" y="671023"/>
              <a:chExt cx="8261188" cy="6071127"/>
            </a:xfrm>
          </p:grpSpPr>
          <p:sp>
            <p:nvSpPr>
              <p:cNvPr id="229" name="Google Shape;229;p18"/>
              <p:cNvSpPr/>
              <p:nvPr/>
            </p:nvSpPr>
            <p:spPr>
              <a:xfrm>
                <a:off x="7049100" y="4615150"/>
                <a:ext cx="4011600" cy="2127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b="1" lang="en-US" sz="1200">
                    <a:solidFill>
                      <a:schemeClr val="dk1"/>
                    </a:solidFill>
                    <a:latin typeface="Cambria"/>
                    <a:ea typeface="Cambria"/>
                    <a:cs typeface="Cambria"/>
                    <a:sym typeface="Cambria"/>
                  </a:rPr>
                  <a:t>Results</a:t>
                </a:r>
                <a:endParaRPr b="1" sz="1200">
                  <a:solidFill>
                    <a:schemeClr val="dk1"/>
                  </a:solidFill>
                  <a:latin typeface="Cambria"/>
                  <a:ea typeface="Cambria"/>
                  <a:cs typeface="Cambria"/>
                  <a:sym typeface="Cambria"/>
                </a:endParaRPr>
              </a:p>
              <a:p>
                <a:pPr indent="-304800" lvl="0" marL="457200" rtl="0" algn="l">
                  <a:spcBef>
                    <a:spcPts val="0"/>
                  </a:spcBef>
                  <a:spcAft>
                    <a:spcPts val="0"/>
                  </a:spcAft>
                  <a:buClr>
                    <a:schemeClr val="dk1"/>
                  </a:buClr>
                  <a:buSzPts val="1200"/>
                  <a:buFont typeface="Cambria"/>
                  <a:buAutoNum type="alphaUcPeriod"/>
                </a:pPr>
                <a:r>
                  <a:rPr lang="en-US" sz="1200">
                    <a:solidFill>
                      <a:schemeClr val="dk1"/>
                    </a:solidFill>
                    <a:latin typeface="Cambria"/>
                    <a:ea typeface="Cambria"/>
                    <a:cs typeface="Cambria"/>
                    <a:sym typeface="Cambria"/>
                  </a:rPr>
                  <a:t>Flash rates similar (not for all cases) but trends dont always match,</a:t>
                </a:r>
                <a:endParaRPr sz="1200">
                  <a:solidFill>
                    <a:schemeClr val="dk1"/>
                  </a:solidFill>
                  <a:latin typeface="Cambria"/>
                  <a:ea typeface="Cambria"/>
                  <a:cs typeface="Cambria"/>
                  <a:sym typeface="Cambria"/>
                </a:endParaRPr>
              </a:p>
              <a:p>
                <a:pPr indent="-304800" lvl="0" marL="457200" rtl="0" algn="l">
                  <a:spcBef>
                    <a:spcPts val="0"/>
                  </a:spcBef>
                  <a:spcAft>
                    <a:spcPts val="0"/>
                  </a:spcAft>
                  <a:buClr>
                    <a:schemeClr val="dk1"/>
                  </a:buClr>
                  <a:buSzPts val="1200"/>
                  <a:buFont typeface="Cambria"/>
                  <a:buAutoNum type="alphaUcPeriod"/>
                </a:pPr>
                <a:r>
                  <a:rPr lang="en-US" sz="1200">
                    <a:solidFill>
                      <a:schemeClr val="dk1"/>
                    </a:solidFill>
                    <a:latin typeface="Cambria"/>
                    <a:ea typeface="Cambria"/>
                    <a:cs typeface="Cambria"/>
                    <a:sym typeface="Cambria"/>
                  </a:rPr>
                  <a:t>GLM flash areas &gt;&gt; those of LMA</a:t>
                </a:r>
                <a:endParaRPr sz="1200">
                  <a:solidFill>
                    <a:schemeClr val="dk1"/>
                  </a:solidFill>
                  <a:latin typeface="Cambria"/>
                  <a:ea typeface="Cambria"/>
                  <a:cs typeface="Cambria"/>
                  <a:sym typeface="Cambria"/>
                </a:endParaRPr>
              </a:p>
              <a:p>
                <a:pPr indent="-304800" lvl="0" marL="457200" rtl="0" algn="l">
                  <a:spcBef>
                    <a:spcPts val="0"/>
                  </a:spcBef>
                  <a:spcAft>
                    <a:spcPts val="0"/>
                  </a:spcAft>
                  <a:buClr>
                    <a:schemeClr val="dk1"/>
                  </a:buClr>
                  <a:buSzPts val="1200"/>
                  <a:buFont typeface="Cambria"/>
                  <a:buAutoNum type="alphaUcPeriod"/>
                </a:pPr>
                <a:r>
                  <a:rPr lang="en-US" sz="1200">
                    <a:solidFill>
                      <a:schemeClr val="dk1"/>
                    </a:solidFill>
                    <a:latin typeface="Cambria"/>
                    <a:ea typeface="Cambria"/>
                    <a:cs typeface="Cambria"/>
                    <a:sym typeface="Cambria"/>
                  </a:rPr>
                  <a:t>Larger GLM areas → Larger EED estimates, </a:t>
                </a:r>
                <a:endParaRPr sz="1200">
                  <a:solidFill>
                    <a:schemeClr val="dk1"/>
                  </a:solidFill>
                  <a:latin typeface="Cambria"/>
                  <a:ea typeface="Cambria"/>
                  <a:cs typeface="Cambria"/>
                  <a:sym typeface="Cambria"/>
                </a:endParaRPr>
              </a:p>
              <a:p>
                <a:pPr indent="-304800" lvl="0" marL="457200" rtl="0" algn="l">
                  <a:spcBef>
                    <a:spcPts val="0"/>
                  </a:spcBef>
                  <a:spcAft>
                    <a:spcPts val="0"/>
                  </a:spcAft>
                  <a:buClr>
                    <a:schemeClr val="dk1"/>
                  </a:buClr>
                  <a:buSzPts val="1200"/>
                  <a:buFont typeface="Cambria"/>
                  <a:buAutoNum type="alphaUcPeriod"/>
                </a:pPr>
                <a:r>
                  <a:rPr lang="en-US" sz="1200">
                    <a:solidFill>
                      <a:schemeClr val="dk1"/>
                    </a:solidFill>
                    <a:latin typeface="Cambria"/>
                    <a:ea typeface="Cambria"/>
                    <a:cs typeface="Cambria"/>
                    <a:sym typeface="Cambria"/>
                  </a:rPr>
                  <a:t>After adjustment: Trends best match towards later stages of storm, but magnitudes not in range of each other. </a:t>
                </a:r>
                <a:endParaRPr sz="1200">
                  <a:solidFill>
                    <a:schemeClr val="dk1"/>
                  </a:solidFill>
                  <a:latin typeface="Cambria"/>
                  <a:ea typeface="Cambria"/>
                  <a:cs typeface="Cambria"/>
                  <a:sym typeface="Cambria"/>
                </a:endParaRPr>
              </a:p>
              <a:p>
                <a:pPr indent="-304800" lvl="1" marL="914400" rtl="0" algn="l">
                  <a:spcBef>
                    <a:spcPts val="0"/>
                  </a:spcBef>
                  <a:spcAft>
                    <a:spcPts val="0"/>
                  </a:spcAft>
                  <a:buClr>
                    <a:schemeClr val="dk1"/>
                  </a:buClr>
                  <a:buSzPts val="1200"/>
                  <a:buFont typeface="Cambria"/>
                  <a:buAutoNum type="alphaLcPeriod"/>
                </a:pPr>
                <a:r>
                  <a:rPr lang="en-US" sz="1200">
                    <a:solidFill>
                      <a:schemeClr val="dk1"/>
                    </a:solidFill>
                    <a:latin typeface="Cambria"/>
                    <a:ea typeface="Cambria"/>
                    <a:cs typeface="Cambria"/>
                    <a:sym typeface="Cambria"/>
                  </a:rPr>
                  <a:t>Lack of variability also due to model simplicity (i.e, not considering flash altitudes).</a:t>
                </a:r>
                <a:endParaRPr sz="1200">
                  <a:solidFill>
                    <a:schemeClr val="dk1"/>
                  </a:solidFill>
                  <a:latin typeface="Cambria"/>
                  <a:ea typeface="Cambria"/>
                  <a:cs typeface="Cambria"/>
                  <a:sym typeface="Cambria"/>
                </a:endParaRPr>
              </a:p>
            </p:txBody>
          </p:sp>
          <p:grpSp>
            <p:nvGrpSpPr>
              <p:cNvPr id="230" name="Google Shape;230;p18"/>
              <p:cNvGrpSpPr/>
              <p:nvPr/>
            </p:nvGrpSpPr>
            <p:grpSpPr>
              <a:xfrm>
                <a:off x="2799513" y="671023"/>
                <a:ext cx="7747825" cy="3862576"/>
                <a:chOff x="2799513" y="671023"/>
                <a:chExt cx="7747825" cy="3862576"/>
              </a:xfrm>
            </p:grpSpPr>
            <p:grpSp>
              <p:nvGrpSpPr>
                <p:cNvPr id="231" name="Google Shape;231;p18"/>
                <p:cNvGrpSpPr/>
                <p:nvPr/>
              </p:nvGrpSpPr>
              <p:grpSpPr>
                <a:xfrm>
                  <a:off x="2799513" y="671023"/>
                  <a:ext cx="7747825" cy="3862576"/>
                  <a:chOff x="3011500" y="1165423"/>
                  <a:chExt cx="7747825" cy="3862576"/>
                </a:xfrm>
              </p:grpSpPr>
              <p:pic>
                <p:nvPicPr>
                  <p:cNvPr id="232" name="Google Shape;232;p18"/>
                  <p:cNvPicPr preferRelativeResize="0"/>
                  <p:nvPr/>
                </p:nvPicPr>
                <p:blipFill>
                  <a:blip r:embed="rId3">
                    <a:alphaModFix/>
                  </a:blip>
                  <a:stretch>
                    <a:fillRect/>
                  </a:stretch>
                </p:blipFill>
                <p:spPr>
                  <a:xfrm>
                    <a:off x="3011500" y="1165423"/>
                    <a:ext cx="7747825" cy="3862576"/>
                  </a:xfrm>
                  <a:prstGeom prst="rect">
                    <a:avLst/>
                  </a:prstGeom>
                  <a:noFill/>
                  <a:ln>
                    <a:noFill/>
                  </a:ln>
                </p:spPr>
              </p:pic>
              <p:sp>
                <p:nvSpPr>
                  <p:cNvPr id="233" name="Google Shape;233;p18"/>
                  <p:cNvSpPr txBox="1"/>
                  <p:nvPr/>
                </p:nvSpPr>
                <p:spPr>
                  <a:xfrm>
                    <a:off x="6328250" y="2927350"/>
                    <a:ext cx="2030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000">
                        <a:latin typeface="Cambria"/>
                        <a:ea typeface="Cambria"/>
                        <a:cs typeface="Cambria"/>
                        <a:sym typeface="Cambria"/>
                      </a:rPr>
                      <a:t>*EED axes log-scaled</a:t>
                    </a:r>
                    <a:endParaRPr b="1" i="1" sz="1000">
                      <a:latin typeface="Cambria"/>
                      <a:ea typeface="Cambria"/>
                      <a:cs typeface="Cambria"/>
                      <a:sym typeface="Cambria"/>
                    </a:endParaRPr>
                  </a:p>
                </p:txBody>
              </p:sp>
            </p:grpSp>
            <p:sp>
              <p:nvSpPr>
                <p:cNvPr id="234" name="Google Shape;234;p18"/>
                <p:cNvSpPr txBox="1"/>
                <p:nvPr/>
              </p:nvSpPr>
              <p:spPr>
                <a:xfrm>
                  <a:off x="3292400" y="955150"/>
                  <a:ext cx="51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mbria"/>
                      <a:ea typeface="Cambria"/>
                      <a:cs typeface="Cambria"/>
                      <a:sym typeface="Cambria"/>
                    </a:rPr>
                    <a:t>A)</a:t>
                  </a:r>
                  <a:endParaRPr b="1">
                    <a:latin typeface="Cambria"/>
                    <a:ea typeface="Cambria"/>
                    <a:cs typeface="Cambria"/>
                    <a:sym typeface="Cambria"/>
                  </a:endParaRPr>
                </a:p>
              </p:txBody>
            </p:sp>
            <p:sp>
              <p:nvSpPr>
                <p:cNvPr id="235" name="Google Shape;235;p18"/>
                <p:cNvSpPr txBox="1"/>
                <p:nvPr/>
              </p:nvSpPr>
              <p:spPr>
                <a:xfrm>
                  <a:off x="9568900" y="1984025"/>
                  <a:ext cx="51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mbria"/>
                      <a:ea typeface="Cambria"/>
                      <a:cs typeface="Cambria"/>
                      <a:sym typeface="Cambria"/>
                    </a:rPr>
                    <a:t>B</a:t>
                  </a:r>
                  <a:r>
                    <a:rPr b="1" lang="en-US">
                      <a:latin typeface="Cambria"/>
                      <a:ea typeface="Cambria"/>
                      <a:cs typeface="Cambria"/>
                      <a:sym typeface="Cambria"/>
                    </a:rPr>
                    <a:t>)</a:t>
                  </a:r>
                  <a:endParaRPr b="1">
                    <a:latin typeface="Cambria"/>
                    <a:ea typeface="Cambria"/>
                    <a:cs typeface="Cambria"/>
                    <a:sym typeface="Cambria"/>
                  </a:endParaRPr>
                </a:p>
              </p:txBody>
            </p:sp>
            <p:sp>
              <p:nvSpPr>
                <p:cNvPr id="236" name="Google Shape;236;p18"/>
                <p:cNvSpPr txBox="1"/>
                <p:nvPr/>
              </p:nvSpPr>
              <p:spPr>
                <a:xfrm>
                  <a:off x="5837550" y="3743300"/>
                  <a:ext cx="51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mbria"/>
                      <a:ea typeface="Cambria"/>
                      <a:cs typeface="Cambria"/>
                      <a:sym typeface="Cambria"/>
                    </a:rPr>
                    <a:t>C</a:t>
                  </a:r>
                  <a:r>
                    <a:rPr b="1" lang="en-US">
                      <a:latin typeface="Cambria"/>
                      <a:ea typeface="Cambria"/>
                      <a:cs typeface="Cambria"/>
                      <a:sym typeface="Cambria"/>
                    </a:rPr>
                    <a:t>)</a:t>
                  </a:r>
                  <a:endParaRPr b="1">
                    <a:latin typeface="Cambria"/>
                    <a:ea typeface="Cambria"/>
                    <a:cs typeface="Cambria"/>
                    <a:sym typeface="Cambria"/>
                  </a:endParaRPr>
                </a:p>
              </p:txBody>
            </p:sp>
            <p:sp>
              <p:nvSpPr>
                <p:cNvPr id="237" name="Google Shape;237;p18"/>
                <p:cNvSpPr txBox="1"/>
                <p:nvPr/>
              </p:nvSpPr>
              <p:spPr>
                <a:xfrm>
                  <a:off x="9568900" y="3743300"/>
                  <a:ext cx="51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mbria"/>
                      <a:ea typeface="Cambria"/>
                      <a:cs typeface="Cambria"/>
                      <a:sym typeface="Cambria"/>
                    </a:rPr>
                    <a:t>D</a:t>
                  </a:r>
                  <a:r>
                    <a:rPr b="1" lang="en-US">
                      <a:latin typeface="Cambria"/>
                      <a:ea typeface="Cambria"/>
                      <a:cs typeface="Cambria"/>
                      <a:sym typeface="Cambria"/>
                    </a:rPr>
                    <a:t>)</a:t>
                  </a:r>
                  <a:endParaRPr b="1">
                    <a:latin typeface="Cambria"/>
                    <a:ea typeface="Cambria"/>
                    <a:cs typeface="Cambria"/>
                    <a:sym typeface="Cambria"/>
                  </a:endParaRPr>
                </a:p>
              </p:txBody>
            </p:sp>
          </p:grpSp>
        </p:grpSp>
        <p:sp>
          <p:nvSpPr>
            <p:cNvPr id="238" name="Google Shape;238;p18"/>
            <p:cNvSpPr/>
            <p:nvPr/>
          </p:nvSpPr>
          <p:spPr>
            <a:xfrm>
              <a:off x="6281663" y="5532550"/>
              <a:ext cx="685800" cy="292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9" name="Google Shape;239;p18"/>
          <p:cNvCxnSpPr/>
          <p:nvPr/>
        </p:nvCxnSpPr>
        <p:spPr>
          <a:xfrm flipH="1" rot="10800000">
            <a:off x="2258875" y="2604775"/>
            <a:ext cx="2319900" cy="106800"/>
          </a:xfrm>
          <a:prstGeom prst="straightConnector1">
            <a:avLst/>
          </a:prstGeom>
          <a:noFill/>
          <a:ln cap="flat" cmpd="sng" w="9525">
            <a:solidFill>
              <a:schemeClr val="dk2"/>
            </a:solidFill>
            <a:prstDash val="solid"/>
            <a:round/>
            <a:headEnd len="med" w="med" type="none"/>
            <a:tailEnd len="med" w="med" type="triangle"/>
          </a:ln>
        </p:spPr>
      </p:cxnSp>
      <p:sp>
        <p:nvSpPr>
          <p:cNvPr id="240" name="Google Shape;240;p18"/>
          <p:cNvSpPr txBox="1"/>
          <p:nvPr/>
        </p:nvSpPr>
        <p:spPr>
          <a:xfrm>
            <a:off x="1577125" y="2380975"/>
            <a:ext cx="793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latin typeface="Cambria"/>
                <a:ea typeface="Cambria"/>
                <a:cs typeface="Cambria"/>
                <a:sym typeface="Cambria"/>
              </a:rPr>
              <a:t>Seconds since start of day</a:t>
            </a:r>
            <a:endParaRPr sz="9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1559169" y="-123591"/>
            <a:ext cx="10228500" cy="11595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Results: Impact of where Lightning is Detected</a:t>
            </a:r>
            <a:endParaRPr/>
          </a:p>
        </p:txBody>
      </p:sp>
      <p:pic>
        <p:nvPicPr>
          <p:cNvPr id="247" name="Google Shape;247;p19"/>
          <p:cNvPicPr preferRelativeResize="0"/>
          <p:nvPr/>
        </p:nvPicPr>
        <p:blipFill rotWithShape="1">
          <a:blip r:embed="rId3">
            <a:alphaModFix/>
          </a:blip>
          <a:srcRect b="12661" l="49947" r="0" t="51672"/>
          <a:stretch/>
        </p:blipFill>
        <p:spPr>
          <a:xfrm>
            <a:off x="6913125" y="995850"/>
            <a:ext cx="3604652" cy="2197726"/>
          </a:xfrm>
          <a:prstGeom prst="rect">
            <a:avLst/>
          </a:prstGeom>
          <a:noFill/>
          <a:ln>
            <a:noFill/>
          </a:ln>
        </p:spPr>
      </p:pic>
      <p:pic>
        <p:nvPicPr>
          <p:cNvPr id="248" name="Google Shape;248;p19"/>
          <p:cNvPicPr preferRelativeResize="0"/>
          <p:nvPr/>
        </p:nvPicPr>
        <p:blipFill rotWithShape="1">
          <a:blip r:embed="rId3">
            <a:alphaModFix/>
          </a:blip>
          <a:srcRect b="61434" l="0" r="50077" t="4433"/>
          <a:stretch/>
        </p:blipFill>
        <p:spPr>
          <a:xfrm>
            <a:off x="2642750" y="1085350"/>
            <a:ext cx="3516200" cy="2056952"/>
          </a:xfrm>
          <a:prstGeom prst="rect">
            <a:avLst/>
          </a:prstGeom>
          <a:noFill/>
          <a:ln>
            <a:noFill/>
          </a:ln>
        </p:spPr>
      </p:pic>
      <p:sp>
        <p:nvSpPr>
          <p:cNvPr id="249" name="Google Shape;249;p19"/>
          <p:cNvSpPr txBox="1"/>
          <p:nvPr/>
        </p:nvSpPr>
        <p:spPr>
          <a:xfrm>
            <a:off x="4221675" y="809325"/>
            <a:ext cx="14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Mean Flash Area</a:t>
            </a:r>
            <a:endParaRPr b="1">
              <a:latin typeface="Calibri"/>
              <a:ea typeface="Calibri"/>
              <a:cs typeface="Calibri"/>
              <a:sym typeface="Calibri"/>
            </a:endParaRPr>
          </a:p>
        </p:txBody>
      </p:sp>
      <p:sp>
        <p:nvSpPr>
          <p:cNvPr id="250" name="Google Shape;250;p19"/>
          <p:cNvSpPr txBox="1"/>
          <p:nvPr/>
        </p:nvSpPr>
        <p:spPr>
          <a:xfrm>
            <a:off x="8583175" y="809325"/>
            <a:ext cx="14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Adjusted EED</a:t>
            </a:r>
            <a:endParaRPr b="1">
              <a:latin typeface="Calibri"/>
              <a:ea typeface="Calibri"/>
              <a:cs typeface="Calibri"/>
              <a:sym typeface="Calibri"/>
            </a:endParaRPr>
          </a:p>
        </p:txBody>
      </p:sp>
      <p:sp>
        <p:nvSpPr>
          <p:cNvPr id="251" name="Google Shape;251;p19"/>
          <p:cNvSpPr txBox="1"/>
          <p:nvPr/>
        </p:nvSpPr>
        <p:spPr>
          <a:xfrm>
            <a:off x="5534900" y="3034600"/>
            <a:ext cx="437100" cy="2154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Mean </a:t>
            </a: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252" name="Google Shape;252;p19"/>
          <p:cNvSpPr txBox="1"/>
          <p:nvPr/>
        </p:nvSpPr>
        <p:spPr>
          <a:xfrm>
            <a:off x="4348675" y="3034600"/>
            <a:ext cx="437100" cy="2154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Mean</a:t>
            </a: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253" name="Google Shape;253;p19"/>
          <p:cNvSpPr txBox="1"/>
          <p:nvPr/>
        </p:nvSpPr>
        <p:spPr>
          <a:xfrm>
            <a:off x="9851275" y="3085875"/>
            <a:ext cx="531900" cy="2154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Mean </a:t>
            </a: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254" name="Google Shape;254;p19"/>
          <p:cNvSpPr txBox="1"/>
          <p:nvPr/>
        </p:nvSpPr>
        <p:spPr>
          <a:xfrm>
            <a:off x="8666500" y="3085875"/>
            <a:ext cx="531900" cy="215400"/>
          </a:xfrm>
          <a:prstGeom prst="rect">
            <a:avLst/>
          </a:prstGeom>
          <a:solidFill>
            <a:schemeClr val="lt1"/>
          </a:solidFill>
          <a:ln>
            <a:noFill/>
          </a:ln>
        </p:spPr>
        <p:txBody>
          <a:bodyPr anchorCtr="0" anchor="t" bIns="0" lIns="91425" spcFirstLastPara="1" rIns="91425" wrap="square" tIns="0">
            <a:spAutoFit/>
          </a:bodyPr>
          <a:lstStyle/>
          <a:p>
            <a:pPr indent="0" lvl="0" marL="0" rtl="0" algn="l">
              <a:spcBef>
                <a:spcPts val="0"/>
              </a:spcBef>
              <a:spcAft>
                <a:spcPts val="0"/>
              </a:spcAft>
              <a:buNone/>
            </a:pPr>
            <a:r>
              <a:rPr b="1" lang="en-US" sz="700">
                <a:latin typeface="Calibri"/>
                <a:ea typeface="Calibri"/>
                <a:cs typeface="Calibri"/>
                <a:sym typeface="Calibri"/>
              </a:rPr>
              <a:t>Mean </a:t>
            </a:r>
            <a:r>
              <a:rPr b="1" lang="en-US" sz="700">
                <a:latin typeface="Calibri"/>
                <a:ea typeface="Calibri"/>
                <a:cs typeface="Calibri"/>
                <a:sym typeface="Calibri"/>
              </a:rPr>
              <a:t>FAR</a:t>
            </a:r>
            <a:endParaRPr b="1" sz="700">
              <a:latin typeface="Calibri"/>
              <a:ea typeface="Calibri"/>
              <a:cs typeface="Calibri"/>
              <a:sym typeface="Calibri"/>
            </a:endParaRPr>
          </a:p>
        </p:txBody>
      </p:sp>
      <p:sp>
        <p:nvSpPr>
          <p:cNvPr id="255" name="Google Shape;255;p19"/>
          <p:cNvSpPr/>
          <p:nvPr/>
        </p:nvSpPr>
        <p:spPr>
          <a:xfrm>
            <a:off x="1674375" y="3528375"/>
            <a:ext cx="10113300" cy="59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FAR can be used to also determine where GLM and LMA see </a:t>
            </a:r>
            <a:r>
              <a:rPr lang="en-US"/>
              <a:t>similar</a:t>
            </a:r>
            <a:r>
              <a:rPr lang="en-US"/>
              <a:t> large flash activity, and where sensitivity lies where small flashes prevail.</a:t>
            </a:r>
            <a:endParaRPr/>
          </a:p>
        </p:txBody>
      </p:sp>
      <p:sp>
        <p:nvSpPr>
          <p:cNvPr id="256" name="Google Shape;256;p19"/>
          <p:cNvSpPr/>
          <p:nvPr/>
        </p:nvSpPr>
        <p:spPr>
          <a:xfrm>
            <a:off x="1674375" y="4184275"/>
            <a:ext cx="10113300" cy="59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Although not exact, GLM and LMA flash areas [Panel A] (and unadjusted EED estimates, not shown) closer in magnitude (and distribution shape) where mean FAR &gt;= 0.012 (outside regions of enhanced flash activity–convective updrafts).</a:t>
            </a:r>
            <a:endParaRPr/>
          </a:p>
        </p:txBody>
      </p:sp>
      <p:sp>
        <p:nvSpPr>
          <p:cNvPr id="257" name="Google Shape;257;p19"/>
          <p:cNvSpPr/>
          <p:nvPr/>
        </p:nvSpPr>
        <p:spPr>
          <a:xfrm>
            <a:off x="1674375" y="4858275"/>
            <a:ext cx="10113300" cy="59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Where FAR &lt; 0.012, </a:t>
            </a:r>
            <a:r>
              <a:rPr lang="en-US"/>
              <a:t>departure</a:t>
            </a:r>
            <a:r>
              <a:rPr lang="en-US"/>
              <a:t> from what GLM and LMA see – i.e., LMA sees more small flash activity and GLM does not. GLM bias towards larger EED estimates.</a:t>
            </a:r>
            <a:endParaRPr/>
          </a:p>
        </p:txBody>
      </p:sp>
      <p:sp>
        <p:nvSpPr>
          <p:cNvPr id="258" name="Google Shape;258;p19"/>
          <p:cNvSpPr/>
          <p:nvPr/>
        </p:nvSpPr>
        <p:spPr>
          <a:xfrm>
            <a:off x="1674375" y="5532275"/>
            <a:ext cx="10113300" cy="59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US"/>
              <a:t>Sensitivity to spatial analysis on where flash activity is being examined, seek to compare totals.</a:t>
            </a:r>
            <a:endParaRPr sz="2800">
              <a:solidFill>
                <a:schemeClr val="dk1"/>
              </a:solidFill>
              <a:latin typeface="Cambria"/>
              <a:ea typeface="Cambria"/>
              <a:cs typeface="Cambria"/>
              <a:sym typeface="Cambria"/>
            </a:endParaRPr>
          </a:p>
          <a:p>
            <a:pPr indent="0" lvl="0" marL="0" rtl="0" algn="l">
              <a:spcBef>
                <a:spcPts val="0"/>
              </a:spcBef>
              <a:spcAft>
                <a:spcPts val="0"/>
              </a:spcAft>
              <a:buNone/>
            </a:pPr>
            <a:r>
              <a:t/>
            </a:r>
            <a:endParaRPr/>
          </a:p>
        </p:txBody>
      </p:sp>
      <p:sp>
        <p:nvSpPr>
          <p:cNvPr id="259" name="Google Shape;259;p19"/>
          <p:cNvSpPr txBox="1"/>
          <p:nvPr/>
        </p:nvSpPr>
        <p:spPr>
          <a:xfrm>
            <a:off x="3899200" y="3145650"/>
            <a:ext cx="1010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600">
                <a:latin typeface="Cambria"/>
                <a:ea typeface="Cambria"/>
                <a:cs typeface="Cambria"/>
                <a:sym typeface="Cambria"/>
              </a:rPr>
              <a:t>Non-Convective Regions</a:t>
            </a:r>
            <a:endParaRPr i="1" sz="600">
              <a:latin typeface="Cambria"/>
              <a:ea typeface="Cambria"/>
              <a:cs typeface="Cambria"/>
              <a:sym typeface="Cambria"/>
            </a:endParaRPr>
          </a:p>
        </p:txBody>
      </p:sp>
      <p:sp>
        <p:nvSpPr>
          <p:cNvPr id="260" name="Google Shape;260;p19"/>
          <p:cNvSpPr txBox="1"/>
          <p:nvPr/>
        </p:nvSpPr>
        <p:spPr>
          <a:xfrm>
            <a:off x="5091625" y="3145625"/>
            <a:ext cx="10674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600">
                <a:latin typeface="Cambria"/>
                <a:ea typeface="Cambria"/>
                <a:cs typeface="Cambria"/>
                <a:sym typeface="Cambria"/>
              </a:rPr>
              <a:t>C</a:t>
            </a:r>
            <a:r>
              <a:rPr i="1" lang="en-US" sz="600">
                <a:latin typeface="Cambria"/>
                <a:ea typeface="Cambria"/>
                <a:cs typeface="Cambria"/>
                <a:sym typeface="Cambria"/>
              </a:rPr>
              <a:t>onvective Regions</a:t>
            </a:r>
            <a:endParaRPr i="1" sz="600">
              <a:latin typeface="Cambria"/>
              <a:ea typeface="Cambria"/>
              <a:cs typeface="Cambria"/>
              <a:sym typeface="Cambria"/>
            </a:endParaRPr>
          </a:p>
        </p:txBody>
      </p:sp>
      <p:sp>
        <p:nvSpPr>
          <p:cNvPr id="261" name="Google Shape;261;p19"/>
          <p:cNvSpPr txBox="1"/>
          <p:nvPr/>
        </p:nvSpPr>
        <p:spPr>
          <a:xfrm>
            <a:off x="8280425" y="3222525"/>
            <a:ext cx="1010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600">
                <a:latin typeface="Cambria"/>
                <a:ea typeface="Cambria"/>
                <a:cs typeface="Cambria"/>
                <a:sym typeface="Cambria"/>
              </a:rPr>
              <a:t>Non-</a:t>
            </a:r>
            <a:r>
              <a:rPr i="1" lang="en-US" sz="600">
                <a:latin typeface="Cambria"/>
                <a:ea typeface="Cambria"/>
                <a:cs typeface="Cambria"/>
                <a:sym typeface="Cambria"/>
              </a:rPr>
              <a:t>Convective Regions</a:t>
            </a:r>
            <a:endParaRPr i="1" sz="600">
              <a:latin typeface="Cambria"/>
              <a:ea typeface="Cambria"/>
              <a:cs typeface="Cambria"/>
              <a:sym typeface="Cambria"/>
            </a:endParaRPr>
          </a:p>
        </p:txBody>
      </p:sp>
      <p:sp>
        <p:nvSpPr>
          <p:cNvPr id="262" name="Google Shape;262;p19"/>
          <p:cNvSpPr txBox="1"/>
          <p:nvPr/>
        </p:nvSpPr>
        <p:spPr>
          <a:xfrm>
            <a:off x="9354250" y="3222513"/>
            <a:ext cx="10674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600">
                <a:latin typeface="Cambria"/>
                <a:ea typeface="Cambria"/>
                <a:cs typeface="Cambria"/>
                <a:sym typeface="Cambria"/>
              </a:rPr>
              <a:t>Convective Regions</a:t>
            </a:r>
            <a:endParaRPr i="1" sz="600">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Discussion</a:t>
            </a:r>
            <a:r>
              <a:rPr lang="en-US"/>
              <a:t>: Utility using storm Total EED</a:t>
            </a:r>
            <a:endParaRPr/>
          </a:p>
        </p:txBody>
      </p:sp>
      <p:sp>
        <p:nvSpPr>
          <p:cNvPr id="269" name="Google Shape;269;p20"/>
          <p:cNvSpPr txBox="1"/>
          <p:nvPr>
            <p:ph idx="1" type="body"/>
          </p:nvPr>
        </p:nvSpPr>
        <p:spPr>
          <a:xfrm>
            <a:off x="3532100" y="5079050"/>
            <a:ext cx="5605200" cy="547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sz="1320"/>
              <a:t>T</a:t>
            </a:r>
            <a:r>
              <a:rPr lang="en-US" sz="1320"/>
              <a:t>he total GLM flash EED per storm were within 2% of those of the LMA EED estimates.</a:t>
            </a:r>
            <a:endParaRPr sz="1320"/>
          </a:p>
          <a:p>
            <a:pPr indent="0" lvl="0" marL="0" rtl="0" algn="l">
              <a:lnSpc>
                <a:spcPct val="100000"/>
              </a:lnSpc>
              <a:spcBef>
                <a:spcPts val="1000"/>
              </a:spcBef>
              <a:spcAft>
                <a:spcPts val="1000"/>
              </a:spcAft>
              <a:buNone/>
            </a:pPr>
            <a:r>
              <a:t/>
            </a:r>
            <a:endParaRPr sz="1320"/>
          </a:p>
        </p:txBody>
      </p:sp>
      <p:pic>
        <p:nvPicPr>
          <p:cNvPr id="270" name="Google Shape;270;p20"/>
          <p:cNvPicPr preferRelativeResize="0"/>
          <p:nvPr/>
        </p:nvPicPr>
        <p:blipFill rotWithShape="1">
          <a:blip r:embed="rId3">
            <a:alphaModFix/>
          </a:blip>
          <a:srcRect b="0" l="0" r="0" t="50377"/>
          <a:stretch/>
        </p:blipFill>
        <p:spPr>
          <a:xfrm>
            <a:off x="1460800" y="1565650"/>
            <a:ext cx="3659539" cy="3247127"/>
          </a:xfrm>
          <a:prstGeom prst="rect">
            <a:avLst/>
          </a:prstGeom>
          <a:noFill/>
          <a:ln>
            <a:noFill/>
          </a:ln>
        </p:spPr>
      </p:pic>
      <p:graphicFrame>
        <p:nvGraphicFramePr>
          <p:cNvPr id="271" name="Google Shape;271;p20"/>
          <p:cNvGraphicFramePr/>
          <p:nvPr/>
        </p:nvGraphicFramePr>
        <p:xfrm>
          <a:off x="5258850" y="1642142"/>
          <a:ext cx="3000000" cy="3000000"/>
        </p:xfrm>
        <a:graphic>
          <a:graphicData uri="http://schemas.openxmlformats.org/drawingml/2006/table">
            <a:tbl>
              <a:tblPr>
                <a:noFill/>
                <a:tableStyleId>{E466897B-ABAD-4D42-A7B1-66B30AFFED53}</a:tableStyleId>
              </a:tblPr>
              <a:tblGrid>
                <a:gridCol w="1874525"/>
                <a:gridCol w="930650"/>
                <a:gridCol w="1795850"/>
                <a:gridCol w="1323900"/>
                <a:gridCol w="829525"/>
              </a:tblGrid>
              <a:tr h="576700">
                <a:tc>
                  <a:txBody>
                    <a:bodyPr/>
                    <a:lstStyle/>
                    <a:p>
                      <a:pPr indent="0" lvl="0" marL="0" rtl="0" algn="l">
                        <a:spcBef>
                          <a:spcPts val="0"/>
                        </a:spcBef>
                        <a:spcAft>
                          <a:spcPts val="0"/>
                        </a:spcAft>
                        <a:buNone/>
                      </a:pPr>
                      <a:r>
                        <a:rPr lang="en-US" sz="900"/>
                        <a:t>Case</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US" sz="900"/>
                        <a:t>Total EED Ratio (LMA/GLM)</a:t>
                      </a:r>
                      <a:r>
                        <a:rPr lang="en-US" sz="900"/>
                        <a:t> %</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US" sz="900"/>
                        <a:t>% Difference</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US" sz="900"/>
                        <a:t>EED Ratio (LMA/GLM) Unadjusted %</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US" sz="900"/>
                        <a:t>% Difference</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r>
              <a:tr h="502475">
                <a:tc>
                  <a:txBody>
                    <a:bodyPr/>
                    <a:lstStyle/>
                    <a:p>
                      <a:pPr indent="0" lvl="0" marL="0" rtl="0" algn="l">
                        <a:spcBef>
                          <a:spcPts val="0"/>
                        </a:spcBef>
                        <a:spcAft>
                          <a:spcPts val="0"/>
                        </a:spcAft>
                        <a:buClr>
                          <a:schemeClr val="dk1"/>
                        </a:buClr>
                        <a:buSzPts val="1100"/>
                        <a:buFont typeface="Arial"/>
                        <a:buNone/>
                      </a:pPr>
                      <a:r>
                        <a:rPr lang="en-US" sz="900">
                          <a:solidFill>
                            <a:schemeClr val="dk1"/>
                          </a:solidFill>
                        </a:rPr>
                        <a:t>June 12, 2021 (OK-0621)</a:t>
                      </a:r>
                      <a:endParaRPr sz="900">
                        <a:solidFill>
                          <a:schemeClr val="dk1"/>
                        </a:solidFill>
                      </a:endParaRPr>
                    </a:p>
                    <a:p>
                      <a:pPr indent="0" lvl="0" marL="0" rtl="0" algn="l">
                        <a:spcBef>
                          <a:spcPts val="0"/>
                        </a:spcBef>
                        <a:spcAft>
                          <a:spcPts val="0"/>
                        </a:spcAft>
                        <a:buNone/>
                      </a:pPr>
                      <a:r>
                        <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102</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2</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87</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a:t>
                      </a:r>
                      <a:r>
                        <a:rPr lang="en-US" sz="900"/>
                        <a:t>13</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2200">
                <a:tc>
                  <a:txBody>
                    <a:bodyPr/>
                    <a:lstStyle/>
                    <a:p>
                      <a:pPr indent="0" lvl="0" marL="0" rtl="0" algn="l">
                        <a:spcBef>
                          <a:spcPts val="0"/>
                        </a:spcBef>
                        <a:spcAft>
                          <a:spcPts val="0"/>
                        </a:spcAft>
                        <a:buNone/>
                      </a:pPr>
                      <a:r>
                        <a:rPr lang="en-US" sz="900"/>
                        <a:t>October 27, 2021 (OK-1021)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99</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a:t>
                      </a:r>
                      <a:r>
                        <a:rPr lang="en-US" sz="900"/>
                        <a:t>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86</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a:t>
                      </a:r>
                      <a:r>
                        <a:rPr lang="en-US" sz="900"/>
                        <a:t>14</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r>
              <a:tr h="372200">
                <a:tc>
                  <a:txBody>
                    <a:bodyPr/>
                    <a:lstStyle/>
                    <a:p>
                      <a:pPr indent="0" lvl="0" marL="0" rtl="0" algn="l">
                        <a:spcBef>
                          <a:spcPts val="0"/>
                        </a:spcBef>
                        <a:spcAft>
                          <a:spcPts val="0"/>
                        </a:spcAft>
                        <a:buNone/>
                      </a:pPr>
                      <a:r>
                        <a:rPr lang="en-US" sz="900"/>
                        <a:t>March 22, 2022 (SE-0322a)</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101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85</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a:t>
                      </a:r>
                      <a:r>
                        <a:rPr lang="en-US" sz="900"/>
                        <a:t>15</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2200">
                <a:tc>
                  <a:txBody>
                    <a:bodyPr/>
                    <a:lstStyle/>
                    <a:p>
                      <a:pPr indent="0" lvl="0" marL="0" rtl="0" algn="l">
                        <a:spcBef>
                          <a:spcPts val="0"/>
                        </a:spcBef>
                        <a:spcAft>
                          <a:spcPts val="0"/>
                        </a:spcAft>
                        <a:buNone/>
                      </a:pPr>
                      <a:r>
                        <a:rPr b="1" i="1" lang="en-US" sz="1000" u="sng">
                          <a:solidFill>
                            <a:srgbClr val="980000"/>
                          </a:solidFill>
                        </a:rPr>
                        <a:t>March 30, 2022 (SE-0322b)</a:t>
                      </a:r>
                      <a:endParaRPr b="1" i="1" sz="1000" u="sng">
                        <a:solidFill>
                          <a:srgbClr val="980000"/>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i="1" lang="en-US" sz="1000" u="sng">
                          <a:solidFill>
                            <a:srgbClr val="980000"/>
                          </a:solidFill>
                        </a:rPr>
                        <a:t>98</a:t>
                      </a:r>
                      <a:endParaRPr b="1" i="1" sz="1000" u="sng">
                        <a:solidFill>
                          <a:srgbClr val="980000"/>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US" sz="1000" u="sng"/>
                        <a:t>-</a:t>
                      </a:r>
                      <a:r>
                        <a:rPr b="1" i="1" lang="en-US" sz="1000" u="sng">
                          <a:solidFill>
                            <a:srgbClr val="980000"/>
                          </a:solidFill>
                        </a:rPr>
                        <a:t>2</a:t>
                      </a:r>
                      <a:endParaRPr b="1" i="1" sz="1000" u="sng">
                        <a:solidFill>
                          <a:srgbClr val="980000"/>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i="1" lang="en-US" sz="1000" u="sng">
                          <a:solidFill>
                            <a:srgbClr val="980000"/>
                          </a:solidFill>
                        </a:rPr>
                        <a:t>83</a:t>
                      </a:r>
                      <a:endParaRPr b="1" i="1" sz="1000" u="sng">
                        <a:solidFill>
                          <a:srgbClr val="980000"/>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i="1" lang="en-US" sz="1000" u="sng">
                          <a:solidFill>
                            <a:srgbClr val="980000"/>
                          </a:solidFill>
                        </a:rPr>
                        <a:t>-</a:t>
                      </a:r>
                      <a:r>
                        <a:rPr b="1" i="1" lang="en-US" sz="1000" u="sng">
                          <a:solidFill>
                            <a:srgbClr val="980000"/>
                          </a:solidFill>
                        </a:rPr>
                        <a:t>17</a:t>
                      </a:r>
                      <a:endParaRPr b="1" i="1" sz="1000" u="sng">
                        <a:solidFill>
                          <a:srgbClr val="980000"/>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r>
              <a:tr h="372200">
                <a:tc>
                  <a:txBody>
                    <a:bodyPr/>
                    <a:lstStyle/>
                    <a:p>
                      <a:pPr indent="0" lvl="0" marL="0" rtl="0" algn="l">
                        <a:spcBef>
                          <a:spcPts val="0"/>
                        </a:spcBef>
                        <a:spcAft>
                          <a:spcPts val="0"/>
                        </a:spcAft>
                        <a:buNone/>
                      </a:pPr>
                      <a:r>
                        <a:rPr lang="en-US" sz="900"/>
                        <a:t>April 5, 2022 (SE-0422a)</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101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1</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86</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900"/>
                        <a:t>-</a:t>
                      </a:r>
                      <a:r>
                        <a:rPr lang="en-US" sz="900"/>
                        <a:t>14</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2200">
                <a:tc>
                  <a:txBody>
                    <a:bodyPr/>
                    <a:lstStyle/>
                    <a:p>
                      <a:pPr indent="0" lvl="0" marL="0" rtl="0" algn="l">
                        <a:spcBef>
                          <a:spcPts val="0"/>
                        </a:spcBef>
                        <a:spcAft>
                          <a:spcPts val="0"/>
                        </a:spcAft>
                        <a:buNone/>
                      </a:pPr>
                      <a:r>
                        <a:rPr lang="en-US" sz="900"/>
                        <a:t>April 13, 2022 (SE-0422b)</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98</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a:t>
                      </a:r>
                      <a:r>
                        <a:rPr lang="en-US" sz="900"/>
                        <a:t>2</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85</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US" sz="900"/>
                        <a:t>-</a:t>
                      </a:r>
                      <a:r>
                        <a:rPr lang="en-US" sz="900"/>
                        <a:t>15</a:t>
                      </a:r>
                      <a:endParaRPr sz="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r>
            </a:tbl>
          </a:graphicData>
        </a:graphic>
      </p:graphicFrame>
      <p:sp>
        <p:nvSpPr>
          <p:cNvPr id="272" name="Google Shape;272;p20"/>
          <p:cNvSpPr txBox="1"/>
          <p:nvPr/>
        </p:nvSpPr>
        <p:spPr>
          <a:xfrm>
            <a:off x="7202825" y="1236050"/>
            <a:ext cx="239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latin typeface="Cambria"/>
                <a:ea typeface="Cambria"/>
                <a:cs typeface="Cambria"/>
                <a:sym typeface="Cambria"/>
              </a:rPr>
              <a:t>Adjusted</a:t>
            </a:r>
            <a:endParaRPr b="1" u="sng">
              <a:latin typeface="Cambria"/>
              <a:ea typeface="Cambria"/>
              <a:cs typeface="Cambria"/>
              <a:sym typeface="Cambria"/>
            </a:endParaRPr>
          </a:p>
        </p:txBody>
      </p:sp>
      <p:sp>
        <p:nvSpPr>
          <p:cNvPr id="273" name="Google Shape;273;p20"/>
          <p:cNvSpPr txBox="1"/>
          <p:nvPr/>
        </p:nvSpPr>
        <p:spPr>
          <a:xfrm>
            <a:off x="9798600" y="1236050"/>
            <a:ext cx="239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latin typeface="Cambria"/>
                <a:ea typeface="Cambria"/>
                <a:cs typeface="Cambria"/>
                <a:sym typeface="Cambria"/>
              </a:rPr>
              <a:t>Un-</a:t>
            </a:r>
            <a:r>
              <a:rPr b="1" lang="en-US" u="sng">
                <a:latin typeface="Cambria"/>
                <a:ea typeface="Cambria"/>
                <a:cs typeface="Cambria"/>
                <a:sym typeface="Cambria"/>
              </a:rPr>
              <a:t>Adjusted</a:t>
            </a:r>
            <a:endParaRPr b="1" u="sng">
              <a:latin typeface="Cambria"/>
              <a:ea typeface="Cambria"/>
              <a:cs typeface="Cambria"/>
              <a:sym typeface="Cambria"/>
            </a:endParaRPr>
          </a:p>
        </p:txBody>
      </p:sp>
      <p:cxnSp>
        <p:nvCxnSpPr>
          <p:cNvPr id="274" name="Google Shape;274;p20"/>
          <p:cNvCxnSpPr/>
          <p:nvPr/>
        </p:nvCxnSpPr>
        <p:spPr>
          <a:xfrm rot="10800000">
            <a:off x="8865775" y="1438450"/>
            <a:ext cx="1517100" cy="11100"/>
          </a:xfrm>
          <a:prstGeom prst="straightConnector1">
            <a:avLst/>
          </a:prstGeom>
          <a:noFill/>
          <a:ln cap="flat" cmpd="sng" w="9525">
            <a:solidFill>
              <a:schemeClr val="dk2"/>
            </a:solidFill>
            <a:prstDash val="solid"/>
            <a:round/>
            <a:headEnd len="med" w="med" type="none"/>
            <a:tailEnd len="med" w="med" type="triangle"/>
          </a:ln>
        </p:spPr>
      </p:cxnSp>
      <p:sp>
        <p:nvSpPr>
          <p:cNvPr id="275" name="Google Shape;275;p20"/>
          <p:cNvSpPr txBox="1"/>
          <p:nvPr/>
        </p:nvSpPr>
        <p:spPr>
          <a:xfrm>
            <a:off x="9290425" y="1159850"/>
            <a:ext cx="137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900">
                <a:latin typeface="Cambria"/>
                <a:ea typeface="Cambria"/>
                <a:cs typeface="Cambria"/>
                <a:sym typeface="Cambria"/>
              </a:rPr>
              <a:t>Improvement</a:t>
            </a:r>
            <a:endParaRPr i="1" sz="900">
              <a:latin typeface="Cambria"/>
              <a:ea typeface="Cambria"/>
              <a:cs typeface="Cambria"/>
              <a:sym typeface="Cambria"/>
            </a:endParaRPr>
          </a:p>
        </p:txBody>
      </p:sp>
      <p:sp>
        <p:nvSpPr>
          <p:cNvPr id="276" name="Google Shape;276;p20"/>
          <p:cNvSpPr txBox="1"/>
          <p:nvPr/>
        </p:nvSpPr>
        <p:spPr>
          <a:xfrm>
            <a:off x="2676050" y="1266200"/>
            <a:ext cx="177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mbria"/>
                <a:ea typeface="Cambria"/>
                <a:cs typeface="Cambria"/>
                <a:sym typeface="Cambria"/>
              </a:rPr>
              <a:t>March 22, 2022</a:t>
            </a:r>
            <a:endParaRPr>
              <a:latin typeface="Cambria"/>
              <a:ea typeface="Cambria"/>
              <a:cs typeface="Cambria"/>
              <a:sym typeface="Cambria"/>
            </a:endParaRPr>
          </a:p>
        </p:txBody>
      </p:sp>
      <p:cxnSp>
        <p:nvCxnSpPr>
          <p:cNvPr id="277" name="Google Shape;277;p20"/>
          <p:cNvCxnSpPr/>
          <p:nvPr/>
        </p:nvCxnSpPr>
        <p:spPr>
          <a:xfrm rot="10800000">
            <a:off x="2523650" y="2615025"/>
            <a:ext cx="1007100" cy="234000"/>
          </a:xfrm>
          <a:prstGeom prst="straightConnector1">
            <a:avLst/>
          </a:prstGeom>
          <a:noFill/>
          <a:ln cap="flat" cmpd="sng" w="9525">
            <a:solidFill>
              <a:schemeClr val="dk2"/>
            </a:solidFill>
            <a:prstDash val="solid"/>
            <a:round/>
            <a:headEnd len="med" w="med" type="none"/>
            <a:tailEnd len="med" w="med" type="triangle"/>
          </a:ln>
        </p:spPr>
      </p:cxnSp>
      <p:sp>
        <p:nvSpPr>
          <p:cNvPr id="278" name="Google Shape;278;p20"/>
          <p:cNvSpPr txBox="1"/>
          <p:nvPr/>
        </p:nvSpPr>
        <p:spPr>
          <a:xfrm>
            <a:off x="3601975" y="2747275"/>
            <a:ext cx="100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mbria"/>
                <a:ea typeface="Cambria"/>
                <a:cs typeface="Cambria"/>
                <a:sym typeface="Cambria"/>
              </a:rPr>
              <a:t>Adjusted</a:t>
            </a:r>
            <a:endParaRPr>
              <a:latin typeface="Cambria"/>
              <a:ea typeface="Cambria"/>
              <a:cs typeface="Cambria"/>
              <a:sym typeface="Cambria"/>
            </a:endParaRPr>
          </a:p>
        </p:txBody>
      </p:sp>
      <p:cxnSp>
        <p:nvCxnSpPr>
          <p:cNvPr id="279" name="Google Shape;279;p20"/>
          <p:cNvCxnSpPr/>
          <p:nvPr/>
        </p:nvCxnSpPr>
        <p:spPr>
          <a:xfrm rot="10800000">
            <a:off x="2676050" y="3483350"/>
            <a:ext cx="1007100" cy="234000"/>
          </a:xfrm>
          <a:prstGeom prst="straightConnector1">
            <a:avLst/>
          </a:prstGeom>
          <a:noFill/>
          <a:ln cap="flat" cmpd="sng" w="9525">
            <a:solidFill>
              <a:schemeClr val="dk2"/>
            </a:solidFill>
            <a:prstDash val="solid"/>
            <a:round/>
            <a:headEnd len="med" w="med" type="none"/>
            <a:tailEnd len="med" w="med" type="triangle"/>
          </a:ln>
        </p:spPr>
      </p:cxnSp>
      <p:sp>
        <p:nvSpPr>
          <p:cNvPr id="280" name="Google Shape;280;p20"/>
          <p:cNvSpPr txBox="1"/>
          <p:nvPr/>
        </p:nvSpPr>
        <p:spPr>
          <a:xfrm>
            <a:off x="3754375" y="3615600"/>
            <a:ext cx="100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mbria"/>
                <a:ea typeface="Cambria"/>
                <a:cs typeface="Cambria"/>
                <a:sym typeface="Cambria"/>
              </a:rPr>
              <a:t>Not </a:t>
            </a:r>
            <a:r>
              <a:rPr lang="en-US">
                <a:latin typeface="Cambria"/>
                <a:ea typeface="Cambria"/>
                <a:cs typeface="Cambria"/>
                <a:sym typeface="Cambria"/>
              </a:rPr>
              <a:t>Adjusted</a:t>
            </a:r>
            <a:endParaRPr>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1559169" y="106709"/>
            <a:ext cx="10228500" cy="115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a:t>
            </a:r>
            <a:endParaRPr/>
          </a:p>
        </p:txBody>
      </p:sp>
      <p:sp>
        <p:nvSpPr>
          <p:cNvPr id="287" name="Google Shape;287;p21"/>
          <p:cNvSpPr/>
          <p:nvPr/>
        </p:nvSpPr>
        <p:spPr>
          <a:xfrm>
            <a:off x="1775425" y="1415850"/>
            <a:ext cx="9720000" cy="1359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US" sz="1500"/>
              <a:t>Because natural LNOx emissions are important to model trace gas energy budgets in climate studies using GLM given the lack of ground-based network coverage for total lightning networks is ideal – especially if producing estimates rapidly (computationally) is desired.</a:t>
            </a:r>
            <a:endParaRPr sz="1000"/>
          </a:p>
        </p:txBody>
      </p:sp>
      <p:sp>
        <p:nvSpPr>
          <p:cNvPr id="288" name="Google Shape;288;p21"/>
          <p:cNvSpPr/>
          <p:nvPr/>
        </p:nvSpPr>
        <p:spPr>
          <a:xfrm>
            <a:off x="1775425" y="3118925"/>
            <a:ext cx="9720000" cy="2034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US" sz="1500"/>
              <a:t>The linear EED model introduced in this study was tested on 6 cases, and results consistently showed:</a:t>
            </a:r>
            <a:endParaRPr b="1" sz="1500"/>
          </a:p>
          <a:p>
            <a:pPr indent="-323850" lvl="0" marL="457200" rtl="0" algn="l">
              <a:lnSpc>
                <a:spcPct val="115000"/>
              </a:lnSpc>
              <a:spcBef>
                <a:spcPts val="500"/>
              </a:spcBef>
              <a:spcAft>
                <a:spcPts val="0"/>
              </a:spcAft>
              <a:buSzPts val="1500"/>
              <a:buChar char="●"/>
            </a:pPr>
            <a:r>
              <a:rPr lang="en-US" sz="1500"/>
              <a:t>Temporal and spatial fluctuations typically match those of the LMA capacitor EED model well, but not always during periods of enhanced lightning activity,</a:t>
            </a:r>
            <a:endParaRPr sz="1500"/>
          </a:p>
          <a:p>
            <a:pPr indent="-323850" lvl="0" marL="457200" rtl="0" algn="l">
              <a:lnSpc>
                <a:spcPct val="115000"/>
              </a:lnSpc>
              <a:spcBef>
                <a:spcPts val="0"/>
              </a:spcBef>
              <a:spcAft>
                <a:spcPts val="0"/>
              </a:spcAft>
              <a:buSzPts val="1500"/>
              <a:buChar char="●"/>
            </a:pPr>
            <a:r>
              <a:rPr b="1" lang="en-US" sz="1500"/>
              <a:t>Total energy estimates were within 2% of each other indicating that the model does well in estimating a storm’s bulk EED and thus would find use in estimating the total LNOx released.</a:t>
            </a:r>
            <a:endParaRPr b="1" sz="25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IWRO-Theme">
      <a:dk1>
        <a:srgbClr val="000000"/>
      </a:dk1>
      <a:lt1>
        <a:srgbClr val="FFFFFF"/>
      </a:lt1>
      <a:dk2>
        <a:srgbClr val="44546A"/>
      </a:dk2>
      <a:lt2>
        <a:srgbClr val="E7E6E6"/>
      </a:lt2>
      <a:accent1>
        <a:srgbClr val="881717"/>
      </a:accent1>
      <a:accent2>
        <a:srgbClr val="FCF9DA"/>
      </a:accent2>
      <a:accent3>
        <a:srgbClr val="881717"/>
      </a:accent3>
      <a:accent4>
        <a:srgbClr val="FCF9DA"/>
      </a:accent4>
      <a:accent5>
        <a:srgbClr val="881717"/>
      </a:accent5>
      <a:accent6>
        <a:srgbClr val="FCF9DA"/>
      </a:accent6>
      <a:hlink>
        <a:srgbClr val="881717"/>
      </a:hlink>
      <a:folHlink>
        <a:srgbClr val="FCF9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