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5"/>
  </p:sldMasterIdLst>
  <p:notesMasterIdLst>
    <p:notesMasterId r:id="rId14"/>
  </p:notesMasterIdLst>
  <p:handoutMasterIdLst>
    <p:handoutMasterId r:id="rId15"/>
  </p:handoutMasterIdLst>
  <p:sldIdLst>
    <p:sldId id="256" r:id="rId6"/>
    <p:sldId id="1138" r:id="rId7"/>
    <p:sldId id="329" r:id="rId8"/>
    <p:sldId id="1140" r:id="rId9"/>
    <p:sldId id="1141" r:id="rId10"/>
    <p:sldId id="1143" r:id="rId11"/>
    <p:sldId id="1144" r:id="rId12"/>
    <p:sldId id="113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Klarkowski, James R" initials="KJR" lastIdx="1" clrIdx="1">
    <p:extLst>
      <p:ext uri="{19B8F6BF-5375-455C-9EA6-DF929625EA0E}">
        <p15:presenceInfo xmlns:p15="http://schemas.microsoft.com/office/powerpoint/2012/main" userId="S-1-5-21-2076390139-1363556362-943750798-7341" providerId="AD"/>
      </p:ext>
    </p:extLst>
  </p:cmAuthor>
  <p:cmAuthor id="3" name="Hogg, Christopher" initials="HC" lastIdx="23" clrIdx="2">
    <p:extLst>
      <p:ext uri="{19B8F6BF-5375-455C-9EA6-DF929625EA0E}">
        <p15:presenceInfo xmlns:p15="http://schemas.microsoft.com/office/powerpoint/2012/main" userId="S::cjhogg@sandia.gov::23502afa-3efb-4da6-9134-7c221c959d5f" providerId="AD"/>
      </p:ext>
    </p:extLst>
  </p:cmAuthor>
  <p:cmAuthor id="4" name="Longenbaugh, Randy S" initials="LRS" lastIdx="1" clrIdx="3">
    <p:extLst>
      <p:ext uri="{19B8F6BF-5375-455C-9EA6-DF929625EA0E}">
        <p15:presenceInfo xmlns:p15="http://schemas.microsoft.com/office/powerpoint/2012/main" userId="S::rslonge@sandia.gov::809e3552-02a4-4875-90d6-11ea109969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070"/>
    <a:srgbClr val="00A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448" autoAdjust="0"/>
  </p:normalViewPr>
  <p:slideViewPr>
    <p:cSldViewPr snapToGrid="0" snapToObjects="1">
      <p:cViewPr varScale="1">
        <p:scale>
          <a:sx n="173" d="100"/>
          <a:sy n="173" d="100"/>
        </p:scale>
        <p:origin x="130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1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OFFICIAL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82076-409E-9B4B-AB96-ADA55D1E38B3}" type="datetimeFigureOut">
              <a:rPr lang="en-US" smtClean="0"/>
              <a:t>9/11/22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F12A6-F691-B642-9C64-67A1E41F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334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OFFICIAL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89B6-0167-0549-A9D3-815C20C90D38}" type="datetimeFigureOut">
              <a:rPr lang="en-US" smtClean="0"/>
              <a:t>9/11/22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0F75-B5EC-044F-A636-30352D0A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94472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9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8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M 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228439"/>
            <a:ext cx="12192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572" y="2915624"/>
            <a:ext cx="4626429" cy="47827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565572" y="0"/>
            <a:ext cx="2623459" cy="6858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7681" y="1228439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412" y="5175013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459789"/>
            <a:ext cx="724296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61CE60B-DBCD-9D4C-A55B-5A76B51241DB}" type="datetime1">
              <a:rPr lang="en-US" smtClean="0"/>
              <a:t>9/11/22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" y="1228439"/>
            <a:ext cx="203131" cy="16902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29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45" y="5541900"/>
            <a:ext cx="9399784" cy="36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36794" y="5491732"/>
            <a:ext cx="564475" cy="1635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371" y="5460236"/>
            <a:ext cx="776320" cy="19488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10280342" y="5843849"/>
            <a:ext cx="1832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7565572" y="1360988"/>
            <a:ext cx="2623459" cy="1421017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 userDrawn="1"/>
        </p:nvSpPr>
        <p:spPr>
          <a:xfrm>
            <a:off x="789245" y="2922259"/>
            <a:ext cx="2037083" cy="90516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Rectangle 31"/>
          <p:cNvSpPr/>
          <p:nvPr userDrawn="1"/>
        </p:nvSpPr>
        <p:spPr>
          <a:xfrm>
            <a:off x="2865811" y="2922259"/>
            <a:ext cx="1345972" cy="90516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ectangle 32"/>
          <p:cNvSpPr/>
          <p:nvPr userDrawn="1"/>
        </p:nvSpPr>
        <p:spPr>
          <a:xfrm>
            <a:off x="4251265" y="2922259"/>
            <a:ext cx="3314307" cy="90516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19211" y="4843096"/>
            <a:ext cx="4645025" cy="258147"/>
          </a:xfrm>
        </p:spPr>
        <p:txBody>
          <a:bodyPr anchor="ctr" anchorCtr="0">
            <a:noAutofit/>
          </a:bodyPr>
          <a:lstStyle>
            <a:lvl1pPr>
              <a:defRPr sz="1200" b="0" i="1" spc="200" baseline="0">
                <a:solidFill>
                  <a:schemeClr val="accent6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70" y="338972"/>
            <a:ext cx="1801443" cy="693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M 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12192000" cy="8747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"/>
            <a:ext cx="4038961" cy="87470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3112603"/>
            <a:ext cx="12192000" cy="1695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0696" y="5064546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599583"/>
            <a:ext cx="724296" cy="254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3DB20-55FC-B247-BE6C-484B3DAB559A}" type="datetime1">
              <a:rPr lang="en-US" smtClean="0"/>
              <a:t>9/11/22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511125" y="6459788"/>
            <a:ext cx="419397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3112608"/>
            <a:ext cx="203131" cy="16902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960" y="4893378"/>
            <a:ext cx="8153043" cy="63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C663-9A71-A646-82D3-235E8756D8D0}" type="datetime1">
              <a:rPr lang="en-US" smtClean="0"/>
              <a:t>9/11/22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826D-3C32-9F47-B94E-A9B9243E03B1}" type="datetime1">
              <a:rPr lang="en-US" smtClean="0"/>
              <a:t>9/11/22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4934487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887330" y="1125414"/>
            <a:ext cx="4891718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D5D5-8117-5A44-9B98-47A927FC9CAC}" type="datetime1">
              <a:rPr lang="en-US" smtClean="0"/>
              <a:t>9/11/22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4A68-A196-4C46-BC5E-1ABD8A5DED82}" type="datetime1">
              <a:rPr lang="en-US" smtClean="0"/>
              <a:t>9/11/22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3B85-1E33-6245-A0D9-B5D614B1BD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9833" y="6629400"/>
            <a:ext cx="1465277" cy="228600"/>
          </a:xfrm>
        </p:spPr>
        <p:txBody>
          <a:bodyPr/>
          <a:lstStyle/>
          <a:p>
            <a:r>
              <a:rPr lang="en-US"/>
              <a:t>8/2/2018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09599" y="1280160"/>
            <a:ext cx="10972800" cy="5212080"/>
          </a:xfr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defRPr b="1"/>
            </a:lvl1pPr>
            <a:lvl2pPr marL="6858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1"/>
            </a:lvl2pPr>
            <a:lvl3pPr marL="105156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/>
            </a:lvl3pPr>
            <a:lvl4pPr marL="1280160" indent="-228600">
              <a:lnSpc>
                <a:spcPct val="80000"/>
              </a:lnSpc>
              <a:buFont typeface="Arial" panose="020B0604020202020204" pitchFamily="34" charset="0"/>
              <a:buChar char="•"/>
              <a:defRPr/>
            </a:lvl4pPr>
            <a:lvl5pPr marL="1554480" indent="-228600">
              <a:lnSpc>
                <a:spcPct val="8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76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068170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7302EB-4139-484D-A2C3-7376F118F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enter bulleted text.</a:t>
            </a:r>
          </a:p>
        </p:txBody>
      </p:sp>
    </p:spTree>
    <p:extLst>
      <p:ext uri="{BB962C8B-B14F-4D97-AF65-F5344CB8AC3E}">
        <p14:creationId xmlns:p14="http://schemas.microsoft.com/office/powerpoint/2010/main" val="38259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38399" y="310896"/>
            <a:ext cx="6858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058400" cy="570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8" y="1429233"/>
            <a:ext cx="10058400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51" y="6599583"/>
            <a:ext cx="2472271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A4FAB823-3478-6749-B00E-507DD1F6FC3B}" type="datetime1">
              <a:rPr lang="en-US" smtClean="0"/>
              <a:t>9/11/22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51" y="437652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506200" y="321774"/>
            <a:ext cx="685800" cy="3683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8725899" y="3391897"/>
            <a:ext cx="6857999" cy="742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7"/>
          <a:stretch/>
        </p:blipFill>
        <p:spPr>
          <a:xfrm>
            <a:off x="11589482" y="380825"/>
            <a:ext cx="259618" cy="251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5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75" r:id="rId3"/>
    <p:sldLayoutId id="2147483686" r:id="rId4"/>
    <p:sldLayoutId id="2147483676" r:id="rId5"/>
    <p:sldLayoutId id="2147483677" r:id="rId6"/>
    <p:sldLayoutId id="2147483687" r:id="rId7"/>
    <p:sldLayoutId id="214748368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 Preliminary Comparison of Bolide Measurements by the Geostationary Lightning Mapper (GLM) GLM-17 and GLM-18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700412" y="4751015"/>
            <a:ext cx="6261331" cy="878546"/>
          </a:xfrm>
        </p:spPr>
        <p:txBody>
          <a:bodyPr>
            <a:normAutofit/>
          </a:bodyPr>
          <a:lstStyle/>
          <a:p>
            <a:r>
              <a:rPr lang="en-US" dirty="0"/>
              <a:t>Randy </a:t>
            </a:r>
            <a:r>
              <a:rPr lang="en-US" dirty="0" err="1"/>
              <a:t>Longenbaugh</a:t>
            </a:r>
            <a:r>
              <a:rPr lang="en-US" dirty="0"/>
              <a:t>, Sandia National Laboratories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00412" y="4356959"/>
            <a:ext cx="4645025" cy="258147"/>
          </a:xfrm>
        </p:spPr>
        <p:txBody>
          <a:bodyPr/>
          <a:lstStyle/>
          <a:p>
            <a:r>
              <a:rPr lang="en-US" dirty="0"/>
              <a:t>GLM Science Meeting, September 15</a:t>
            </a:r>
            <a:r>
              <a:rPr lang="en-US" baseline="30000" dirty="0"/>
              <a:t>th</a:t>
            </a:r>
            <a:r>
              <a:rPr lang="en-US" dirty="0"/>
              <a:t>  , 2022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0" y="6459538"/>
            <a:ext cx="4191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6AD3FBA-066F-1298-C8A6-CC1F658F7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791">
        <p:fade/>
      </p:transition>
    </mc:Choice>
    <mc:Fallback xmlns="">
      <p:transition spd="med" advTm="487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9ECC-C89A-554C-93B6-9850014E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EABBB-3892-054E-94B3-AB34656CD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3B85-1E33-6245-A0D9-B5D614B1BD8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00A4-8839-184E-B740-C73C7A97E9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4092" y="929998"/>
            <a:ext cx="11366338" cy="5748594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Objective</a:t>
            </a:r>
          </a:p>
          <a:p>
            <a:pPr lvl="2"/>
            <a:r>
              <a:rPr lang="en-US" sz="2000" dirty="0"/>
              <a:t>Comparisons of bolide observations between GLM-17 and GLM-18 PLT help evaluate and understand the performance of our bolide detection capabilities </a:t>
            </a:r>
          </a:p>
          <a:p>
            <a:pPr lvl="2"/>
            <a:r>
              <a:rPr lang="en-US" sz="2000" dirty="0"/>
              <a:t>Hopefully help everyone to understand GLM-18 performance using non lightning sources </a:t>
            </a:r>
          </a:p>
          <a:p>
            <a:pPr lvl="1"/>
            <a:r>
              <a:rPr lang="en-US" sz="2000" dirty="0"/>
              <a:t>Manual Comparison</a:t>
            </a:r>
          </a:p>
          <a:p>
            <a:pPr lvl="2"/>
            <a:r>
              <a:rPr lang="en-US" sz="2000" dirty="0"/>
              <a:t>Selected a handful of examples for visual comparison</a:t>
            </a:r>
          </a:p>
          <a:p>
            <a:pPr lvl="2"/>
            <a:r>
              <a:rPr lang="en-US" sz="2000" dirty="0"/>
              <a:t>Only compared L2 data</a:t>
            </a:r>
          </a:p>
          <a:p>
            <a:pPr lvl="2"/>
            <a:r>
              <a:rPr lang="en-US" sz="2000" dirty="0"/>
              <a:t>Did not use the new continuum calibration tables</a:t>
            </a:r>
          </a:p>
          <a:p>
            <a:pPr lvl="2"/>
            <a:r>
              <a:rPr lang="en-US" sz="2000" dirty="0"/>
              <a:t>Picked more recent events to allow more RTEP tuning </a:t>
            </a:r>
          </a:p>
          <a:p>
            <a:pPr lvl="2"/>
            <a:r>
              <a:rPr lang="en-US" sz="2000" dirty="0"/>
              <a:t>Compared the time/intensity recordings of bolides </a:t>
            </a:r>
            <a:r>
              <a:rPr lang="en-US" sz="2000"/>
              <a:t>AKA “Light </a:t>
            </a:r>
            <a:r>
              <a:rPr lang="en-US" sz="2000" dirty="0"/>
              <a:t>Curves” and ground tracks</a:t>
            </a:r>
          </a:p>
          <a:p>
            <a:pPr lvl="1"/>
            <a:r>
              <a:rPr lang="en-US" sz="2000" dirty="0"/>
              <a:t>Sandia can do a more extensive statistical comparison now that we have access to GLM-18 data through UAH data portal</a:t>
            </a:r>
          </a:p>
          <a:p>
            <a:pPr lvl="2"/>
            <a:r>
              <a:rPr lang="en-US" sz="2000" dirty="0"/>
              <a:t>Use NASA’s GLM-17 bolide detections as comparison basis</a:t>
            </a:r>
          </a:p>
          <a:p>
            <a:pPr lvl="1"/>
            <a:r>
              <a:rPr lang="en-US" sz="2000" dirty="0"/>
              <a:t>NASA Ames bolide detection pipeline does not have access to GLM-18 data</a:t>
            </a:r>
          </a:p>
          <a:p>
            <a:pPr lvl="2"/>
            <a:r>
              <a:rPr lang="en-US" sz="2000" dirty="0"/>
              <a:t>We would like to start testing our detection algorithms with GLM-18 data</a:t>
            </a:r>
          </a:p>
        </p:txBody>
      </p:sp>
    </p:spTree>
    <p:extLst>
      <p:ext uri="{BB962C8B-B14F-4D97-AF65-F5344CB8AC3E}">
        <p14:creationId xmlns:p14="http://schemas.microsoft.com/office/powerpoint/2010/main" val="3959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6240">
        <p:fade/>
      </p:transition>
    </mc:Choice>
    <mc:Fallback xmlns="">
      <p:transition spd="med" advTm="18624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8F0085-8C26-4476-9925-48C3A49F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33" y="166046"/>
            <a:ext cx="10515600" cy="9581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Bolide Event 08/15/2022 08:14:15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D96410-21F7-D74F-9A00-55DFB94C5530}"/>
              </a:ext>
            </a:extLst>
          </p:cNvPr>
          <p:cNvSpPr/>
          <p:nvPr/>
        </p:nvSpPr>
        <p:spPr>
          <a:xfrm>
            <a:off x="681933" y="984726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Location 20.4S, 92.1W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80AF45-AA4A-2D5E-A327-B5B173271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81346"/>
            <a:ext cx="5746221" cy="434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72434D-5B7B-ED65-53A0-A34A69C63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206" y="2307771"/>
            <a:ext cx="5641675" cy="41659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D34C08-E6C4-B5C0-02B9-C918318C921E}"/>
              </a:ext>
            </a:extLst>
          </p:cNvPr>
          <p:cNvSpPr txBox="1"/>
          <p:nvPr/>
        </p:nvSpPr>
        <p:spPr>
          <a:xfrm>
            <a:off x="1436914" y="1796534"/>
            <a:ext cx="378822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Light Curve Comparison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A7E43-EB8E-E3ED-5750-9FC50B14C0AB}"/>
              </a:ext>
            </a:extLst>
          </p:cNvPr>
          <p:cNvSpPr txBox="1"/>
          <p:nvPr/>
        </p:nvSpPr>
        <p:spPr>
          <a:xfrm>
            <a:off x="7409304" y="1850040"/>
            <a:ext cx="378822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Ground Track Comparison</a:t>
            </a:r>
          </a:p>
        </p:txBody>
      </p:sp>
    </p:spTree>
    <p:extLst>
      <p:ext uri="{BB962C8B-B14F-4D97-AF65-F5344CB8AC3E}">
        <p14:creationId xmlns:p14="http://schemas.microsoft.com/office/powerpoint/2010/main" val="7930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890">
        <p:fade/>
      </p:transition>
    </mc:Choice>
    <mc:Fallback xmlns="">
      <p:transition spd="med" advTm="5489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8F0085-8C26-4476-9925-48C3A49F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33" y="166046"/>
            <a:ext cx="10515600" cy="9581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Bolide Event 08/14/2022 22:27:53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D96410-21F7-D74F-9A00-55DFB94C5530}"/>
              </a:ext>
            </a:extLst>
          </p:cNvPr>
          <p:cNvSpPr/>
          <p:nvPr/>
        </p:nvSpPr>
        <p:spPr>
          <a:xfrm>
            <a:off x="681933" y="984726"/>
            <a:ext cx="2658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Location 36.3N, 172.2W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34C08-E6C4-B5C0-02B9-C918318C921E}"/>
              </a:ext>
            </a:extLst>
          </p:cNvPr>
          <p:cNvSpPr txBox="1"/>
          <p:nvPr/>
        </p:nvSpPr>
        <p:spPr>
          <a:xfrm>
            <a:off x="1436914" y="1796534"/>
            <a:ext cx="378822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Light Curve Comparison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A7E43-EB8E-E3ED-5750-9FC50B14C0AB}"/>
              </a:ext>
            </a:extLst>
          </p:cNvPr>
          <p:cNvSpPr txBox="1"/>
          <p:nvPr/>
        </p:nvSpPr>
        <p:spPr>
          <a:xfrm>
            <a:off x="7409304" y="1850040"/>
            <a:ext cx="378822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Ground Track Comparison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959E4-B009-4918-BE99-820122A6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5821"/>
            <a:ext cx="5059680" cy="3693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7BE6D5-8A4D-C867-B99B-4C8D3C64E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855" y="2535821"/>
            <a:ext cx="4919369" cy="355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890">
        <p:fade/>
      </p:transition>
    </mc:Choice>
    <mc:Fallback xmlns="">
      <p:transition spd="med" advTm="5489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8F0085-8C26-4476-9925-48C3A49F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33" y="166046"/>
            <a:ext cx="10515600" cy="9581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Bolide Event 08/13/2022 12:41:48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D96410-21F7-D74F-9A00-55DFB94C5530}"/>
              </a:ext>
            </a:extLst>
          </p:cNvPr>
          <p:cNvSpPr/>
          <p:nvPr/>
        </p:nvSpPr>
        <p:spPr>
          <a:xfrm>
            <a:off x="681933" y="984726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Location 5.1S,115.0W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34C08-E6C4-B5C0-02B9-C918318C921E}"/>
              </a:ext>
            </a:extLst>
          </p:cNvPr>
          <p:cNvSpPr txBox="1"/>
          <p:nvPr/>
        </p:nvSpPr>
        <p:spPr>
          <a:xfrm>
            <a:off x="1436914" y="1796534"/>
            <a:ext cx="378822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Light Curve Comparison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A7E43-EB8E-E3ED-5750-9FC50B14C0AB}"/>
              </a:ext>
            </a:extLst>
          </p:cNvPr>
          <p:cNvSpPr txBox="1"/>
          <p:nvPr/>
        </p:nvSpPr>
        <p:spPr>
          <a:xfrm>
            <a:off x="7409304" y="1850040"/>
            <a:ext cx="378822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Ground Track Comparison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5CC87B-412A-8EBB-2E60-D21AF0610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00" y="2377439"/>
            <a:ext cx="5891214" cy="4184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9B4225-E518-AFA8-EEDF-6C79CC90D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014" y="2499359"/>
            <a:ext cx="5624228" cy="40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890">
        <p:fade/>
      </p:transition>
    </mc:Choice>
    <mc:Fallback xmlns="">
      <p:transition spd="med" advTm="5489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8F0085-8C26-4476-9925-48C3A49F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33" y="166046"/>
            <a:ext cx="10515600" cy="9581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Bolide Event 08/12/2022 21:01:18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D96410-21F7-D74F-9A00-55DFB94C5530}"/>
              </a:ext>
            </a:extLst>
          </p:cNvPr>
          <p:cNvSpPr/>
          <p:nvPr/>
        </p:nvSpPr>
        <p:spPr>
          <a:xfrm>
            <a:off x="681933" y="984726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Location 22.8N,135.1W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34C08-E6C4-B5C0-02B9-C918318C921E}"/>
              </a:ext>
            </a:extLst>
          </p:cNvPr>
          <p:cNvSpPr txBox="1"/>
          <p:nvPr/>
        </p:nvSpPr>
        <p:spPr>
          <a:xfrm>
            <a:off x="1436914" y="1796534"/>
            <a:ext cx="378822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Light Curve Comparison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A7E43-EB8E-E3ED-5750-9FC50B14C0AB}"/>
              </a:ext>
            </a:extLst>
          </p:cNvPr>
          <p:cNvSpPr txBox="1"/>
          <p:nvPr/>
        </p:nvSpPr>
        <p:spPr>
          <a:xfrm>
            <a:off x="7409304" y="1850040"/>
            <a:ext cx="378822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Ground Track Comparison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B8FEF4-5467-C696-8E1D-C96481FF1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2395752"/>
            <a:ext cx="5445282" cy="3903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7092E2-A24B-A9DC-3683-C89FEEB3E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756" y="2489200"/>
            <a:ext cx="535798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890">
        <p:fade/>
      </p:transition>
    </mc:Choice>
    <mc:Fallback xmlns="">
      <p:transition spd="med" advTm="5489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8F0085-8C26-4476-9925-48C3A49F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33" y="166046"/>
            <a:ext cx="10515600" cy="9581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Bolide Event 08/11/2022 20:11:12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D96410-21F7-D74F-9A00-55DFB94C5530}"/>
              </a:ext>
            </a:extLst>
          </p:cNvPr>
          <p:cNvSpPr/>
          <p:nvPr/>
        </p:nvSpPr>
        <p:spPr>
          <a:xfrm>
            <a:off x="681933" y="984726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Location 47.5N,154.0W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34C08-E6C4-B5C0-02B9-C918318C921E}"/>
              </a:ext>
            </a:extLst>
          </p:cNvPr>
          <p:cNvSpPr txBox="1"/>
          <p:nvPr/>
        </p:nvSpPr>
        <p:spPr>
          <a:xfrm>
            <a:off x="1436914" y="1796534"/>
            <a:ext cx="378822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Light Curve Comparison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A7E43-EB8E-E3ED-5750-9FC50B14C0AB}"/>
              </a:ext>
            </a:extLst>
          </p:cNvPr>
          <p:cNvSpPr txBox="1"/>
          <p:nvPr/>
        </p:nvSpPr>
        <p:spPr>
          <a:xfrm>
            <a:off x="7409304" y="1850040"/>
            <a:ext cx="378822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Ground Track Comparison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E22FB-F35B-4DB7-2192-AF631C7F0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49582"/>
            <a:ext cx="5445975" cy="4081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463586-F501-F4ED-550C-D08034934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997" y="2584994"/>
            <a:ext cx="5121803" cy="3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890">
        <p:fade/>
      </p:transition>
    </mc:Choice>
    <mc:Fallback xmlns="">
      <p:transition spd="med" advTm="5489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9ECC-C89A-554C-93B6-9850014E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EABBB-3892-054E-94B3-AB34656CD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3B85-1E33-6245-A0D9-B5D614B1BD8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00A4-8839-184E-B740-C73C7A97E9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599" y="1037091"/>
            <a:ext cx="11141123" cy="521208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Not many comparison so general conclusions are hard to make</a:t>
            </a:r>
          </a:p>
          <a:p>
            <a:pPr lvl="1"/>
            <a:r>
              <a:rPr lang="en-US" sz="2800" dirty="0"/>
              <a:t>In all comparisons presented GLM-18 has more observations than GLM-17</a:t>
            </a:r>
          </a:p>
          <a:p>
            <a:pPr lvl="1"/>
            <a:r>
              <a:rPr lang="en-US" sz="2800" dirty="0"/>
              <a:t>In some cases the GLM light curves have significant differences</a:t>
            </a:r>
          </a:p>
          <a:p>
            <a:pPr lvl="1"/>
            <a:r>
              <a:rPr lang="en-US" sz="2800" dirty="0"/>
              <a:t>In some cases there are significant differences in the ground tracks a</a:t>
            </a:r>
          </a:p>
          <a:p>
            <a:pPr lvl="1"/>
            <a:r>
              <a:rPr lang="en-US" sz="2800" dirty="0"/>
              <a:t>In most cases GLM-18 has higher peak amplitudes but not always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104">
        <p:fade/>
      </p:transition>
    </mc:Choice>
    <mc:Fallback xmlns="">
      <p:transition spd="med" advTm="71104">
        <p:fade/>
      </p:transition>
    </mc:Fallback>
  </mc:AlternateContent>
</p:sld>
</file>

<file path=ppt/theme/theme1.xml><?xml version="1.0" encoding="utf-8"?>
<a:theme xmlns:a="http://schemas.openxmlformats.org/drawingml/2006/main" name="Sandia Theme (White Background)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0363439A27B4AB793273858185824" ma:contentTypeVersion="0" ma:contentTypeDescription="Create a new document." ma:contentTypeScope="" ma:versionID="9be0a1288f0e13b664866806fc75509c">
  <xsd:schema xmlns:xsd="http://www.w3.org/2001/XMLSchema" xmlns:xs="http://www.w3.org/2001/XMLSchema" xmlns:p="http://schemas.microsoft.com/office/2006/metadata/properties" xmlns:ns2="f8440f45-2529-479f-b59a-1e7ccdca0972" targetNamespace="http://schemas.microsoft.com/office/2006/metadata/properties" ma:root="true" ma:fieldsID="f8be1daece3ad51a1798ab631ae89003" ns2:_="">
    <xsd:import namespace="f8440f45-2529-479f-b59a-1e7ccdca097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40f45-2529-479f-b59a-1e7ccdca097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8440f45-2529-479f-b59a-1e7ccdca0972">RKRN3WSRMMKT-1992575513-220</_dlc_DocId>
    <_dlc_DocIdUrl xmlns="f8440f45-2529-479f-b59a-1e7ccdca0972">
      <Url>https://collaborate.sandia.gov/sites/AnemoneIRT/_layouts/15/DocIdRedir.aspx?ID=RKRN3WSRMMKT-1992575513-220</Url>
      <Description>RKRN3WSRMMKT-1992575513-220</Description>
    </_dlc_DocIdUrl>
  </documentManagement>
</p:properties>
</file>

<file path=customXml/itemProps1.xml><?xml version="1.0" encoding="utf-8"?>
<ds:datastoreItem xmlns:ds="http://schemas.openxmlformats.org/officeDocument/2006/customXml" ds:itemID="{95E3D768-8A95-4C77-9229-26471A6AAC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440f45-2529-479f-b59a-1e7ccdca0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F89E3E-5D69-4500-96BA-9FCDAAC5EE4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B04C8BB-87A3-4386-8A64-2EAC9016476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A3B050D-1121-4811-9E6F-E1808E703C7F}">
  <ds:schemaRefs>
    <ds:schemaRef ds:uri="http://purl.org/dc/elements/1.1/"/>
    <ds:schemaRef ds:uri="http://schemas.microsoft.com/office/2006/metadata/properties"/>
    <ds:schemaRef ds:uri="http://purl.org/dc/terms/"/>
    <ds:schemaRef ds:uri="f8440f45-2529-479f-b59a-1e7ccdca0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Sandia2018_16x9_1</Template>
  <TotalTime>41465</TotalTime>
  <Words>303</Words>
  <Application>Microsoft Macintosh PowerPoint</Application>
  <PresentationFormat>Widescreen</PresentationFormat>
  <Paragraphs>52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Gill Sans MT</vt:lpstr>
      <vt:lpstr>Trebuchet MS</vt:lpstr>
      <vt:lpstr>Sandia Theme (White Background)</vt:lpstr>
      <vt:lpstr> Preliminary Comparison of Bolide Measurements by the Geostationary Lightning Mapper (GLM) GLM-17 and GLM-18</vt:lpstr>
      <vt:lpstr>Overview</vt:lpstr>
      <vt:lpstr>Bolide Event 08/15/2022 08:14:15</vt:lpstr>
      <vt:lpstr>Bolide Event 08/14/2022 22:27:53</vt:lpstr>
      <vt:lpstr>Bolide Event 08/13/2022 12:41:48</vt:lpstr>
      <vt:lpstr>Bolide Event 08/12/2022 21:01:18</vt:lpstr>
      <vt:lpstr>Bolide Event 08/11/2022 20:11:12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Longenbaugh, Randy S</cp:lastModifiedBy>
  <cp:revision>368</cp:revision>
  <dcterms:created xsi:type="dcterms:W3CDTF">2017-10-14T01:15:26Z</dcterms:created>
  <dcterms:modified xsi:type="dcterms:W3CDTF">2022-09-12T00:51:52Z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0x01010028A0363439A27B4AB793273858185824</vt:lpwstr>
  </property>
  <property fmtid="{D5CDD505-2E9C-101B-9397-08002B2CF9AE}" pid="3" name="_dlc_DocIdItemGuid">
    <vt:lpwstr>b0b8f26a-00ff-4fa7-bea8-722a9c24b8a1</vt:lpwstr>
  </property>
</Properties>
</file>