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Oswald SemiBo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SemiBold-bold.fntdata"/><Relationship Id="rId30" Type="http://schemas.openxmlformats.org/officeDocument/2006/relationships/font" Target="fonts/OswaldSemiBo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47e727358c_1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47e727358c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66f42fa1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566f42fa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5604d95d9d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5604d95d9d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66f42fa17_7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566f42fa17_7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505db90e4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505db90e4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5604d95fd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5604d95fd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481657ecb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481657ecb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4851fdaef7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4851fdaef7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5604d958a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5604d958a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5604d95fd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5604d95fd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5604d95fd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5604d95fd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4a5965890b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4a5965890b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481657ecbb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481657ecbb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a5965890b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4a5965890b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7e727358c_1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7e727358c_1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5345d864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5345d864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4a5965890b_0_8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4a5965890b_0_8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481657ecbb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481657ecbb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a5965890b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4a5965890b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4a5965890b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4a5965890b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4a5965890b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4a5965890b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481657ecb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481657ecb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47498bd82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47498bd82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a5965890b_0_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a5965890b_0_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47.gif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4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20.gif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11" Type="http://schemas.openxmlformats.org/officeDocument/2006/relationships/image" Target="../media/image28.png"/><Relationship Id="rId10" Type="http://schemas.openxmlformats.org/officeDocument/2006/relationships/image" Target="../media/image5.png"/><Relationship Id="rId9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15.png"/><Relationship Id="rId8" Type="http://schemas.openxmlformats.org/officeDocument/2006/relationships/image" Target="../media/image46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10" Type="http://schemas.openxmlformats.org/officeDocument/2006/relationships/image" Target="../media/image1.png"/><Relationship Id="rId9" Type="http://schemas.openxmlformats.org/officeDocument/2006/relationships/image" Target="../media/image37.png"/><Relationship Id="rId5" Type="http://schemas.openxmlformats.org/officeDocument/2006/relationships/image" Target="../media/image25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hyperlink" Target="https://doi.org/10.1016/j.atmosres.2013.01.006" TargetMode="External"/><Relationship Id="rId7" Type="http://schemas.openxmlformats.org/officeDocument/2006/relationships/hyperlink" Target="https://doi.org/10.1029/2004JD004549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6.png"/><Relationship Id="rId5" Type="http://schemas.openxmlformats.org/officeDocument/2006/relationships/image" Target="../media/image38.png"/><Relationship Id="rId6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1355" l="17663" r="27017" t="46821"/>
          <a:stretch/>
        </p:blipFill>
        <p:spPr>
          <a:xfrm>
            <a:off x="4487575" y="0"/>
            <a:ext cx="3821223" cy="374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16720" l="10370" r="29648" t="40874"/>
          <a:stretch/>
        </p:blipFill>
        <p:spPr>
          <a:xfrm>
            <a:off x="871200" y="1363250"/>
            <a:ext cx="4125900" cy="37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92925" y="404500"/>
            <a:ext cx="41259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swald SemiBold"/>
                <a:ea typeface="Oswald SemiBold"/>
                <a:cs typeface="Oswald SemiBold"/>
                <a:sym typeface="Oswald SemiBold"/>
              </a:rPr>
              <a:t>Single-Flash Mapping with the Geostationary Lightning Mapper</a:t>
            </a:r>
            <a:endParaRPr sz="240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997100" y="3841500"/>
            <a:ext cx="3678900" cy="118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Author</a:t>
            </a:r>
            <a:r>
              <a:rPr b="1" lang="en" sz="1000"/>
              <a:t>:</a:t>
            </a:r>
            <a:endParaRPr b="1"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</a:t>
            </a:r>
            <a:r>
              <a:rPr lang="en" sz="1000"/>
              <a:t>R. Stetson Reger – Langmuir Lab, New Mexico Tech  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Advisors:</a:t>
            </a:r>
            <a:r>
              <a:rPr lang="en" sz="1000"/>
              <a:t>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Richard G. Sonnenfeld – </a:t>
            </a:r>
            <a:r>
              <a:rPr lang="en" sz="1000">
                <a:solidFill>
                  <a:schemeClr val="dk1"/>
                </a:solidFill>
              </a:rPr>
              <a:t>Langmuir Lab, New Mexico Tech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  Julia N. Tilles – Sandia National Labs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idx="12" type="sldNum"/>
          </p:nvPr>
        </p:nvSpPr>
        <p:spPr>
          <a:xfrm>
            <a:off x="8649883" y="48625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 b="4580" l="219" r="219" t="4707"/>
          <a:stretch/>
        </p:blipFill>
        <p:spPr>
          <a:xfrm>
            <a:off x="4892040" y="132362"/>
            <a:ext cx="4139700" cy="4854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 b="12758" l="12799" r="8817" t="12758"/>
          <a:stretch/>
        </p:blipFill>
        <p:spPr>
          <a:xfrm>
            <a:off x="867522" y="2020244"/>
            <a:ext cx="3177815" cy="300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5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5480749" y="4482183"/>
            <a:ext cx="149400" cy="6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5386108" y="4432192"/>
            <a:ext cx="447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10 km</a:t>
            </a:r>
            <a:endParaRPr b="1" sz="500"/>
          </a:p>
        </p:txBody>
      </p:sp>
      <p:pic>
        <p:nvPicPr>
          <p:cNvPr id="170" name="Google Shape;170;p22"/>
          <p:cNvPicPr preferRelativeResize="0"/>
          <p:nvPr/>
        </p:nvPicPr>
        <p:blipFill rotWithShape="1">
          <a:blip r:embed="rId7">
            <a:alphaModFix/>
          </a:blip>
          <a:srcRect b="10807" l="8967" r="9058" t="12979"/>
          <a:stretch/>
        </p:blipFill>
        <p:spPr>
          <a:xfrm>
            <a:off x="2990088" y="220224"/>
            <a:ext cx="1845498" cy="17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35650" y="551450"/>
            <a:ext cx="30990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High resolution 3D map of the lightning channel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LMA stations are represented by </a:t>
            </a:r>
            <a:r>
              <a:rPr b="1" lang="en" sz="1200"/>
              <a:t>◇</a:t>
            </a:r>
            <a:endParaRPr sz="1200"/>
          </a:p>
        </p:txBody>
      </p:sp>
      <p:sp>
        <p:nvSpPr>
          <p:cNvPr id="172" name="Google Shape;172;p22"/>
          <p:cNvSpPr txBox="1"/>
          <p:nvPr/>
        </p:nvSpPr>
        <p:spPr>
          <a:xfrm>
            <a:off x="85450" y="34450"/>
            <a:ext cx="368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What does the LMA show?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6217682" y="62197"/>
            <a:ext cx="16407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VHF Sources Colored by Time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945300" y="542225"/>
            <a:ext cx="72534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OUTLINE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GLM group clustering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Lightning Mapping Array (LMA)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AutoNum type="arabicPeriod"/>
            </a:pPr>
            <a:r>
              <a:rPr lang="en">
                <a:solidFill>
                  <a:srgbClr val="4A86E8"/>
                </a:solidFill>
                <a:highlight>
                  <a:schemeClr val="lt1"/>
                </a:highlight>
              </a:rPr>
              <a:t>Methods: Lightning Mapping Array as ground-truth</a:t>
            </a:r>
            <a:endParaRPr>
              <a:solidFill>
                <a:srgbClr val="4A86E8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Results: source-location accuracy of GLM group centroids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Conclusions</a:t>
            </a:r>
            <a:br>
              <a:rPr lang="en">
                <a:solidFill>
                  <a:schemeClr val="dk1"/>
                </a:solidFill>
                <a:highlight>
                  <a:schemeClr val="lt1"/>
                </a:highlight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163775" y="0"/>
            <a:ext cx="68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Single-flash mapping with GLM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 b="5416" l="184" r="-8714" t="6933"/>
          <a:stretch/>
        </p:blipFill>
        <p:spPr>
          <a:xfrm>
            <a:off x="4382750" y="156300"/>
            <a:ext cx="4642500" cy="4830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6" name="Google Shape;186;p24"/>
          <p:cNvSpPr/>
          <p:nvPr/>
        </p:nvSpPr>
        <p:spPr>
          <a:xfrm>
            <a:off x="803325" y="96500"/>
            <a:ext cx="1385400" cy="50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4"/>
          <p:cNvPicPr preferRelativeResize="0"/>
          <p:nvPr/>
        </p:nvPicPr>
        <p:blipFill rotWithShape="1">
          <a:blip r:embed="rId4">
            <a:alphaModFix/>
          </a:blip>
          <a:srcRect b="5416" l="184" r="-8714" t="6933"/>
          <a:stretch/>
        </p:blipFill>
        <p:spPr>
          <a:xfrm>
            <a:off x="4382750" y="156300"/>
            <a:ext cx="4642500" cy="4830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5">
            <a:alphaModFix/>
          </a:blip>
          <a:srcRect b="5425" l="173" r="-8751" t="6932"/>
          <a:stretch/>
        </p:blipFill>
        <p:spPr>
          <a:xfrm>
            <a:off x="4382750" y="156300"/>
            <a:ext cx="4642500" cy="4830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9" name="Google Shape;189;p24"/>
          <p:cNvSpPr txBox="1"/>
          <p:nvPr/>
        </p:nvSpPr>
        <p:spPr>
          <a:xfrm>
            <a:off x="25025" y="121850"/>
            <a:ext cx="44709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Group Centroids: How good are they?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 rotWithShape="1">
          <a:blip r:embed="rId6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pic>
        <p:nvPicPr>
          <p:cNvPr id="193" name="Google Shape;193;p24"/>
          <p:cNvPicPr preferRelativeResize="0"/>
          <p:nvPr/>
        </p:nvPicPr>
        <p:blipFill rotWithShape="1">
          <a:blip r:embed="rId8">
            <a:alphaModFix/>
          </a:blip>
          <a:srcRect b="0" l="0" r="0" t="2619"/>
          <a:stretch/>
        </p:blipFill>
        <p:spPr>
          <a:xfrm>
            <a:off x="8405925" y="254063"/>
            <a:ext cx="619307" cy="453850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>
            <p:ph idx="12" type="sldNum"/>
          </p:nvPr>
        </p:nvSpPr>
        <p:spPr>
          <a:xfrm>
            <a:off x="8683774" y="486260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104225" y="629750"/>
            <a:ext cx="4063200" cy="23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Why use the LMA? </a:t>
            </a:r>
            <a:endParaRPr b="1" sz="1200"/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Ground-truth source location</a:t>
            </a:r>
            <a:endParaRPr sz="1200"/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LMA accurately locates the lightning channel</a:t>
            </a:r>
            <a:br>
              <a:rPr lang="en" sz="1200"/>
            </a:b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/>
              <a:t>Quantifying source-location accuracy</a:t>
            </a:r>
            <a:endParaRPr b="1" sz="1200"/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≤ 25 VHF sources per GLM integration (2 ms)</a:t>
            </a:r>
            <a:endParaRPr sz="1200"/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Clustering is used to compute average VHF positions concurrent with each GLM group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5"/>
          <p:cNvPicPr preferRelativeResize="0"/>
          <p:nvPr/>
        </p:nvPicPr>
        <p:blipFill rotWithShape="1">
          <a:blip r:embed="rId3">
            <a:alphaModFix/>
          </a:blip>
          <a:srcRect b="109" l="0" r="0" t="109"/>
          <a:stretch/>
        </p:blipFill>
        <p:spPr>
          <a:xfrm>
            <a:off x="4515900" y="2558816"/>
            <a:ext cx="4626862" cy="254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 rotWithShape="1">
          <a:blip r:embed="rId4">
            <a:alphaModFix/>
          </a:blip>
          <a:srcRect b="109" l="0" r="0" t="109"/>
          <a:stretch/>
        </p:blipFill>
        <p:spPr>
          <a:xfrm>
            <a:off x="4515900" y="2558816"/>
            <a:ext cx="4626862" cy="254021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9400" y="509575"/>
            <a:ext cx="4562700" cy="29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Constructed </a:t>
            </a:r>
            <a:r>
              <a:rPr b="1" lang="en" sz="1200">
                <a:solidFill>
                  <a:schemeClr val="dk1"/>
                </a:solidFill>
              </a:rPr>
              <a:t>LMA Group Centroid (LGC) </a:t>
            </a:r>
            <a:r>
              <a:rPr lang="en" sz="1200">
                <a:solidFill>
                  <a:schemeClr val="dk1"/>
                </a:solidFill>
              </a:rPr>
              <a:t>to compare directly to </a:t>
            </a:r>
            <a:r>
              <a:rPr b="1" i="1" lang="en" sz="1200">
                <a:solidFill>
                  <a:schemeClr val="dk1"/>
                </a:solidFill>
              </a:rPr>
              <a:t>GLM Group Centroid</a:t>
            </a:r>
            <a:r>
              <a:rPr i="1" lang="en" sz="1200">
                <a:solidFill>
                  <a:schemeClr val="dk1"/>
                </a:solidFill>
              </a:rPr>
              <a:t> </a:t>
            </a:r>
            <a:r>
              <a:rPr b="1" i="1" lang="en" sz="1200">
                <a:solidFill>
                  <a:schemeClr val="dk1"/>
                </a:solidFill>
              </a:rPr>
              <a:t>(GGC)</a:t>
            </a:r>
            <a:r>
              <a:rPr lang="en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LMA Event:</a:t>
            </a:r>
            <a:r>
              <a:rPr lang="en" sz="1200"/>
              <a:t> The position, time, and power of a VHF source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LMA Group</a:t>
            </a:r>
            <a:r>
              <a:rPr lang="en" sz="1200"/>
              <a:t>: All VHF sources within a 2 ms time-frame </a:t>
            </a:r>
            <a:r>
              <a:rPr lang="en" sz="1200" u="sng"/>
              <a:t>and</a:t>
            </a:r>
            <a:r>
              <a:rPr lang="en" sz="1200"/>
              <a:t> separated by 10 km or less</a:t>
            </a:r>
            <a:endParaRPr sz="1200"/>
          </a:p>
          <a:p>
            <a:pPr indent="-304800" lvl="1" marL="914400" rtl="0" algn="l">
              <a:spcBef>
                <a:spcPts val="1000"/>
              </a:spcBef>
              <a:spcAft>
                <a:spcPts val="0"/>
              </a:spcAft>
              <a:buSzPts val="1200"/>
              <a:buChar char="○"/>
            </a:pPr>
            <a:r>
              <a:rPr b="1" lang="en" sz="1200"/>
              <a:t>LMA Group centroid: </a:t>
            </a:r>
            <a:r>
              <a:rPr lang="en" sz="1200"/>
              <a:t>VHF-power-weighted average of event-positions in the group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Δs: </a:t>
            </a:r>
            <a:r>
              <a:rPr lang="en" sz="1200">
                <a:solidFill>
                  <a:schemeClr val="dk1"/>
                </a:solidFill>
              </a:rPr>
              <a:t>The horizontal separation between a given GGC and the nearest concurrent LGC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03" name="Google Shape;203;p25"/>
          <p:cNvPicPr preferRelativeResize="0"/>
          <p:nvPr/>
        </p:nvPicPr>
        <p:blipFill rotWithShape="1">
          <a:blip r:embed="rId5">
            <a:alphaModFix/>
          </a:blip>
          <a:srcRect b="109" l="0" r="0" t="109"/>
          <a:stretch/>
        </p:blipFill>
        <p:spPr>
          <a:xfrm>
            <a:off x="4515900" y="2558816"/>
            <a:ext cx="4626862" cy="254021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>
            <p:ph idx="12" type="sldNum"/>
          </p:nvPr>
        </p:nvSpPr>
        <p:spPr>
          <a:xfrm>
            <a:off x="8632984" y="48260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25"/>
          <p:cNvPicPr preferRelativeResize="0"/>
          <p:nvPr/>
        </p:nvPicPr>
        <p:blipFill rotWithShape="1">
          <a:blip r:embed="rId6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7">
            <a:alphaModFix/>
          </a:blip>
          <a:srcRect b="109" l="0" r="0" t="109"/>
          <a:stretch/>
        </p:blipFill>
        <p:spPr>
          <a:xfrm>
            <a:off x="4515900" y="173663"/>
            <a:ext cx="4626862" cy="254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15900" y="173663"/>
            <a:ext cx="4626864" cy="254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 rotWithShape="1">
          <a:blip r:embed="rId9">
            <a:alphaModFix/>
          </a:blip>
          <a:srcRect b="109" l="0" r="0" t="109"/>
          <a:stretch/>
        </p:blipFill>
        <p:spPr>
          <a:xfrm>
            <a:off x="4515900" y="173663"/>
            <a:ext cx="4626862" cy="254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/>
          <p:nvPr/>
        </p:nvSpPr>
        <p:spPr>
          <a:xfrm>
            <a:off x="429600" y="2515900"/>
            <a:ext cx="4142400" cy="560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5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161650" y="34450"/>
            <a:ext cx="418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Constructing an LMA Group Centroid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98166" y="3044153"/>
            <a:ext cx="1362233" cy="19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945300" y="542225"/>
            <a:ext cx="72534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OUTLINE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GLM group clustering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Lightning Mapping Array (LMA)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Methods: Lightning Mapping Array as ground-truth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AutoNum type="arabicPeriod"/>
            </a:pPr>
            <a:r>
              <a:rPr lang="en">
                <a:solidFill>
                  <a:srgbClr val="4A86E8"/>
                </a:solidFill>
                <a:highlight>
                  <a:schemeClr val="lt1"/>
                </a:highlight>
              </a:rPr>
              <a:t>Results: source-location accuracy of GLM group centroids</a:t>
            </a:r>
            <a:endParaRPr>
              <a:solidFill>
                <a:srgbClr val="4A86E8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Conclusions</a:t>
            </a:r>
            <a:br>
              <a:rPr lang="en">
                <a:solidFill>
                  <a:schemeClr val="dk1"/>
                </a:solidFill>
                <a:highlight>
                  <a:schemeClr val="lt1"/>
                </a:highlight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163775" y="0"/>
            <a:ext cx="68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Single-flash mapping with GLM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 rotWithShape="1">
          <a:blip r:embed="rId3">
            <a:alphaModFix/>
          </a:blip>
          <a:srcRect b="0" l="3331" r="16770" t="14500"/>
          <a:stretch/>
        </p:blipFill>
        <p:spPr>
          <a:xfrm>
            <a:off x="265549" y="2420150"/>
            <a:ext cx="3853076" cy="257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161650" y="34450"/>
            <a:ext cx="388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Results - </a:t>
            </a:r>
            <a:r>
              <a:rPr b="1" lang="en" sz="2000">
                <a:solidFill>
                  <a:schemeClr val="dk1"/>
                </a:solidFill>
              </a:rPr>
              <a:t>Δs for a single flash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228" name="Google Shape;228;p27"/>
          <p:cNvPicPr preferRelativeResize="0"/>
          <p:nvPr/>
        </p:nvPicPr>
        <p:blipFill rotWithShape="1">
          <a:blip r:embed="rId4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pic>
        <p:nvPicPr>
          <p:cNvPr id="231" name="Google Shape;231;p27"/>
          <p:cNvPicPr preferRelativeResize="0"/>
          <p:nvPr/>
        </p:nvPicPr>
        <p:blipFill rotWithShape="1">
          <a:blip r:embed="rId6">
            <a:alphaModFix/>
          </a:blip>
          <a:srcRect b="5147" l="1723" r="-10112" t="6551"/>
          <a:stretch/>
        </p:blipFill>
        <p:spPr>
          <a:xfrm>
            <a:off x="4572000" y="167050"/>
            <a:ext cx="4511100" cy="4737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2" name="Google Shape;232;p27"/>
          <p:cNvPicPr preferRelativeResize="0"/>
          <p:nvPr/>
        </p:nvPicPr>
        <p:blipFill rotWithShape="1">
          <a:blip r:embed="rId7">
            <a:alphaModFix/>
          </a:blip>
          <a:srcRect b="0" l="0" r="2714" t="2619"/>
          <a:stretch/>
        </p:blipFill>
        <p:spPr>
          <a:xfrm>
            <a:off x="8458200" y="292345"/>
            <a:ext cx="597741" cy="438281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/>
        </p:nvSpPr>
        <p:spPr>
          <a:xfrm>
            <a:off x="9250" y="436350"/>
            <a:ext cx="4437000" cy="17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Def Δs: </a:t>
            </a:r>
            <a:r>
              <a:rPr lang="en" sz="1200">
                <a:solidFill>
                  <a:schemeClr val="dk1"/>
                </a:solidFill>
              </a:rPr>
              <a:t>The horizontal separation between a given GLM group centroid and the nearest concurrent LMA group centroid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LMA gives additional source information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Altitude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VHF power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Channel extent &amp; structure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8"/>
          <p:cNvPicPr preferRelativeResize="0"/>
          <p:nvPr/>
        </p:nvPicPr>
        <p:blipFill rotWithShape="1">
          <a:blip r:embed="rId3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241" name="Google Shape;241;p28"/>
          <p:cNvSpPr txBox="1"/>
          <p:nvPr/>
        </p:nvSpPr>
        <p:spPr>
          <a:xfrm>
            <a:off x="180425" y="48075"/>
            <a:ext cx="465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Results - </a:t>
            </a:r>
            <a:r>
              <a:rPr b="1" lang="en" sz="2000">
                <a:solidFill>
                  <a:schemeClr val="dk1"/>
                </a:solidFill>
              </a:rPr>
              <a:t>Δs </a:t>
            </a:r>
            <a:r>
              <a:rPr b="1" lang="en" sz="2000">
                <a:solidFill>
                  <a:schemeClr val="dk1"/>
                </a:solidFill>
              </a:rPr>
              <a:t>for 32 flashes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242" name="Google Shape;242;p28"/>
          <p:cNvPicPr preferRelativeResize="0"/>
          <p:nvPr/>
        </p:nvPicPr>
        <p:blipFill rotWithShape="1">
          <a:blip r:embed="rId5">
            <a:alphaModFix/>
          </a:blip>
          <a:srcRect b="2922" l="4251" r="15977" t="19347"/>
          <a:stretch/>
        </p:blipFill>
        <p:spPr>
          <a:xfrm>
            <a:off x="4311185" y="1452379"/>
            <a:ext cx="4371046" cy="267999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/>
          <p:nvPr/>
        </p:nvSpPr>
        <p:spPr>
          <a:xfrm>
            <a:off x="188825" y="585575"/>
            <a:ext cx="407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Do other parameters correlate with </a:t>
            </a:r>
            <a:r>
              <a:rPr lang="en">
                <a:solidFill>
                  <a:schemeClr val="dk1"/>
                </a:solidFill>
              </a:rPr>
              <a:t>Δs?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5693525" y="1194696"/>
            <a:ext cx="22200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Δs vs. LMA Group Power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45" name="Google Shape;245;p28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8"/>
          <p:cNvPicPr preferRelativeResize="0"/>
          <p:nvPr/>
        </p:nvPicPr>
        <p:blipFill rotWithShape="1">
          <a:blip r:embed="rId6">
            <a:alphaModFix/>
          </a:blip>
          <a:srcRect b="3010" l="4222" r="15956" t="19410"/>
          <a:stretch/>
        </p:blipFill>
        <p:spPr>
          <a:xfrm>
            <a:off x="309375" y="1452375"/>
            <a:ext cx="4371046" cy="267999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/>
          <p:nvPr/>
        </p:nvSpPr>
        <p:spPr>
          <a:xfrm>
            <a:off x="1661165" y="1194697"/>
            <a:ext cx="22200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Δs vs. LMA Group Altitude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 rotWithShape="1">
          <a:blip r:embed="rId3">
            <a:alphaModFix/>
          </a:blip>
          <a:srcRect b="6824" l="1775" r="8978" t="11154"/>
          <a:stretch/>
        </p:blipFill>
        <p:spPr>
          <a:xfrm>
            <a:off x="886575" y="522400"/>
            <a:ext cx="6848852" cy="418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 rotWithShape="1">
          <a:blip r:embed="rId4">
            <a:alphaModFix/>
          </a:blip>
          <a:srcRect b="529" l="2090" r="8965" t="11162"/>
          <a:stretch/>
        </p:blipFill>
        <p:spPr>
          <a:xfrm>
            <a:off x="2515075" y="616875"/>
            <a:ext cx="5129784" cy="337951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/>
          <p:nvPr/>
        </p:nvSpPr>
        <p:spPr>
          <a:xfrm>
            <a:off x="5954467" y="1789965"/>
            <a:ext cx="1414800" cy="153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5954467" y="2553432"/>
            <a:ext cx="1414800" cy="153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9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 rotWithShape="1">
          <a:blip r:embed="rId5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1858050" y="124275"/>
            <a:ext cx="5427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Results - Δs distribution for 32 flashes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3072000" y="4650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Δs (km)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0"/>
          <p:cNvSpPr txBox="1"/>
          <p:nvPr/>
        </p:nvSpPr>
        <p:spPr>
          <a:xfrm>
            <a:off x="945300" y="542225"/>
            <a:ext cx="7253400" cy="22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OUTLINE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GLM group clustering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Lightning Mapping Array (LMA)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Methods: Lightning Mapping Array as ground-truth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Results: source-location accuracy of GLM group centroids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</a:pPr>
            <a:r>
              <a:rPr lang="en">
                <a:solidFill>
                  <a:schemeClr val="accent1"/>
                </a:solidFill>
                <a:highlight>
                  <a:schemeClr val="lt1"/>
                </a:highlight>
              </a:rPr>
              <a:t>Conclusions</a:t>
            </a:r>
            <a:endParaRPr>
              <a:solidFill>
                <a:schemeClr val="accent1"/>
              </a:solidFill>
              <a:highlight>
                <a:schemeClr val="lt1"/>
              </a:highlight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163775" y="0"/>
            <a:ext cx="68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Single-flash mapping with GLM</a:t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31"/>
          <p:cNvPicPr preferRelativeResize="0"/>
          <p:nvPr/>
        </p:nvPicPr>
        <p:blipFill rotWithShape="1">
          <a:blip r:embed="rId3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71675" y="0"/>
            <a:ext cx="465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Interpretation and Conclusions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 rotWithShape="1">
          <a:blip r:embed="rId5">
            <a:alphaModFix/>
          </a:blip>
          <a:srcRect b="0" l="0" r="2666" t="0"/>
          <a:stretch/>
        </p:blipFill>
        <p:spPr>
          <a:xfrm>
            <a:off x="3784650" y="388275"/>
            <a:ext cx="5286825" cy="413874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/>
          <p:nvPr/>
        </p:nvSpPr>
        <p:spPr>
          <a:xfrm>
            <a:off x="-30475" y="568800"/>
            <a:ext cx="3945600" cy="28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Within single lightning flashes, GLM group clustering retrieves source locations from the pixelated data. 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GLM Group Centroids locate lightning channel development to </a:t>
            </a: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within 3 km. 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~ one </a:t>
            </a: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σ</a:t>
            </a: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 confidence (69%)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Group centroids map the extent and dendritic structure of lightning </a:t>
            </a:r>
            <a:r>
              <a:rPr i="1" lang="en" sz="1300">
                <a:solidFill>
                  <a:schemeClr val="dk1"/>
                </a:solidFill>
              </a:rPr>
              <a:t>within the cloud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4108950" y="4372975"/>
            <a:ext cx="254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LMA sources colored by time</a:t>
            </a:r>
            <a:endParaRPr sz="1200"/>
          </a:p>
        </p:txBody>
      </p:sp>
      <p:sp>
        <p:nvSpPr>
          <p:cNvPr id="281" name="Google Shape;281;p31"/>
          <p:cNvSpPr txBox="1"/>
          <p:nvPr/>
        </p:nvSpPr>
        <p:spPr>
          <a:xfrm>
            <a:off x="6552025" y="4372975"/>
            <a:ext cx="228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GLM centroids colored by time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5149" l="1721" r="23740" t="38516"/>
          <a:stretch/>
        </p:blipFill>
        <p:spPr>
          <a:xfrm>
            <a:off x="1911350" y="400351"/>
            <a:ext cx="4669500" cy="45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63775" y="0"/>
            <a:ext cx="68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Single-flash mapping with GLM</a:t>
            </a:r>
            <a:endParaRPr sz="2000"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2"/>
          <p:cNvPicPr preferRelativeResize="0"/>
          <p:nvPr/>
        </p:nvPicPr>
        <p:blipFill rotWithShape="1">
          <a:blip r:embed="rId3">
            <a:alphaModFix/>
          </a:blip>
          <a:srcRect b="5585" l="2171" r="23973" t="39326"/>
          <a:stretch/>
        </p:blipFill>
        <p:spPr>
          <a:xfrm>
            <a:off x="5848300" y="2700525"/>
            <a:ext cx="2377448" cy="23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 rotWithShape="1">
          <a:blip r:embed="rId4">
            <a:alphaModFix/>
          </a:blip>
          <a:srcRect b="5344" l="0" r="23728" t="39385"/>
          <a:stretch/>
        </p:blipFill>
        <p:spPr>
          <a:xfrm>
            <a:off x="3214700" y="2700350"/>
            <a:ext cx="2458751" cy="23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 rotWithShape="1">
          <a:blip r:embed="rId5">
            <a:alphaModFix/>
          </a:blip>
          <a:srcRect b="5428" l="0" r="22928" t="38721"/>
          <a:stretch/>
        </p:blipFill>
        <p:spPr>
          <a:xfrm>
            <a:off x="696475" y="2671700"/>
            <a:ext cx="2450575" cy="22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2"/>
          <p:cNvSpPr txBox="1"/>
          <p:nvPr/>
        </p:nvSpPr>
        <p:spPr>
          <a:xfrm>
            <a:off x="163775" y="0"/>
            <a:ext cx="68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Single-flash mapping with GLM</a:t>
            </a:r>
            <a:endParaRPr sz="2000"/>
          </a:p>
        </p:txBody>
      </p:sp>
      <p:pic>
        <p:nvPicPr>
          <p:cNvPr id="291" name="Google Shape;291;p32"/>
          <p:cNvPicPr preferRelativeResize="0"/>
          <p:nvPr/>
        </p:nvPicPr>
        <p:blipFill rotWithShape="1">
          <a:blip r:embed="rId6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pic>
        <p:nvPicPr>
          <p:cNvPr id="294" name="Google Shape;294;p32"/>
          <p:cNvPicPr preferRelativeResize="0"/>
          <p:nvPr/>
        </p:nvPicPr>
        <p:blipFill rotWithShape="1">
          <a:blip r:embed="rId8">
            <a:alphaModFix/>
          </a:blip>
          <a:srcRect b="5839" l="0" r="22993" t="38966"/>
          <a:stretch/>
        </p:blipFill>
        <p:spPr>
          <a:xfrm>
            <a:off x="697175" y="416399"/>
            <a:ext cx="2449174" cy="225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2"/>
          <p:cNvPicPr preferRelativeResize="0"/>
          <p:nvPr/>
        </p:nvPicPr>
        <p:blipFill rotWithShape="1">
          <a:blip r:embed="rId9">
            <a:alphaModFix/>
          </a:blip>
          <a:srcRect b="5894" l="0" r="22993" t="38966"/>
          <a:stretch/>
        </p:blipFill>
        <p:spPr>
          <a:xfrm>
            <a:off x="5784085" y="375475"/>
            <a:ext cx="2450599" cy="225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/>
          <p:cNvPicPr preferRelativeResize="0"/>
          <p:nvPr/>
        </p:nvPicPr>
        <p:blipFill rotWithShape="1">
          <a:blip r:embed="rId10">
            <a:alphaModFix/>
          </a:blip>
          <a:srcRect b="5149" l="1721" r="23740" t="38516"/>
          <a:stretch/>
        </p:blipFill>
        <p:spPr>
          <a:xfrm>
            <a:off x="3258360" y="375475"/>
            <a:ext cx="2414100" cy="23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4">
            <a:alphaModFix/>
          </a:blip>
          <a:srcRect b="11111" l="52799" r="0" t="0"/>
          <a:stretch/>
        </p:blipFill>
        <p:spPr>
          <a:xfrm>
            <a:off x="7758025" y="96500"/>
            <a:ext cx="1221543" cy="5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5700" y="158526"/>
            <a:ext cx="1177289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3"/>
          <p:cNvSpPr txBox="1"/>
          <p:nvPr/>
        </p:nvSpPr>
        <p:spPr>
          <a:xfrm>
            <a:off x="163775" y="152400"/>
            <a:ext cx="68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Single-flash mapping with GLM</a:t>
            </a:r>
            <a:endParaRPr sz="2000"/>
          </a:p>
        </p:txBody>
      </p:sp>
      <p:sp>
        <p:nvSpPr>
          <p:cNvPr id="305" name="Google Shape;305;p33"/>
          <p:cNvSpPr txBox="1"/>
          <p:nvPr/>
        </p:nvSpPr>
        <p:spPr>
          <a:xfrm>
            <a:off x="358025" y="690600"/>
            <a:ext cx="8364900" cy="3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References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100"/>
          </a:p>
          <a:p>
            <a:pPr indent="-265176" lvl="0" marL="265176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[1] Goodman et al., (2013), “The GOES-R Geostationary Lightning Mapper (GLM)</a:t>
            </a:r>
            <a:r>
              <a:rPr lang="en" sz="1100"/>
              <a:t>”</a:t>
            </a:r>
            <a:r>
              <a:rPr i="1" lang="en" sz="1100">
                <a:solidFill>
                  <a:srgbClr val="000000"/>
                </a:solidFill>
              </a:rPr>
              <a:t>, Atmospheric Research, 125–126</a:t>
            </a:r>
            <a:r>
              <a:rPr lang="en" sz="1100">
                <a:solidFill>
                  <a:srgbClr val="000000"/>
                </a:solidFill>
              </a:rPr>
              <a:t>, Pages 34-49, </a:t>
            </a:r>
            <a:r>
              <a:rPr lang="en" sz="1100">
                <a:solidFill>
                  <a:srgbClr val="000000"/>
                </a:solidFill>
              </a:rPr>
              <a:t>ISSN 0169-8095. </a:t>
            </a:r>
            <a:r>
              <a:rPr lang="en" sz="11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https://doi.org/10.1016/j.atmosres.2013.01.006</a:t>
            </a:r>
            <a:endParaRPr sz="1100">
              <a:solidFill>
                <a:srgbClr val="3C78D8"/>
              </a:solidFill>
              <a:highlight>
                <a:srgbClr val="EDF0F2"/>
              </a:highlight>
            </a:endParaRPr>
          </a:p>
          <a:p>
            <a:pPr indent="-265176" lvl="0" marL="265176" rtl="0" algn="l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highlight>
                  <a:srgbClr val="FFFFFF"/>
                </a:highlight>
              </a:rPr>
              <a:t>[2] </a:t>
            </a:r>
            <a:r>
              <a:rPr lang="en" sz="1100"/>
              <a:t>Thomas, R. J., Krehbiel, P. R., Rison, W., Hunyady, S. J., Winn, W. P., Hamlin, T., and Harlin, J. (2004), “Accuracy of the Lightning Mapping Array”, </a:t>
            </a:r>
            <a:r>
              <a:rPr i="1" lang="en" sz="1100"/>
              <a:t>J. Geophys. Res., 109,</a:t>
            </a:r>
            <a:r>
              <a:rPr lang="en" sz="1100"/>
              <a:t> D14207, </a:t>
            </a:r>
            <a:r>
              <a:rPr lang="en" sz="1100" u="sng">
                <a:solidFill>
                  <a:srgbClr val="3C78D8"/>
                </a:solidFill>
              </a:rPr>
              <a:t>doi:</a:t>
            </a:r>
            <a:r>
              <a:rPr lang="en" sz="1100" u="sng">
                <a:solidFill>
                  <a:srgbClr val="3C78D8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10.1029/2004JD004549</a:t>
            </a:r>
            <a:r>
              <a:rPr lang="en" sz="1100" u="sng">
                <a:solidFill>
                  <a:srgbClr val="3C78D8"/>
                </a:solidFill>
              </a:rPr>
              <a:t>.</a:t>
            </a:r>
            <a:endParaRPr sz="1100" u="sng">
              <a:solidFill>
                <a:srgbClr val="3C78D8"/>
              </a:solidFill>
            </a:endParaRPr>
          </a:p>
          <a:p>
            <a:pPr indent="-265176" lvl="0" marL="265176" rtl="0" algn="l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Acknowledgements</a:t>
            </a:r>
            <a:endParaRPr b="1">
              <a:solidFill>
                <a:schemeClr val="dk1"/>
              </a:solidFill>
            </a:endParaRPr>
          </a:p>
          <a:p>
            <a:pPr indent="-265176" lvl="0" marL="265176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Research funded by Sandia National Labs</a:t>
            </a:r>
            <a:endParaRPr sz="1100">
              <a:solidFill>
                <a:schemeClr val="dk1"/>
              </a:solidFill>
            </a:endParaRPr>
          </a:p>
          <a:p>
            <a:pPr indent="-265176" lvl="0" marL="265176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Richard Sonnenfeld &amp; Julia Tilles - for advising me</a:t>
            </a:r>
            <a:endParaRPr sz="1100">
              <a:solidFill>
                <a:schemeClr val="dk1"/>
              </a:solidFill>
            </a:endParaRPr>
          </a:p>
          <a:p>
            <a:pPr indent="-265176" lvl="0" marL="265176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Eric Bruning - for sharing python code to view and analyze GLM and LMA data</a:t>
            </a:r>
            <a:endParaRPr sz="1100">
              <a:solidFill>
                <a:schemeClr val="dk1"/>
              </a:solidFill>
            </a:endParaRPr>
          </a:p>
          <a:p>
            <a:pPr indent="-265176" lvl="0" marL="265176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Steve Goodman - for sharing his expertise</a:t>
            </a:r>
            <a:endParaRPr sz="1100">
              <a:solidFill>
                <a:schemeClr val="dk1"/>
              </a:solidFill>
            </a:endParaRPr>
          </a:p>
          <a:p>
            <a:pPr indent="-265176" lvl="0" marL="265176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Harald Edens - for sparking my interest in lightning research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4"/>
          <p:cNvSpPr txBox="1"/>
          <p:nvPr/>
        </p:nvSpPr>
        <p:spPr>
          <a:xfrm>
            <a:off x="2363400" y="2140650"/>
            <a:ext cx="4417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600"/>
              <a:t>Extra Slides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2" name="Google Shape;312;p34"/>
          <p:cNvPicPr preferRelativeResize="0"/>
          <p:nvPr/>
        </p:nvPicPr>
        <p:blipFill rotWithShape="1">
          <a:blip r:embed="rId3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4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0" name="Google Shape;320;p35"/>
          <p:cNvPicPr preferRelativeResize="0"/>
          <p:nvPr/>
        </p:nvPicPr>
        <p:blipFill rotWithShape="1">
          <a:blip r:embed="rId3">
            <a:alphaModFix/>
          </a:blip>
          <a:srcRect b="2166" l="1775" r="8978" t="11155"/>
          <a:stretch/>
        </p:blipFill>
        <p:spPr>
          <a:xfrm>
            <a:off x="4559052" y="1475850"/>
            <a:ext cx="4351023" cy="28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5"/>
          <p:cNvPicPr preferRelativeResize="0"/>
          <p:nvPr/>
        </p:nvPicPr>
        <p:blipFill rotWithShape="1">
          <a:blip r:embed="rId4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5"/>
          <p:cNvPicPr preferRelativeResize="0"/>
          <p:nvPr/>
        </p:nvPicPr>
        <p:blipFill rotWithShape="1">
          <a:blip r:embed="rId5">
            <a:alphaModFix/>
          </a:blip>
          <a:srcRect b="529" l="0" r="7689" t="11162"/>
          <a:stretch/>
        </p:blipFill>
        <p:spPr>
          <a:xfrm>
            <a:off x="47025" y="1475850"/>
            <a:ext cx="4512776" cy="28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325" name="Google Shape;325;p35"/>
          <p:cNvSpPr txBox="1"/>
          <p:nvPr/>
        </p:nvSpPr>
        <p:spPr>
          <a:xfrm>
            <a:off x="504225" y="585575"/>
            <a:ext cx="79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69% of GLM centroids are within 3 km of concurrent VHF sources.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26" name="Google Shape;326;p35"/>
          <p:cNvSpPr txBox="1"/>
          <p:nvPr/>
        </p:nvSpPr>
        <p:spPr>
          <a:xfrm>
            <a:off x="5884663" y="1151850"/>
            <a:ext cx="210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Δs Distribution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28025" y="-28125"/>
            <a:ext cx="465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Results - Δs for 32 flashes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328" name="Google Shape;328;p35"/>
          <p:cNvSpPr txBox="1"/>
          <p:nvPr/>
        </p:nvSpPr>
        <p:spPr>
          <a:xfrm>
            <a:off x="990730" y="1151850"/>
            <a:ext cx="294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Δs Confidence Relationships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6"/>
          <p:cNvPicPr preferRelativeResize="0"/>
          <p:nvPr/>
        </p:nvPicPr>
        <p:blipFill rotWithShape="1">
          <a:blip r:embed="rId3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pic>
        <p:nvPicPr>
          <p:cNvPr id="336" name="Google Shape;336;p36"/>
          <p:cNvPicPr preferRelativeResize="0"/>
          <p:nvPr/>
        </p:nvPicPr>
        <p:blipFill rotWithShape="1">
          <a:blip r:embed="rId5">
            <a:alphaModFix/>
          </a:blip>
          <a:srcRect b="3453" l="0" r="4039" t="3462"/>
          <a:stretch/>
        </p:blipFill>
        <p:spPr>
          <a:xfrm>
            <a:off x="5188675" y="44750"/>
            <a:ext cx="3864400" cy="48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 rotWithShape="1">
          <a:blip r:embed="rId6">
            <a:alphaModFix/>
          </a:blip>
          <a:srcRect b="0" l="5074" r="15998" t="32459"/>
          <a:stretch/>
        </p:blipFill>
        <p:spPr>
          <a:xfrm>
            <a:off x="103300" y="1061650"/>
            <a:ext cx="5029274" cy="322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6"/>
          <p:cNvSpPr txBox="1"/>
          <p:nvPr/>
        </p:nvSpPr>
        <p:spPr>
          <a:xfrm>
            <a:off x="28025" y="-28125"/>
            <a:ext cx="614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P</a:t>
            </a:r>
            <a:r>
              <a:rPr b="1" lang="en" sz="2000">
                <a:solidFill>
                  <a:schemeClr val="dk1"/>
                </a:solidFill>
              </a:rPr>
              <a:t>olarity dependence?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339" name="Google Shape;339;p36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945300" y="542225"/>
            <a:ext cx="72534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OUTLINE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GLM group clustering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Lightning Mapping Array (LMA)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Methods: LMA as ground-truth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Results: source-location accuracy of GLM group centroids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Conclusions</a:t>
            </a:r>
            <a:br>
              <a:rPr lang="en">
                <a:solidFill>
                  <a:schemeClr val="dk1"/>
                </a:solidFill>
                <a:highlight>
                  <a:schemeClr val="lt1"/>
                </a:highlight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945300" y="542225"/>
            <a:ext cx="72534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OUTLINE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250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</a:pPr>
            <a:r>
              <a:rPr lang="en">
                <a:solidFill>
                  <a:schemeClr val="accent1"/>
                </a:solidFill>
                <a:highlight>
                  <a:schemeClr val="lt1"/>
                </a:highlight>
              </a:rPr>
              <a:t>GLM group clustering</a:t>
            </a:r>
            <a:endParaRPr>
              <a:solidFill>
                <a:schemeClr val="accent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Lightning Mapping Array (L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MA)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Methods: LMA as ground-truth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Results: source-location accuracy of GLM group centroids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Conclusions</a:t>
            </a:r>
            <a:br>
              <a:rPr lang="en">
                <a:solidFill>
                  <a:schemeClr val="dk1"/>
                </a:solidFill>
                <a:highlight>
                  <a:schemeClr val="lt1"/>
                </a:highlight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63775" y="0"/>
            <a:ext cx="68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Single-flash mapping with GLM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85450" y="34450"/>
            <a:ext cx="535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GLM Data Clustering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3929775" y="4892825"/>
            <a:ext cx="4787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Adapted from Figure 5, </a:t>
            </a:r>
            <a:r>
              <a:rPr i="1" lang="en" sz="700"/>
              <a:t>The GOES-R Geostationary Lightning Mapper (GLM)</a:t>
            </a:r>
            <a:r>
              <a:rPr lang="en" sz="700"/>
              <a:t>, [Goodman et al., (2013)]</a:t>
            </a:r>
            <a:endParaRPr sz="700"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53712" y="783930"/>
            <a:ext cx="3633714" cy="363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6">
            <a:alphaModFix/>
          </a:blip>
          <a:srcRect b="2874" l="0" r="0" t="2865"/>
          <a:stretch/>
        </p:blipFill>
        <p:spPr>
          <a:xfrm>
            <a:off x="8230926" y="717900"/>
            <a:ext cx="666187" cy="37739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4902310" y="457450"/>
            <a:ext cx="30183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CCD Pixels - Single Integration</a:t>
            </a:r>
            <a:endParaRPr b="1"/>
          </a:p>
        </p:txBody>
      </p:sp>
      <p:sp>
        <p:nvSpPr>
          <p:cNvPr id="89" name="Google Shape;89;p16"/>
          <p:cNvSpPr txBox="1"/>
          <p:nvPr/>
        </p:nvSpPr>
        <p:spPr>
          <a:xfrm>
            <a:off x="217200" y="764875"/>
            <a:ext cx="4226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GLM Level-2 Group Clustering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Event: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Time, location and amplitude of a single triggered pixel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85450" y="34450"/>
            <a:ext cx="535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GLM Data Clustering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3870960" y="3925824"/>
            <a:ext cx="33168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</a:rPr>
              <a:t>Ⓒ R. Stetson Reger. Taken 28-July-2022 in Socorro, NM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lt1"/>
              </a:solidFill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b="2874" l="0" r="0" t="2865"/>
          <a:stretch/>
        </p:blipFill>
        <p:spPr>
          <a:xfrm>
            <a:off x="8230926" y="717900"/>
            <a:ext cx="666187" cy="37739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217200" y="764875"/>
            <a:ext cx="4226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GLM Level-2 Group Clustering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Event: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Time, location and amplitude of a single triggered pixel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Group:</a:t>
            </a:r>
            <a:r>
              <a:rPr lang="en">
                <a:solidFill>
                  <a:schemeClr val="dk1"/>
                </a:solidFill>
              </a:rPr>
              <a:t> All events in adjacent pixels within the same 2 ms integration time frame</a:t>
            </a:r>
            <a:endParaRPr b="1"/>
          </a:p>
        </p:txBody>
      </p:sp>
      <p:sp>
        <p:nvSpPr>
          <p:cNvPr id="99" name="Google Shape;99;p17"/>
          <p:cNvSpPr txBox="1"/>
          <p:nvPr/>
        </p:nvSpPr>
        <p:spPr>
          <a:xfrm>
            <a:off x="3929775" y="4892825"/>
            <a:ext cx="4787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Adapted from Figure 5, </a:t>
            </a:r>
            <a:r>
              <a:rPr i="1" lang="en" sz="700"/>
              <a:t>The GOES-R Geostationary Lightning Mapper (GLM)</a:t>
            </a:r>
            <a:r>
              <a:rPr lang="en" sz="700"/>
              <a:t>, [Goodman et al., (2013)]</a:t>
            </a:r>
            <a:endParaRPr sz="700"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2012" y="783343"/>
            <a:ext cx="3637035" cy="3643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/>
          <p:nvPr/>
        </p:nvSpPr>
        <p:spPr>
          <a:xfrm rot="4110175">
            <a:off x="5310893" y="1739755"/>
            <a:ext cx="891517" cy="85014"/>
          </a:xfrm>
          <a:prstGeom prst="rightArrow">
            <a:avLst>
              <a:gd fmla="val 32118" name="adj1"/>
              <a:gd fmla="val 108794" name="adj2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 rot="-7180282">
            <a:off x="6515123" y="3386497"/>
            <a:ext cx="1015101" cy="84881"/>
          </a:xfrm>
          <a:prstGeom prst="rightArrow">
            <a:avLst>
              <a:gd fmla="val 32118" name="adj1"/>
              <a:gd fmla="val 108794" name="adj2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5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4902310" y="457450"/>
            <a:ext cx="30183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CCD Pixels - Single Integration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85450" y="34450"/>
            <a:ext cx="535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GLM Data Clustering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3870960" y="3925824"/>
            <a:ext cx="33168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</a:rPr>
              <a:t>Ⓒ R. Stetson Reger. Taken 28-July-2022 in Socorro, NM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lt1"/>
              </a:solidFill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3712" y="783930"/>
            <a:ext cx="3637035" cy="364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b="2874" l="0" r="0" t="2865"/>
          <a:stretch/>
        </p:blipFill>
        <p:spPr>
          <a:xfrm>
            <a:off x="8230926" y="717900"/>
            <a:ext cx="666187" cy="377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/>
          <p:nvPr/>
        </p:nvSpPr>
        <p:spPr>
          <a:xfrm rot="4110175">
            <a:off x="5312593" y="1740343"/>
            <a:ext cx="891517" cy="85014"/>
          </a:xfrm>
          <a:prstGeom prst="rightArrow">
            <a:avLst>
              <a:gd fmla="val 32118" name="adj1"/>
              <a:gd fmla="val 108794" name="adj2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8"/>
          <p:cNvSpPr/>
          <p:nvPr/>
        </p:nvSpPr>
        <p:spPr>
          <a:xfrm rot="-7180282">
            <a:off x="6516823" y="3387084"/>
            <a:ext cx="1015101" cy="84881"/>
          </a:xfrm>
          <a:prstGeom prst="rightArrow">
            <a:avLst>
              <a:gd fmla="val 32118" name="adj1"/>
              <a:gd fmla="val 108794" name="adj2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 txBox="1"/>
          <p:nvPr/>
        </p:nvSpPr>
        <p:spPr>
          <a:xfrm>
            <a:off x="3929775" y="4892825"/>
            <a:ext cx="4787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Adapted from Figure 5, </a:t>
            </a:r>
            <a:r>
              <a:rPr i="1" lang="en" sz="700"/>
              <a:t>The GOES-R Geostationary Lightning Mapper (GLM)</a:t>
            </a:r>
            <a:r>
              <a:rPr lang="en" sz="700"/>
              <a:t>, [Goodman et al., (2013)]</a:t>
            </a:r>
            <a:endParaRPr sz="700"/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5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217200" y="764875"/>
            <a:ext cx="42267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GLM Level-2 Group Clustering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Event: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Time, location and amplitude of a single triggered pixel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Group:</a:t>
            </a:r>
            <a:r>
              <a:rPr lang="en">
                <a:solidFill>
                  <a:schemeClr val="dk1"/>
                </a:solidFill>
              </a:rPr>
              <a:t> All events in adjacent pixels within the same 2 ms integration time frame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1" marL="800100" rtl="0" algn="l">
              <a:spcBef>
                <a:spcPts val="0"/>
              </a:spcBef>
              <a:spcAft>
                <a:spcPts val="1000"/>
              </a:spcAft>
              <a:buSzPts val="1400"/>
              <a:buChar char="○"/>
            </a:pPr>
            <a:r>
              <a:rPr b="1" lang="en"/>
              <a:t>Group Centroid:</a:t>
            </a:r>
            <a:r>
              <a:rPr lang="en"/>
              <a:t> Amplitude-weighted average of event positions in the group</a:t>
            </a:r>
            <a:endParaRPr b="1"/>
          </a:p>
        </p:txBody>
      </p:sp>
      <p:sp>
        <p:nvSpPr>
          <p:cNvPr id="123" name="Google Shape;123;p18"/>
          <p:cNvSpPr txBox="1"/>
          <p:nvPr/>
        </p:nvSpPr>
        <p:spPr>
          <a:xfrm>
            <a:off x="4902310" y="457450"/>
            <a:ext cx="30183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CCD Pixels - Single Integration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85450" y="34450"/>
            <a:ext cx="535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GLM Data Clustering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217200" y="764875"/>
            <a:ext cx="42267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GLM Level-2 Group Clustering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Event: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Time, location and amplitude of a single triggered pixel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Group:</a:t>
            </a:r>
            <a:r>
              <a:rPr lang="en">
                <a:solidFill>
                  <a:schemeClr val="dk1"/>
                </a:solidFill>
              </a:rPr>
              <a:t> All events in adjacent pixels within the same 2 ms integration time frame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1" marL="800100" rtl="0" algn="l">
              <a:spcBef>
                <a:spcPts val="0"/>
              </a:spcBef>
              <a:spcAft>
                <a:spcPts val="1000"/>
              </a:spcAft>
              <a:buSzPts val="1400"/>
              <a:buChar char="○"/>
            </a:pPr>
            <a:r>
              <a:rPr b="1" lang="en"/>
              <a:t>Group Centroid:</a:t>
            </a:r>
            <a:r>
              <a:rPr lang="en"/>
              <a:t> Amplitude-weighted average of event positions in the group</a:t>
            </a:r>
            <a:endParaRPr b="1"/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5">
            <a:alphaModFix/>
          </a:blip>
          <a:srcRect b="5149" l="1721" r="23740" t="38516"/>
          <a:stretch/>
        </p:blipFill>
        <p:spPr>
          <a:xfrm>
            <a:off x="4332850" y="353601"/>
            <a:ext cx="4669500" cy="45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945300" y="542225"/>
            <a:ext cx="72534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OUTLINE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GLM group clustering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rabicPeriod"/>
            </a:pPr>
            <a:r>
              <a:rPr lang="en">
                <a:solidFill>
                  <a:schemeClr val="accent1"/>
                </a:solidFill>
                <a:highlight>
                  <a:schemeClr val="lt1"/>
                </a:highlight>
              </a:rPr>
              <a:t>Lightning Mapping Array (LMA)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Methods: Lightning Mapping Array as ground-truth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Results: source-location accuracy of GLM group centroids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Conclusions</a:t>
            </a:r>
            <a:br>
              <a:rPr lang="en">
                <a:solidFill>
                  <a:schemeClr val="dk1"/>
                </a:solidFill>
                <a:highlight>
                  <a:schemeClr val="lt1"/>
                </a:highlight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163775" y="0"/>
            <a:ext cx="68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Single-flash mapping with GLM</a:t>
            </a:r>
            <a:endParaRPr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idx="12" type="sldNum"/>
          </p:nvPr>
        </p:nvSpPr>
        <p:spPr>
          <a:xfrm>
            <a:off x="86248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85450" y="34450"/>
            <a:ext cx="455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Lightning Mapping Array (LMA)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 b="11114" l="52799" r="0" t="10943"/>
          <a:stretch/>
        </p:blipFill>
        <p:spPr>
          <a:xfrm>
            <a:off x="791314" y="4846320"/>
            <a:ext cx="657400" cy="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41" y="4862591"/>
            <a:ext cx="633569" cy="1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45720" y="4949849"/>
            <a:ext cx="945000" cy="1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">
                <a:solidFill>
                  <a:srgbClr val="333399"/>
                </a:solidFill>
              </a:rPr>
              <a:t>Department of Physics</a:t>
            </a:r>
            <a:endParaRPr b="1" sz="400">
              <a:solidFill>
                <a:schemeClr val="accent2"/>
              </a:solidFill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 rotWithShape="1">
          <a:blip r:embed="rId5">
            <a:alphaModFix/>
          </a:blip>
          <a:srcRect b="16387" l="9118" r="45244" t="33017"/>
          <a:stretch/>
        </p:blipFill>
        <p:spPr>
          <a:xfrm>
            <a:off x="4572000" y="349358"/>
            <a:ext cx="2727326" cy="218794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198575" y="612475"/>
            <a:ext cx="48693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LMA Measurement Principle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Compares time-of-arrival of VHF radiation at multiple stations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Determines time </a:t>
            </a:r>
            <a:r>
              <a:rPr b="1" lang="en" sz="1300">
                <a:solidFill>
                  <a:srgbClr val="CC0000"/>
                </a:solidFill>
              </a:rPr>
              <a:t>t,</a:t>
            </a:r>
            <a:r>
              <a:rPr lang="en" sz="1300">
                <a:solidFill>
                  <a:schemeClr val="dk1"/>
                </a:solidFill>
              </a:rPr>
              <a:t> and position </a:t>
            </a:r>
            <a:r>
              <a:rPr b="1" lang="en" sz="1300">
                <a:solidFill>
                  <a:srgbClr val="CC0000"/>
                </a:solidFill>
              </a:rPr>
              <a:t>(x,y,z)</a:t>
            </a:r>
            <a:r>
              <a:rPr lang="en" sz="1300"/>
              <a:t> of VHF source</a:t>
            </a:r>
            <a:endParaRPr sz="13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300"/>
              <a:t>LMA Specs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Bandwidth: 60 - 66 MHz 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Resolution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Temporal: locates ≥ one source every 80 µs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Spatial: tens-of-meters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Stations needed: ≥ 6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Baseline: 1-10 km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" sz="1300"/>
              <a:t>Typical range: 100 km</a:t>
            </a:r>
            <a:endParaRPr sz="1300"/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6">
            <a:alphaModFix/>
          </a:blip>
          <a:srcRect b="17884" l="4989" r="61968" t="0"/>
          <a:stretch/>
        </p:blipFill>
        <p:spPr>
          <a:xfrm>
            <a:off x="5742800" y="2537300"/>
            <a:ext cx="1401451" cy="230404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6460250" y="273375"/>
            <a:ext cx="23985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0000"/>
                </a:solidFill>
              </a:rPr>
              <a:t>VHF </a:t>
            </a:r>
            <a:r>
              <a:rPr b="1" lang="en">
                <a:solidFill>
                  <a:srgbClr val="CC0000"/>
                </a:solidFill>
              </a:rPr>
              <a:t>source</a:t>
            </a:r>
            <a:r>
              <a:rPr b="1" lang="en"/>
              <a:t> occurs</a:t>
            </a:r>
            <a:r>
              <a:rPr b="1" lang="en"/>
              <a:t> at time </a:t>
            </a:r>
            <a:r>
              <a:rPr b="1" lang="en">
                <a:solidFill>
                  <a:srgbClr val="CC0000"/>
                </a:solidFill>
              </a:rPr>
              <a:t>t </a:t>
            </a:r>
            <a:r>
              <a:rPr b="1" lang="en">
                <a:solidFill>
                  <a:schemeClr val="dk1"/>
                </a:solidFill>
              </a:rPr>
              <a:t>and</a:t>
            </a:r>
            <a:r>
              <a:rPr b="1" lang="en"/>
              <a:t> location </a:t>
            </a:r>
            <a:r>
              <a:rPr b="1" lang="en">
                <a:solidFill>
                  <a:srgbClr val="CC0000"/>
                </a:solidFill>
              </a:rPr>
              <a:t>(x,y,z)</a:t>
            </a:r>
            <a:endParaRPr b="1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                             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7144250" y="1675825"/>
            <a:ext cx="18234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Radiation arrives at station i at time t</a:t>
            </a:r>
            <a:r>
              <a:rPr b="1" baseline="-25000" lang="en"/>
              <a:t>i</a:t>
            </a:r>
            <a:r>
              <a:rPr b="1" lang="en"/>
              <a:t>, location (x</a:t>
            </a:r>
            <a:r>
              <a:rPr b="1" baseline="-25000" lang="en">
                <a:solidFill>
                  <a:schemeClr val="dk1"/>
                </a:solidFill>
              </a:rPr>
              <a:t>i</a:t>
            </a:r>
            <a:r>
              <a:rPr b="1" lang="en"/>
              <a:t>, y</a:t>
            </a:r>
            <a:r>
              <a:rPr b="1" baseline="-25000" lang="en">
                <a:solidFill>
                  <a:schemeClr val="dk1"/>
                </a:solidFill>
              </a:rPr>
              <a:t>i</a:t>
            </a:r>
            <a:r>
              <a:rPr b="1" lang="en"/>
              <a:t>, z</a:t>
            </a:r>
            <a:r>
              <a:rPr b="1" baseline="-25000" lang="en">
                <a:solidFill>
                  <a:schemeClr val="dk1"/>
                </a:solidFill>
              </a:rPr>
              <a:t>i</a:t>
            </a:r>
            <a:r>
              <a:rPr b="1" lang="en"/>
              <a:t>)</a:t>
            </a:r>
            <a:endParaRPr b="1"/>
          </a:p>
        </p:txBody>
      </p:sp>
      <p:sp>
        <p:nvSpPr>
          <p:cNvPr id="156" name="Google Shape;156;p21"/>
          <p:cNvSpPr txBox="1"/>
          <p:nvPr/>
        </p:nvSpPr>
        <p:spPr>
          <a:xfrm>
            <a:off x="4348675" y="2114550"/>
            <a:ext cx="130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(x</a:t>
            </a:r>
            <a:r>
              <a:rPr b="1" baseline="-25000" lang="en">
                <a:solidFill>
                  <a:schemeClr val="dk1"/>
                </a:solidFill>
              </a:rPr>
              <a:t>A</a:t>
            </a:r>
            <a:r>
              <a:rPr b="1" lang="en">
                <a:solidFill>
                  <a:schemeClr val="dk1"/>
                </a:solidFill>
              </a:rPr>
              <a:t>, y</a:t>
            </a:r>
            <a:r>
              <a:rPr b="1" baseline="-25000" lang="en">
                <a:solidFill>
                  <a:schemeClr val="dk1"/>
                </a:solidFill>
              </a:rPr>
              <a:t>A</a:t>
            </a:r>
            <a:r>
              <a:rPr b="1" lang="en">
                <a:solidFill>
                  <a:schemeClr val="dk1"/>
                </a:solidFill>
              </a:rPr>
              <a:t>, z</a:t>
            </a:r>
            <a:r>
              <a:rPr b="1" baseline="-25000" lang="en">
                <a:solidFill>
                  <a:schemeClr val="dk1"/>
                </a:solidFill>
              </a:rPr>
              <a:t>A</a:t>
            </a:r>
            <a:r>
              <a:rPr b="1" lang="en">
                <a:solidFill>
                  <a:schemeClr val="dk1"/>
                </a:solidFill>
              </a:rPr>
              <a:t>, t</a:t>
            </a:r>
            <a:r>
              <a:rPr b="1" baseline="-25000" lang="en">
                <a:solidFill>
                  <a:schemeClr val="dk1"/>
                </a:solidFill>
              </a:rPr>
              <a:t>A</a:t>
            </a:r>
            <a:r>
              <a:rPr b="1" lang="en">
                <a:solidFill>
                  <a:schemeClr val="dk1"/>
                </a:solidFill>
              </a:rPr>
              <a:t>)</a:t>
            </a:r>
            <a:endParaRPr b="1"/>
          </a:p>
        </p:txBody>
      </p:sp>
      <p:sp>
        <p:nvSpPr>
          <p:cNvPr id="157" name="Google Shape;157;p21"/>
          <p:cNvSpPr txBox="1"/>
          <p:nvPr/>
        </p:nvSpPr>
        <p:spPr>
          <a:xfrm>
            <a:off x="4158375" y="4892825"/>
            <a:ext cx="4787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Accuracy of the Lightning Mapping Array</a:t>
            </a:r>
            <a:r>
              <a:rPr lang="en" sz="700"/>
              <a:t>, [Thomas et al., (2004)]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