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4" r:id="rId2"/>
    <p:sldId id="325" r:id="rId3"/>
    <p:sldId id="334" r:id="rId4"/>
    <p:sldId id="327" r:id="rId5"/>
    <p:sldId id="328" r:id="rId6"/>
    <p:sldId id="330" r:id="rId7"/>
    <p:sldId id="329" r:id="rId8"/>
    <p:sldId id="331" r:id="rId9"/>
    <p:sldId id="336" r:id="rId10"/>
    <p:sldId id="335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E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3"/>
    <p:restoredTop sz="94640"/>
  </p:normalViewPr>
  <p:slideViewPr>
    <p:cSldViewPr snapToGrid="0">
      <p:cViewPr varScale="1">
        <p:scale>
          <a:sx n="107" d="100"/>
          <a:sy n="107" d="100"/>
        </p:scale>
        <p:origin x="3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814AE-A14A-444C-A780-EF25922B37E8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97CD9-33DF-9E4D-966D-5C0D4408F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4455-471C-330C-D52F-AFEC7A7AB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102305-3D01-AB95-2E60-B766840D2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58FB6-0DDE-6E83-8EE8-D458BFC6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6D4B-4EAF-39C5-4AA6-60B44510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89A9C-9252-F0FC-A7E2-F9D2E48E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2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3E22-5C44-FFE5-4309-69786EAE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D67FF-9696-EC8F-9897-CC98BE92E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07311-1B4F-466B-FA2B-BFEC51F9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77DF-0B22-33A3-00C2-1E45AABE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D403-271B-24FA-5179-973391B3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5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18644-D0B9-E4F9-9834-14E9F6E37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0A6A0-E221-EF06-F4CE-13349D709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87F1F-3D47-D84F-9634-4E16D52D1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525F3-736F-37AE-53F0-93CE9C00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A76D-3A29-9365-500F-2DC26060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1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9085-28BA-FF26-76B0-EBD0952E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1CB8D-CD06-182E-79CB-DDD959B4D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04910-B907-C314-CBC8-BEA99BCA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4195E-01F9-746F-1CE8-65087FB2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8C340-5C19-4BE0-027B-382E1C18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0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347D-91BC-0B6B-B5AD-326F4EFA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F220C-D5CB-AA9D-4452-C96D1798A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E5185-DFB8-022A-3920-808EE9DF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9D99-1BE0-CE85-7060-8FC88598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A9BD-6166-109F-5A1C-87E90254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DF68-EC8A-C6DF-2B15-139DA6CB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9B88D-D9E2-72D9-7439-C7F4154B9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C80CE-3B43-A421-530A-EA20AF064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799AA-0DAC-F9AA-8565-00BC0921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766B0-23E7-16C5-8620-956190EB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0E2A3-3044-F116-E912-2F968E37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1D45-0EC4-D90C-120C-EA2F1618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85108-5B48-F25D-F929-1F5F94CE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9BE23-FAE9-4475-E802-032BB5115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D3F0C0-566B-824E-7D81-F65BE6BB5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11622-BA0A-6131-C525-2EE397F4B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63907-B687-51CC-697D-8ADC3732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CD574F-8360-78F4-BD70-16DF7756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C0F9-0781-852C-684E-52E82671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5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5AD7-DE2A-AF0B-7B7E-C44F045B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2EA9C-2C21-25F5-46A3-302C092F8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11927-FABB-7DD5-5203-030D676E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F766B-49AA-9BD1-5651-F1DC5423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FE835-4779-2A42-881A-408BDB42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BD0E1-B926-3D84-7A3B-0563792E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9EC08-E942-C5F1-D5AE-4CCF4EB0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6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9945-6F5F-C5AB-F409-B0404CCD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0088A-0527-6FE6-CFE8-CF07BE46D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E7C83-E4FB-7B5E-BF77-5E16EECF7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2172B-5C42-12F4-14D5-194D27F5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CA2BD-9C3B-50E8-8C8E-7414F000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74FE3-EC77-E3CE-F111-AC473C85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2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5A2E-5069-445D-DE63-931919BE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04B09-000F-496A-9EA3-39FA1DFFF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EF557-06A9-7DD3-F57F-55A8CA0CE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52A77-8D8E-3291-B3D7-CDA40EA2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20A2B-CE2D-D1D5-0789-CB023EDB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36371-7D47-B756-CA23-6CE5DFF9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0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F769E-69AA-B1D4-8031-AE69ED6C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66920-508D-EEDF-9ED1-295DD770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6364C-5024-E6F0-2027-F40435F09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F7D5-32D0-D24E-B756-EA4CA5F44A9C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739B1-72EE-AFB9-40CB-158305BC4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B2FC3-6FF9-38D8-B074-4647BDD82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405F-3BF4-FF44-82B7-732EAB25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97648-0D4A-0461-100B-CC19E21EC820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86504-5A49-EEDC-75CE-EDD087CBB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1F90C8-6266-43C4-B6F7-69DEF8EF725B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2F8FC-76DE-836F-E0DF-EED5805403B5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FECA85-6C53-482B-8F93-88CB3B0A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6738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432FF"/>
                </a:solidFill>
                <a:latin typeface="+mn-lt"/>
              </a:rPr>
              <a:t>Boltzmann Radiative Transfer Modeling of Lightning Cloud-Top Optical Emissions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31E1B0E-AD2D-DBFB-A47D-BF60152B7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0172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/>
              <a:t>Annual Geostationary Lightning Mapping Meeting Huntsville, AL.  26 September 2024</a:t>
            </a:r>
          </a:p>
          <a:p>
            <a:r>
              <a:rPr lang="en-US" sz="1800" b="1" dirty="0"/>
              <a:t>William </a:t>
            </a:r>
            <a:r>
              <a:rPr lang="en-US" sz="1800" b="1" dirty="0" err="1"/>
              <a:t>Koshak</a:t>
            </a:r>
            <a:r>
              <a:rPr lang="en-US" sz="1800" b="1" dirty="0"/>
              <a:t>, NASA/MSFC</a:t>
            </a:r>
          </a:p>
        </p:txBody>
      </p:sp>
    </p:spTree>
    <p:extLst>
      <p:ext uri="{BB962C8B-B14F-4D97-AF65-F5344CB8AC3E}">
        <p14:creationId xmlns:p14="http://schemas.microsoft.com/office/powerpoint/2010/main" val="45663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75274-8210-84D3-AF10-850770F8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FCFB5D-188B-492D-CD11-EDA03DE9462B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DCEAA-9691-EF0A-F5CB-1F074114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5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10F1-2A1A-D89B-8C69-F84307AD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9D78FC-A0A2-6AA8-98B3-823499418544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A4B22-50E4-7CCE-1A79-BED32ED67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78CC3-11E0-E8DA-258C-E4A2F47CD2F0}"/>
              </a:ext>
            </a:extLst>
          </p:cNvPr>
          <p:cNvSpPr txBox="1"/>
          <p:nvPr/>
        </p:nvSpPr>
        <p:spPr>
          <a:xfrm>
            <a:off x="1552074" y="242111"/>
            <a:ext cx="8323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A66B8-47B9-79FC-C9C6-E4204AB53861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10E5A-909C-664F-8125-A18B02C0CE9C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6BDBB-0F45-730A-14C2-DC5B397153D5}"/>
              </a:ext>
            </a:extLst>
          </p:cNvPr>
          <p:cNvSpPr txBox="1"/>
          <p:nvPr/>
        </p:nvSpPr>
        <p:spPr>
          <a:xfrm>
            <a:off x="369836" y="1646923"/>
            <a:ext cx="114523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</a:rPr>
              <a:t>Overview:</a:t>
            </a:r>
            <a:r>
              <a:rPr lang="en-US" sz="2800" dirty="0">
                <a:solidFill>
                  <a:srgbClr val="0432FF"/>
                </a:solidFill>
              </a:rPr>
              <a:t> Examining cloud-top optical </a:t>
            </a:r>
            <a:r>
              <a:rPr lang="en-US" sz="2800" b="1" dirty="0">
                <a:solidFill>
                  <a:srgbClr val="C00000"/>
                </a:solidFill>
              </a:rPr>
              <a:t>patterns</a:t>
            </a:r>
            <a:r>
              <a:rPr lang="en-US" sz="2800" dirty="0">
                <a:solidFill>
                  <a:srgbClr val="0432FF"/>
                </a:solidFill>
              </a:rPr>
              <a:t> vs channel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length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0432FF"/>
                </a:solidFill>
              </a:rPr>
              <a:t>… i.e., </a:t>
            </a:r>
            <a:r>
              <a:rPr lang="en-US" sz="2800" i="1" dirty="0"/>
              <a:t>Can GLM be used to estimate channel length (hence </a:t>
            </a:r>
            <a:r>
              <a:rPr lang="en-US" sz="2800" i="1" dirty="0" err="1"/>
              <a:t>LNOx</a:t>
            </a:r>
            <a:r>
              <a:rPr lang="en-US" sz="2800" i="1" dirty="0"/>
              <a:t>)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</a:rPr>
              <a:t>Steps Taken Thus Far: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432FF"/>
                </a:solidFill>
              </a:rPr>
              <a:t>Resurrected Boltzmann Transport Theory (BTT) from 30+ </a:t>
            </a:r>
            <a:r>
              <a:rPr lang="en-US" sz="2600" dirty="0" err="1">
                <a:solidFill>
                  <a:srgbClr val="0432FF"/>
                </a:solidFill>
              </a:rPr>
              <a:t>yrs</a:t>
            </a:r>
            <a:r>
              <a:rPr lang="en-US" sz="2600" dirty="0">
                <a:solidFill>
                  <a:srgbClr val="0432FF"/>
                </a:solidFill>
              </a:rPr>
              <a:t> ago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432FF"/>
                </a:solidFill>
              </a:rPr>
              <a:t>Re-coded BTT in Wolfram Language (WL, v.14), better than old Fortran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432FF"/>
                </a:solidFill>
              </a:rPr>
              <a:t>WL forward problem runs to gain insight on patterns-length dependence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432FF"/>
                </a:solidFill>
              </a:rPr>
              <a:t>Extended BTT theory to set-up a linear retrieval problem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0432FF"/>
                </a:solidFill>
              </a:rPr>
              <a:t>Long-term goal is to use BTT forward problem runs &amp; linear retrieval system to assist in ML approach that uses the following training dataset (GLM patterns associated with LMA-derived channel lengths).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01DC-B544-2540-4532-5A1825C7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2A8BFD-2E72-2D7F-C388-1BAFF1064896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96B7B-1503-AEE2-EEB6-EEB2F21C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DADBF-A162-CDE3-36C1-A49A09762581}"/>
              </a:ext>
            </a:extLst>
          </p:cNvPr>
          <p:cNvSpPr txBox="1"/>
          <p:nvPr/>
        </p:nvSpPr>
        <p:spPr>
          <a:xfrm>
            <a:off x="790286" y="197985"/>
            <a:ext cx="9468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How to Handle Lightning Radiative Transfer?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E2247-073A-819C-A7D2-D2F3D202D49B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1E21F-1FDF-40BB-392E-7AD179A7A05B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500967-FD42-5E25-2A99-EB03F7FD3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699608"/>
              </p:ext>
            </p:extLst>
          </p:nvPr>
        </p:nvGraphicFramePr>
        <p:xfrm>
          <a:off x="2121997" y="3567414"/>
          <a:ext cx="769249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245">
                  <a:extLst>
                    <a:ext uri="{9D8B030D-6E8A-4147-A177-3AD203B41FA5}">
                      <a16:colId xmlns:a16="http://schemas.microsoft.com/office/drawing/2014/main" val="3300850994"/>
                    </a:ext>
                  </a:extLst>
                </a:gridCol>
                <a:gridCol w="3846245">
                  <a:extLst>
                    <a:ext uri="{9D8B030D-6E8A-4147-A177-3AD203B41FA5}">
                      <a16:colId xmlns:a16="http://schemas.microsoft.com/office/drawing/2014/main" val="70822227"/>
                    </a:ext>
                  </a:extLst>
                </a:gridCol>
              </a:tblGrid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Atmospheric Science Radiative Transfer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Lightning Radiative Transfer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537437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Steady-State Plane Wave </a:t>
                      </a:r>
                    </a:p>
                    <a:p>
                      <a:pPr algn="ctr"/>
                      <a:r>
                        <a:rPr lang="en-US" dirty="0"/>
                        <a:t>Solar 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Inhomogeneous (Tortuous) Transient Lightning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784403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x-y Infinite Plane Parallel Atmosphere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Finite Thundercloud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84118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External cloud illumination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Internal cloud illumination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861031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1-, 2-, or 3-D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637732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Steady-State Solution; e.g.  I(z, 𝛀)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Transient Solution; I(</a:t>
                      </a:r>
                      <a:r>
                        <a:rPr lang="en-US" b="1" dirty="0"/>
                        <a:t>r</a:t>
                      </a:r>
                      <a:r>
                        <a:rPr lang="en-US" dirty="0"/>
                        <a:t>, 𝛀,t)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78131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FA08E3-C61D-CB39-EACB-96490A9F0E7C}"/>
              </a:ext>
            </a:extLst>
          </p:cNvPr>
          <p:cNvSpPr txBox="1"/>
          <p:nvPr/>
        </p:nvSpPr>
        <p:spPr>
          <a:xfrm>
            <a:off x="620453" y="1667046"/>
            <a:ext cx="99200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Thomason and </a:t>
            </a:r>
            <a:r>
              <a:rPr lang="en-US" sz="3200" b="1" dirty="0" err="1"/>
              <a:t>Krider</a:t>
            </a:r>
            <a:r>
              <a:rPr lang="en-US" sz="3200" b="1" dirty="0"/>
              <a:t> (1982), Monte Carlo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Early 1990s:  Is there another, more analytic, approach?</a:t>
            </a:r>
          </a:p>
        </p:txBody>
      </p:sp>
    </p:spTree>
    <p:extLst>
      <p:ext uri="{BB962C8B-B14F-4D97-AF65-F5344CB8AC3E}">
        <p14:creationId xmlns:p14="http://schemas.microsoft.com/office/powerpoint/2010/main" val="280523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48BC6-DFA2-B67F-2CB7-8DF5A782A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4024D4-5CC0-895D-9641-0946CBA45A57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CF3E0-1BFB-D1E6-0EF8-D20E686C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F3C2C-8F94-D2EB-28D0-BAD91B3BEB76}"/>
              </a:ext>
            </a:extLst>
          </p:cNvPr>
          <p:cNvSpPr txBox="1"/>
          <p:nvPr/>
        </p:nvSpPr>
        <p:spPr>
          <a:xfrm>
            <a:off x="790286" y="197985"/>
            <a:ext cx="9468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Boltzmann Transport Model: </a:t>
            </a:r>
            <a:r>
              <a:rPr lang="en-US" sz="3600" b="1" dirty="0" err="1">
                <a:solidFill>
                  <a:srgbClr val="FFFF00"/>
                </a:solidFill>
              </a:rPr>
              <a:t>Koshak</a:t>
            </a:r>
            <a:r>
              <a:rPr lang="en-US" sz="3600" b="1" dirty="0">
                <a:solidFill>
                  <a:srgbClr val="FFFF00"/>
                </a:solidFill>
              </a:rPr>
              <a:t> et al (1994)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BF8B2-FF1D-1337-3C26-0C829F781BE7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CCE8F-CF91-783D-0859-4CBE2EDEF188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4F313-12B7-965B-D4D9-A80A3B03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1" y="1357648"/>
            <a:ext cx="3746088" cy="5368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581617-D4AD-815D-1EAF-8C6A008C3A5A}"/>
              </a:ext>
            </a:extLst>
          </p:cNvPr>
          <p:cNvSpPr/>
          <p:nvPr/>
        </p:nvSpPr>
        <p:spPr>
          <a:xfrm>
            <a:off x="195202" y="1357648"/>
            <a:ext cx="3746088" cy="536810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D8B6F-9339-A45F-EE32-527E775B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048" y="3700981"/>
            <a:ext cx="2850078" cy="308758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C49DD7-7F5A-EA7C-0A9A-305216EC3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0486"/>
              </p:ext>
            </p:extLst>
          </p:nvPr>
        </p:nvGraphicFramePr>
        <p:xfrm>
          <a:off x="4304308" y="1397049"/>
          <a:ext cx="769249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292">
                  <a:extLst>
                    <a:ext uri="{9D8B030D-6E8A-4147-A177-3AD203B41FA5}">
                      <a16:colId xmlns:a16="http://schemas.microsoft.com/office/drawing/2014/main" val="3300850994"/>
                    </a:ext>
                  </a:extLst>
                </a:gridCol>
                <a:gridCol w="4275198">
                  <a:extLst>
                    <a:ext uri="{9D8B030D-6E8A-4147-A177-3AD203B41FA5}">
                      <a16:colId xmlns:a16="http://schemas.microsoft.com/office/drawing/2014/main" val="70822227"/>
                    </a:ext>
                  </a:extLst>
                </a:gridCol>
              </a:tblGrid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EB2ED"/>
                          </a:solidFill>
                        </a:rPr>
                        <a:t>Nuclear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Lightning Radiative Transfer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537437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784403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nuclear reactor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thundercloud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84118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235</a:t>
                      </a:r>
                      <a:r>
                        <a:rPr lang="en-US" dirty="0"/>
                        <a:t>U fuel &amp; moderator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cloud droplets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535623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many speeds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one speed (elastic scattering, </a:t>
                      </a:r>
                      <a:r>
                        <a:rPr lang="en-US" dirty="0" err="1"/>
                        <a:t>λ</a:t>
                      </a:r>
                      <a:r>
                        <a:rPr lang="en-US" dirty="0"/>
                        <a:t>=777.4 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637732"/>
                  </a:ext>
                </a:extLst>
              </a:tr>
              <a:tr h="2793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scattering, absorption, fission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scattering, a little absorption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781319"/>
                  </a:ext>
                </a:extLst>
              </a:tr>
            </a:tbl>
          </a:graphicData>
        </a:graphic>
      </p:graphicFrame>
      <p:sp>
        <p:nvSpPr>
          <p:cNvPr id="9" name="Bent Arrow 8">
            <a:extLst>
              <a:ext uri="{FF2B5EF4-FFF2-40B4-BE49-F238E27FC236}">
                <a16:creationId xmlns:a16="http://schemas.microsoft.com/office/drawing/2014/main" id="{EDE69E07-CFD6-E767-4CC9-BE8FE9F97597}"/>
              </a:ext>
            </a:extLst>
          </p:cNvPr>
          <p:cNvSpPr/>
          <p:nvPr/>
        </p:nvSpPr>
        <p:spPr>
          <a:xfrm rot="10800000">
            <a:off x="9440883" y="4276879"/>
            <a:ext cx="685698" cy="88888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28AE6E1-27F0-A8E2-9BB6-7A0BEB68C61F}"/>
              </a:ext>
            </a:extLst>
          </p:cNvPr>
          <p:cNvSpPr/>
          <p:nvPr/>
        </p:nvSpPr>
        <p:spPr>
          <a:xfrm>
            <a:off x="4304308" y="5308271"/>
            <a:ext cx="1605645" cy="4275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6EACD-2CDA-F889-3E20-77BEDF43D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136D74-068C-6C37-34AF-D786A5F4BAB0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07C16-4098-584F-83D6-4F2806B86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4EFF-D277-4CE6-02E4-A085CE4EB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9581A-522F-30FE-A3C9-52676BB12E7F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A42CE-2247-2C46-5C65-7F8E8D45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0494B-412E-12CB-6F84-A98201083E1B}"/>
              </a:ext>
            </a:extLst>
          </p:cNvPr>
          <p:cNvSpPr txBox="1"/>
          <p:nvPr/>
        </p:nvSpPr>
        <p:spPr>
          <a:xfrm>
            <a:off x="1552074" y="242111"/>
            <a:ext cx="8323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Point Source @ Center of Cubical Cloud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8058A4-5096-E285-56C8-6F40CEC3C839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AB997-A008-4CF1-C82D-FB43A4076EF5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DD97AC-1C21-CD0F-4C60-61EA5C67D48D}"/>
              </a:ext>
            </a:extLst>
          </p:cNvPr>
          <p:cNvSpPr/>
          <p:nvPr/>
        </p:nvSpPr>
        <p:spPr>
          <a:xfrm>
            <a:off x="129210" y="3895106"/>
            <a:ext cx="310177" cy="332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541FD-882A-1076-74F4-A58148DD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718" y="1889661"/>
            <a:ext cx="5321300" cy="434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60CAFF-B662-F7B9-4EC9-1A0C9CAD2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2" y="2161309"/>
            <a:ext cx="5668105" cy="36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1B208-F3DF-D92A-61EA-B33900A2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D0F20-A4CA-975C-D19D-1A8D953A8DFB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08B35-88E8-95B1-B438-199C0DF7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FFAA73-246D-7F87-AE05-8E9BB466BAC5}"/>
              </a:ext>
            </a:extLst>
          </p:cNvPr>
          <p:cNvSpPr txBox="1"/>
          <p:nvPr/>
        </p:nvSpPr>
        <p:spPr>
          <a:xfrm>
            <a:off x="914401" y="233861"/>
            <a:ext cx="9566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Double the Horizontal Cloud Extent of Previous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7D001-616B-68CD-D4A3-DD4F0D7E8D0F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1F1CB-9D40-FAA9-F169-F5E076E026CA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C8FB8-FA1F-69FF-2854-651DB2C17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33" y="1886153"/>
            <a:ext cx="5321300" cy="434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64194-22EB-26FE-ED7D-E2D89073E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3" y="2171144"/>
            <a:ext cx="5653772" cy="36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1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85D7-1AB8-37F1-98CA-65F6CC7E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68420F-834C-34F7-0210-7700B9982D29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0857D-73E4-D021-23E2-79F33CB0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3AD1D-70C9-0337-8CF0-591BDE3E133C}"/>
              </a:ext>
            </a:extLst>
          </p:cNvPr>
          <p:cNvSpPr txBox="1"/>
          <p:nvPr/>
        </p:nvSpPr>
        <p:spPr>
          <a:xfrm>
            <a:off x="95003" y="242111"/>
            <a:ext cx="10497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Point Source @ Center of Narrow Rectangular Cloud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8A229-8A74-50B7-97F5-58951CE01F45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25A200-120B-9A6C-47D8-BAE36F10E4EC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2BA6FB-484C-142F-1389-D72E1ADB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694" y="1633754"/>
            <a:ext cx="4164992" cy="4849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2DC5F-09BE-4A55-2C10-D7D4B6997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4" y="2185060"/>
            <a:ext cx="5831888" cy="37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94B92-7309-E212-EFCD-5EF978C0A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AAB54D-1816-8D56-CA62-A29E56457F5A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9C99E-49AF-93DB-4AF3-173E5C8A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FF9DB-D830-5761-594F-142962C574B4}"/>
              </a:ext>
            </a:extLst>
          </p:cNvPr>
          <p:cNvSpPr txBox="1"/>
          <p:nvPr/>
        </p:nvSpPr>
        <p:spPr>
          <a:xfrm>
            <a:off x="1552074" y="242111"/>
            <a:ext cx="8323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Horizontally Propagating Discharge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D9F4B1-FCF5-0B76-0C9D-E39D38311EE8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E5AC9-6B00-33A7-50FA-1E85B76FFD1E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82ECF-EC4C-CF9C-6DF7-8833230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1" y="2196939"/>
            <a:ext cx="5863146" cy="3765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0D4B5-1AEF-8448-3908-0CF84C55C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440" y="1755984"/>
            <a:ext cx="53213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5039B-3121-6F0B-8BA3-EE9C0DE7F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D6313E-6263-7378-57B8-4BB355A5A78A}"/>
              </a:ext>
            </a:extLst>
          </p:cNvPr>
          <p:cNvSpPr/>
          <p:nvPr/>
        </p:nvSpPr>
        <p:spPr>
          <a:xfrm>
            <a:off x="0" y="-741"/>
            <a:ext cx="12192000" cy="1115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2F82A-51E7-6B40-6A5F-064EE51E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81" y="0"/>
            <a:ext cx="2065419" cy="1115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27F51-846C-E648-43F6-C8B7BA5478D3}"/>
              </a:ext>
            </a:extLst>
          </p:cNvPr>
          <p:cNvSpPr txBox="1"/>
          <p:nvPr/>
        </p:nvSpPr>
        <p:spPr>
          <a:xfrm>
            <a:off x="1552074" y="242111"/>
            <a:ext cx="8323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Additional Probing with Wolfram Language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31311-29DE-D7DF-E771-EFDB0F6F3ADA}"/>
              </a:ext>
            </a:extLst>
          </p:cNvPr>
          <p:cNvSpPr/>
          <p:nvPr/>
        </p:nvSpPr>
        <p:spPr>
          <a:xfrm>
            <a:off x="2377513" y="6244389"/>
            <a:ext cx="137086" cy="20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F4EEB-E1D8-D9AD-0799-A56196B87EE9}"/>
              </a:ext>
            </a:extLst>
          </p:cNvPr>
          <p:cNvSpPr txBox="1"/>
          <p:nvPr/>
        </p:nvSpPr>
        <p:spPr>
          <a:xfrm>
            <a:off x="10957188" y="6580999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accent4">
                    <a:lumMod val="50000"/>
                  </a:schemeClr>
                </a:solidFill>
              </a:rPr>
              <a:t>Koshak</a:t>
            </a:r>
            <a:r>
              <a:rPr lang="en-US" sz="1000" b="1" dirty="0">
                <a:solidFill>
                  <a:schemeClr val="accent4">
                    <a:lumMod val="50000"/>
                  </a:schemeClr>
                </a:solidFill>
              </a:rPr>
              <a:t>, NASA/MSFC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93045-44F0-E8C1-212B-302C0DE9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9" y="1915549"/>
            <a:ext cx="52705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00EAF-FC46-C45F-6084-EC3C4DA11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15" y="2079694"/>
            <a:ext cx="1663138" cy="1764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9D4C30-8A69-958C-FCF4-B99B283A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597" y="1974972"/>
            <a:ext cx="1926404" cy="1910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C12404-F866-5CCB-81D3-E29D60199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815" y="4173976"/>
            <a:ext cx="1957933" cy="194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EA7DF7-8D77-58A8-E7CE-E977B4DE2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597" y="4173976"/>
            <a:ext cx="1779604" cy="1764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E0037E-B741-29ED-90CB-8F99EEE6E504}"/>
              </a:ext>
            </a:extLst>
          </p:cNvPr>
          <p:cNvSpPr txBox="1"/>
          <p:nvPr/>
        </p:nvSpPr>
        <p:spPr>
          <a:xfrm>
            <a:off x="1030937" y="1453884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Slices: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8D9A3-44E7-4604-557A-F6700F3E540D}"/>
              </a:ext>
            </a:extLst>
          </p:cNvPr>
          <p:cNvSpPr txBox="1"/>
          <p:nvPr/>
        </p:nvSpPr>
        <p:spPr>
          <a:xfrm>
            <a:off x="6725774" y="1453275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Orientations: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CCD8-28B6-3EFD-D194-6B111981A034}"/>
              </a:ext>
            </a:extLst>
          </p:cNvPr>
          <p:cNvSpPr txBox="1"/>
          <p:nvPr/>
        </p:nvSpPr>
        <p:spPr>
          <a:xfrm>
            <a:off x="3851897" y="6346919"/>
            <a:ext cx="4488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For illustration purposes only (not a simulation run) </a:t>
            </a:r>
          </a:p>
        </p:txBody>
      </p:sp>
    </p:spTree>
    <p:extLst>
      <p:ext uri="{BB962C8B-B14F-4D97-AF65-F5344CB8AC3E}">
        <p14:creationId xmlns:p14="http://schemas.microsoft.com/office/powerpoint/2010/main" val="2316055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369</Words>
  <Application>Microsoft Macintosh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Boltzmann Radiative Transfer Modeling of Lightning Cloud-Top Optical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GLM-16 National Climate Assessment Analyses</dc:title>
  <dc:creator>Koshak, William J. (MSFC-ST11)</dc:creator>
  <cp:lastModifiedBy>Koshak, William J. (MSFC-ST11)</cp:lastModifiedBy>
  <cp:revision>171</cp:revision>
  <cp:lastPrinted>2024-09-04T16:24:36Z</cp:lastPrinted>
  <dcterms:created xsi:type="dcterms:W3CDTF">2022-08-29T14:55:51Z</dcterms:created>
  <dcterms:modified xsi:type="dcterms:W3CDTF">2024-09-13T12:15:39Z</dcterms:modified>
</cp:coreProperties>
</file>