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8"/>
  </p:notesMasterIdLst>
  <p:sldIdLst>
    <p:sldId id="256" r:id="rId2"/>
    <p:sldId id="365" r:id="rId3"/>
    <p:sldId id="368" r:id="rId4"/>
    <p:sldId id="385" r:id="rId5"/>
    <p:sldId id="366" r:id="rId6"/>
    <p:sldId id="386" r:id="rId7"/>
    <p:sldId id="388" r:id="rId8"/>
    <p:sldId id="387" r:id="rId9"/>
    <p:sldId id="389" r:id="rId10"/>
    <p:sldId id="390" r:id="rId11"/>
    <p:sldId id="391" r:id="rId12"/>
    <p:sldId id="393" r:id="rId13"/>
    <p:sldId id="392" r:id="rId14"/>
    <p:sldId id="362" r:id="rId15"/>
    <p:sldId id="263" r:id="rId16"/>
    <p:sldId id="38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/>
    <p:restoredTop sz="83308"/>
  </p:normalViewPr>
  <p:slideViewPr>
    <p:cSldViewPr snapToGrid="0" snapToObjects="1" showGuides="1">
      <p:cViewPr varScale="1">
        <p:scale>
          <a:sx n="88" d="100"/>
          <a:sy n="88" d="100"/>
        </p:scale>
        <p:origin x="1248" y="192"/>
      </p:cViewPr>
      <p:guideLst>
        <p:guide orient="horz" pos="4032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538E5-D92B-D442-A0D1-61F2F1842819}" type="datetimeFigureOut">
              <a:rPr lang="en-US" smtClean="0"/>
              <a:t>9/24/24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A8907-CD3A-C344-A6D0-E31F3C1EB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21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The most frequent scatterers are cloud droplets and ice, but they’re not easily measured:</a:t>
            </a:r>
            <a:br>
              <a:rPr lang="en-US" dirty="0">
                <a:solidFill>
                  <a:schemeClr val="bg1"/>
                </a:solidFill>
                <a:latin typeface="Helvetica" pitchFamily="2" charset="0"/>
              </a:rPr>
            </a:br>
            <a:endParaRPr lang="en-US" dirty="0">
              <a:solidFill>
                <a:schemeClr val="bg1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Droplets aren’t measured by typical weather radars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Profiling radiometers experience attenuation and large errors in thunderstorms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Satellites can observe optical thickness and radii, but not a vertical profile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Monte Carlo model in the previous chapter is applied to an inhomogeneous microphysical profile, deviating from the standard homogeneous simulations in previous studies \cite{Koshak:1994qc,JGRD:JGRD8445,thomason_krider}.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homogeneous cloud has been sufficient to understand how the source geometry, detector altitude, and absorption affect light reaching cloud-top.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in the intervening years two Geostationary Lightning Mappers (US, GLM-16/17) \cite{Goodman201334}, the Lightning Imaging Sensor on the International Space Station (US, ISS-LIS) \cite{ISSLIS}, and the Lightning Mapping Imager (CN, LMI) \cite{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lmi_china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have become operational, with future Lightning Imagers (EU, LI) (MTG-LI) also scheduled.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emission measured from lightning is effected by much discussed in-cloud scattering, the impact of which on satellite lightning measurements is not fully understood.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 studies commenting on in-cloud scattering effecting GLM measurements and applications \cite{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curtis_conf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fuchs_2018,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imaging_ltg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highlight that understanding in-cloud effects on satellite lightning measurements is pressing and has implications for how data is used operationally.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use satellite based lightning measurements operationally, more work is necessary to understand the scattering effects on cloud-top optical emission.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significant limitation in understanding light scattering in a thunderstorm is the extent to which scattering particles can be measured.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 droplets and cloud ice typically have the highest concentration of in-cloud scatterers (\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tableref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tb:hydro_conc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\cite{JGRD:JGRD442, dye_1988b,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prupp_klett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milesetal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}), while larger hydrometeors, including rain, graupel, snow, and hail, contribute to a lesser degree.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most frequent scatterer, cloud droplets, are typically measured in-situ via aircraft, as with \cite{JGRD:JGRD442}, where the vertical profiles of droplet concentration can be observed, e.g.,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figureref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fig:dye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60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0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8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I want to bring to your attention is what we’re working on: matching our perception of what scattering *should* be, what a cloud *should* be, to what’s in the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96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combine all of these microphysics, use something like just a graupel, it fits a shape similar to reflectivity, but this becomes a question of </a:t>
            </a:r>
          </a:p>
          <a:p>
            <a:r>
              <a:rPr lang="en-US" dirty="0"/>
              <a:t>Combining any number of </a:t>
            </a:r>
            <a:r>
              <a:rPr lang="en-US" dirty="0" err="1"/>
              <a:t>micreophysics</a:t>
            </a:r>
            <a:r>
              <a:rPr lang="en-US" dirty="0"/>
              <a:t>.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2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combine all of these microphysics, use something like just a graupel, it fits a shape similar to reflectivity, but this becomes a question of </a:t>
            </a:r>
          </a:p>
          <a:p>
            <a:r>
              <a:rPr lang="en-US" dirty="0"/>
              <a:t>Combining any number of </a:t>
            </a:r>
            <a:r>
              <a:rPr lang="en-US" dirty="0" err="1"/>
              <a:t>micreophysics</a:t>
            </a:r>
            <a:r>
              <a:rPr lang="en-US" dirty="0"/>
              <a:t>.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36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combine all of these microphysics, use something like just a graupel, it fits a shape similar to reflectivity, but this becomes a question of </a:t>
            </a:r>
          </a:p>
          <a:p>
            <a:r>
              <a:rPr lang="en-US" dirty="0"/>
              <a:t>Combining any number of </a:t>
            </a:r>
            <a:r>
              <a:rPr lang="en-US" dirty="0" err="1"/>
              <a:t>micreophysics</a:t>
            </a:r>
            <a:r>
              <a:rPr lang="en-US" dirty="0"/>
              <a:t>. We </a:t>
            </a:r>
          </a:p>
          <a:p>
            <a:r>
              <a:rPr lang="en-US" dirty="0"/>
              <a:t>To the naked eye that might not result in such a stark difference, but we can’t rely on what we ‘think’ is a cloud to be absorbing.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87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40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A8907-CD3A-C344-A6D0-E31F3C1EB3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94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3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5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80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2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35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3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6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6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4F32D6F-F790-5DD1-BD09-AA0DCB821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50000"/>
          </a:blip>
          <a:srcRect t="1929"/>
          <a:stretch/>
        </p:blipFill>
        <p:spPr>
          <a:xfrm>
            <a:off x="0" y="-1"/>
            <a:ext cx="12207240" cy="68665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29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3.em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2E33-6C1C-7542-AB94-5E6BD5F78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629587"/>
            <a:ext cx="7228683" cy="1891800"/>
          </a:xfrm>
        </p:spPr>
        <p:txBody>
          <a:bodyPr>
            <a:normAutofit/>
          </a:bodyPr>
          <a:lstStyle/>
          <a:p>
            <a:r>
              <a:rPr lang="en-US" dirty="0"/>
              <a:t>3D modeling of Light from Lightning: Monte Carlo and Microphysics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297AE-D5E6-9F4C-824C-662A1A2B3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3244080"/>
            <a:ext cx="10993546" cy="18918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</a:t>
            </a:r>
            <a:r>
              <a:rPr lang="en-US" sz="2400" dirty="0" err="1">
                <a:solidFill>
                  <a:schemeClr val="bg1"/>
                </a:solidFill>
              </a:rPr>
              <a:t>Kelcy</a:t>
            </a:r>
            <a:r>
              <a:rPr lang="en-US" sz="2400" dirty="0">
                <a:solidFill>
                  <a:schemeClr val="bg1"/>
                </a:solidFill>
              </a:rPr>
              <a:t> Brunner</a:t>
            </a:r>
            <a:r>
              <a:rPr lang="en-US" sz="2400" baseline="30000" dirty="0">
                <a:solidFill>
                  <a:schemeClr val="bg1"/>
                </a:solidFill>
              </a:rPr>
              <a:t>1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Collaborators: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	Dr. Eric Bruning</a:t>
            </a:r>
            <a:r>
              <a:rPr lang="en-US" sz="2400" baseline="30000" dirty="0">
                <a:solidFill>
                  <a:schemeClr val="bg1"/>
                </a:solidFill>
              </a:rPr>
              <a:t>1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	Dr. ADAM HAMMOND-CLEMENTS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FABBC-2BCB-1942-A929-0824681A0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836" y="3473387"/>
            <a:ext cx="2274564" cy="2652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17B63-1AE3-AB41-A06C-F49CF0A1017A}"/>
              </a:ext>
            </a:extLst>
          </p:cNvPr>
          <p:cNvSpPr txBox="1"/>
          <p:nvPr/>
        </p:nvSpPr>
        <p:spPr>
          <a:xfrm>
            <a:off x="470287" y="5936025"/>
            <a:ext cx="7450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This work is supported by: Sandia National Laboratories, and Texas Tech University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3A035-CA18-C3E2-FCA5-D22CB93D241C}"/>
              </a:ext>
            </a:extLst>
          </p:cNvPr>
          <p:cNvSpPr txBox="1"/>
          <p:nvPr/>
        </p:nvSpPr>
        <p:spPr>
          <a:xfrm>
            <a:off x="581192" y="5045928"/>
            <a:ext cx="530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Texas Tech University, The National Wind Institute</a:t>
            </a:r>
          </a:p>
          <a:p>
            <a:pPr marL="228600" indent="-228600"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Sandia National Laboratories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768A0-897A-1FF3-74B2-27C81441D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836" y="1790411"/>
            <a:ext cx="2794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88DB-0718-161E-DD94-E68656B6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light so readily absorbed in Southern Cell?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AA868-057C-BA95-1F20-7CFA1F27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1" y="4341549"/>
            <a:ext cx="2685611" cy="2493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7A4A7-161A-42AA-B8E2-70C934A53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51" y="1825617"/>
            <a:ext cx="2685611" cy="2493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AAC5AC-F9AC-A918-4B4B-075CDECC6C83}"/>
              </a:ext>
            </a:extLst>
          </p:cNvPr>
          <p:cNvSpPr txBox="1"/>
          <p:nvPr/>
        </p:nvSpPr>
        <p:spPr>
          <a:xfrm>
            <a:off x="766891" y="4341549"/>
            <a:ext cx="12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46E89D-173B-B15A-3A98-4D0A1239A8AA}"/>
              </a:ext>
            </a:extLst>
          </p:cNvPr>
          <p:cNvSpPr txBox="1"/>
          <p:nvPr/>
        </p:nvSpPr>
        <p:spPr>
          <a:xfrm>
            <a:off x="782242" y="185520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33855-368C-880E-E654-FD53FC968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7" t="4635" r="3337" b="4926"/>
          <a:stretch/>
        </p:blipFill>
        <p:spPr>
          <a:xfrm>
            <a:off x="7734238" y="2224539"/>
            <a:ext cx="4152962" cy="4106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C4529A-F017-58B5-BDD2-CA2607D17A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7" t="4878" r="4181" b="5601"/>
          <a:stretch/>
        </p:blipFill>
        <p:spPr>
          <a:xfrm>
            <a:off x="3467853" y="2224539"/>
            <a:ext cx="4152962" cy="4074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6283F-2E21-D78C-CB0C-1A7441621ED6}"/>
              </a:ext>
            </a:extLst>
          </p:cNvPr>
          <p:cNvSpPr txBox="1"/>
          <p:nvPr/>
        </p:nvSpPr>
        <p:spPr>
          <a:xfrm>
            <a:off x="3904342" y="5399314"/>
            <a:ext cx="3570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concentration of droplets, ice, and graupel at all levels</a:t>
            </a:r>
          </a:p>
        </p:txBody>
      </p:sp>
    </p:spTree>
    <p:extLst>
      <p:ext uri="{BB962C8B-B14F-4D97-AF65-F5344CB8AC3E}">
        <p14:creationId xmlns:p14="http://schemas.microsoft.com/office/powerpoint/2010/main" val="213688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D251-AA00-056C-DF85-7B957250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compare to a homogeneous simulation?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3CC54-4676-3593-2531-EF10B452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" t="5080" r="4497" b="6667"/>
          <a:stretch/>
        </p:blipFill>
        <p:spPr>
          <a:xfrm>
            <a:off x="6567268" y="1909397"/>
            <a:ext cx="5043539" cy="4948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4D88-ED9C-330E-1717-CE8ECEF5E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3" t="5463" r="3061" b="4293"/>
          <a:stretch/>
        </p:blipFill>
        <p:spPr>
          <a:xfrm>
            <a:off x="946915" y="1909397"/>
            <a:ext cx="5043539" cy="49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3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D251-AA00-056C-DF85-7B957250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compare to a homogeneous simulation?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9B723-AD18-D0B3-4A2B-415B214B8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4" t="4783" r="3862" b="5455"/>
          <a:stretch/>
        </p:blipFill>
        <p:spPr>
          <a:xfrm>
            <a:off x="922967" y="1904076"/>
            <a:ext cx="4856648" cy="4869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C409-6B68-5D79-B0A7-BFF8FA0655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6" t="6561" r="5132" b="6667"/>
          <a:stretch/>
        </p:blipFill>
        <p:spPr>
          <a:xfrm>
            <a:off x="6670004" y="1904076"/>
            <a:ext cx="4940804" cy="486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43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0F9B-7595-1E64-6724-9A39AFB61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aways: clouds first, concentration first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5B1AF-5668-2D92-8DDC-5C13B630A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63" y="1826581"/>
            <a:ext cx="6806580" cy="468819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Capturing optical sinks over high density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More light escapes in the gradient of the microphysically dense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With ‘simple’ hydrometeor optics (spheres) there is a significant impact at cloud boundaries</a:t>
            </a:r>
            <a:b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0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The most absorption happens in the highest concentration</a:t>
            </a:r>
            <a:b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000" dirty="0">
              <a:solidFill>
                <a:schemeClr val="tx1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A larger MFP indicates fewer scattering interactions and less absorption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139A86-EAE7-122B-10FC-DE88652ADE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044232"/>
              </p:ext>
            </p:extLst>
          </p:nvPr>
        </p:nvGraphicFramePr>
        <p:xfrm>
          <a:off x="6952343" y="2194559"/>
          <a:ext cx="5093894" cy="2457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7">
                  <a:extLst>
                    <a:ext uri="{9D8B030D-6E8A-4147-A177-3AD203B41FA5}">
                      <a16:colId xmlns:a16="http://schemas.microsoft.com/office/drawing/2014/main" val="1276706063"/>
                    </a:ext>
                  </a:extLst>
                </a:gridCol>
                <a:gridCol w="1291771">
                  <a:extLst>
                    <a:ext uri="{9D8B030D-6E8A-4147-A177-3AD203B41FA5}">
                      <a16:colId xmlns:a16="http://schemas.microsoft.com/office/drawing/2014/main" val="182156798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390384212"/>
                    </a:ext>
                  </a:extLst>
                </a:gridCol>
                <a:gridCol w="1204066">
                  <a:extLst>
                    <a:ext uri="{9D8B030D-6E8A-4147-A177-3AD203B41FA5}">
                      <a16:colId xmlns:a16="http://schemas.microsoft.com/office/drawing/2014/main" val="3827838323"/>
                    </a:ext>
                  </a:extLst>
                </a:gridCol>
              </a:tblGrid>
              <a:tr h="606698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Median duration (us)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Median distance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Absorbed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415626"/>
                  </a:ext>
                </a:extLst>
              </a:tr>
              <a:tr h="379529">
                <a:tc>
                  <a:txBody>
                    <a:bodyPr/>
                    <a:lstStyle/>
                    <a:p>
                      <a:r>
                        <a:rPr lang="en-US" sz="1400" dirty="0"/>
                        <a:t>North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692957"/>
                  </a:ext>
                </a:extLst>
              </a:tr>
              <a:tr h="435429">
                <a:tc>
                  <a:txBody>
                    <a:bodyPr/>
                    <a:lstStyle/>
                    <a:p>
                      <a:r>
                        <a:rPr lang="en-US" sz="1400" dirty="0"/>
                        <a:t>South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79.5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419997"/>
                  </a:ext>
                </a:extLst>
              </a:tr>
              <a:tr h="476814">
                <a:tc>
                  <a:txBody>
                    <a:bodyPr/>
                    <a:lstStyle/>
                    <a:p>
                      <a:r>
                        <a:rPr lang="en-US" sz="1400" dirty="0"/>
                        <a:t>Homogeneous North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8e-05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0.023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69898"/>
                  </a:ext>
                </a:extLst>
              </a:tr>
              <a:tr h="496920">
                <a:tc>
                  <a:txBody>
                    <a:bodyPr/>
                    <a:lstStyle/>
                    <a:p>
                      <a:r>
                        <a:rPr lang="en-US" sz="1400" dirty="0"/>
                        <a:t>Homogeneous South 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0.34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103.8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9234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92EB8B-447A-7893-276F-D69CC8BD41DB}"/>
              </a:ext>
            </a:extLst>
          </p:cNvPr>
          <p:cNvSpPr txBox="1"/>
          <p:nvPr/>
        </p:nvSpPr>
        <p:spPr>
          <a:xfrm>
            <a:off x="7228734" y="4697347"/>
            <a:ext cx="496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Photons final resting place: duration and distance traveled for those exiting a cloud boundary</a:t>
            </a:r>
          </a:p>
        </p:txBody>
      </p:sp>
    </p:spTree>
    <p:extLst>
      <p:ext uri="{BB962C8B-B14F-4D97-AF65-F5344CB8AC3E}">
        <p14:creationId xmlns:p14="http://schemas.microsoft.com/office/powerpoint/2010/main" val="2854250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49BC44-D839-063F-E39E-A2B9A20C8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34876"/>
            <a:ext cx="12418828" cy="69928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0B8C4-535E-0AFA-751E-C851EE25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B31AD-D039-1CC4-4136-E54CE7FE1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562"/>
          <a:stretch/>
        </p:blipFill>
        <p:spPr>
          <a:xfrm>
            <a:off x="446567" y="-2120436"/>
            <a:ext cx="8952614" cy="13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41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C23FBDE-453C-DB12-7189-3FDCBD59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471" y="0"/>
            <a:ext cx="3545058" cy="3291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E2A27-5582-267E-6CCF-1502BD83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0" y="0"/>
            <a:ext cx="3545058" cy="32918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7A2E90-F354-4939-3FB8-F2D1F4BA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31" y="0"/>
            <a:ext cx="3545058" cy="32918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4E0EE9-64B0-8495-93FF-0B442995B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30" y="3429000"/>
            <a:ext cx="3545058" cy="32918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D07252-F56F-6C42-FC93-0EDB31418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471" y="3429000"/>
            <a:ext cx="3545058" cy="32918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5208F-58E4-B092-22FB-BFA00447C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181" y="3429000"/>
            <a:ext cx="3545058" cy="32918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2134CE-491E-F304-C604-784C33C17A58}"/>
              </a:ext>
            </a:extLst>
          </p:cNvPr>
          <p:cNvSpPr txBox="1"/>
          <p:nvPr/>
        </p:nvSpPr>
        <p:spPr>
          <a:xfrm>
            <a:off x="742950" y="32385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QVAPOR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284F1B-B075-5CE3-7DC3-5650BABE4F82}"/>
              </a:ext>
            </a:extLst>
          </p:cNvPr>
          <p:cNvSpPr txBox="1"/>
          <p:nvPr/>
        </p:nvSpPr>
        <p:spPr>
          <a:xfrm>
            <a:off x="4667250" y="15240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QCLOUD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F0E72-9988-027E-FF49-AA12569809A5}"/>
              </a:ext>
            </a:extLst>
          </p:cNvPr>
          <p:cNvSpPr txBox="1"/>
          <p:nvPr/>
        </p:nvSpPr>
        <p:spPr>
          <a:xfrm>
            <a:off x="8724900" y="152400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QRAIN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3E5968-6077-EC7D-00EA-AA582E9DD83B}"/>
              </a:ext>
            </a:extLst>
          </p:cNvPr>
          <p:cNvSpPr txBox="1"/>
          <p:nvPr/>
        </p:nvSpPr>
        <p:spPr>
          <a:xfrm>
            <a:off x="742950" y="3566161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070DA6-1DEF-9FEA-9AB8-F9CEABCF05E2}"/>
              </a:ext>
            </a:extLst>
          </p:cNvPr>
          <p:cNvSpPr txBox="1"/>
          <p:nvPr/>
        </p:nvSpPr>
        <p:spPr>
          <a:xfrm>
            <a:off x="4667250" y="342900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QGRAUPEL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95127F7-9383-1108-8D68-F5D924C4FE70}"/>
              </a:ext>
            </a:extLst>
          </p:cNvPr>
          <p:cNvSpPr txBox="1"/>
          <p:nvPr/>
        </p:nvSpPr>
        <p:spPr>
          <a:xfrm>
            <a:off x="8724900" y="3444240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QHAIL</a:t>
            </a:r>
          </a:p>
        </p:txBody>
      </p:sp>
    </p:spTree>
    <p:extLst>
      <p:ext uri="{BB962C8B-B14F-4D97-AF65-F5344CB8AC3E}">
        <p14:creationId xmlns:p14="http://schemas.microsoft.com/office/powerpoint/2010/main" val="103640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52B1-0E8D-7D11-AD93-4E2CA3107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microphysical measurement/model is available?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8B6EF-ACE9-E6E3-8CA1-D5DCB261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0" y="2146300"/>
            <a:ext cx="5867400" cy="2824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18F9D-3A61-0F1B-B155-70A791C47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00" y="2146300"/>
            <a:ext cx="52959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A46D-E49C-F099-D0B9-B4DD0BDA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methods for lightning</a:t>
            </a:r>
          </a:p>
        </p:txBody>
      </p:sp>
      <p:pic>
        <p:nvPicPr>
          <p:cNvPr id="11" name="photon_scattering" descr="photon_scattering">
            <a:hlinkClick r:id="" action="ppaction://media"/>
            <a:extLst>
              <a:ext uri="{FF2B5EF4-FFF2-40B4-BE49-F238E27FC236}">
                <a16:creationId xmlns:a16="http://schemas.microsoft.com/office/drawing/2014/main" id="{6D16EFF4-4D6F-196B-BE53-05C7F4C2C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961" r="15039"/>
          <a:stretch/>
        </p:blipFill>
        <p:spPr>
          <a:xfrm>
            <a:off x="6487886" y="2073408"/>
            <a:ext cx="5669899" cy="45561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413893E9-8D63-5A1A-7E6C-FE9DFD2263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269" y="1780471"/>
                <a:ext cx="6407617" cy="5142044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Photons’ are released </a:t>
                </a:r>
                <a:r>
                  <a:rPr lang="en-US" sz="1600" dirty="0" err="1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isotropically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travel a </a:t>
                </a:r>
                <a:r>
                  <a:rPr lang="en-US" sz="1600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distance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reach a scatterer and interact by:</a:t>
                </a:r>
              </a:p>
              <a:p>
                <a:pPr marL="841248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Scattering a into a </a:t>
                </a:r>
                <a:r>
                  <a:rPr lang="en-US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direction</a:t>
                </a:r>
              </a:p>
              <a:p>
                <a:pPr marL="841248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Being </a:t>
                </a:r>
                <a:r>
                  <a:rPr lang="en-US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absorbed</a:t>
                </a: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</a:p>
              <a:p>
                <a:pPr marL="384048" lvl="1" indent="0">
                  <a:buFont typeface="Garamond" pitchFamily="18" charset="0"/>
                  <a:buNone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This process is repeated until ‘photons’ are absorbed or a cloud boundary is reached.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‘distance’ : a randomly determined portion of the Mean Free Path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  <a:p>
                <a:pPr lvl="2"/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MFP is a function of microphysics: diameter and concentration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‘direction’ : randomly selected via the Mie approximating </a:t>
                </a:r>
                <a:r>
                  <a:rPr lang="en-US" sz="1600" dirty="0" err="1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Henyey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-Greenstein phase function</a:t>
                </a:r>
              </a:p>
              <a:p>
                <a:pPr lvl="2"/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HG is a function of the asymmetry factor: g, dependent on the size, wavelength, and refractive indices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When absorbed: randomly determined, the probability is controlled by 1-ω</a:t>
                </a:r>
                <a:r>
                  <a:rPr lang="en-US" sz="1600" baseline="-250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0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a function of the absorption coefficient, wavelength and microphysics</a:t>
                </a:r>
              </a:p>
            </p:txBody>
          </p:sp>
        </mc:Choice>
        <mc:Fallback>
          <p:sp>
            <p:nvSpPr>
              <p:cNvPr id="15" name="Content Placeholder 6">
                <a:extLst>
                  <a:ext uri="{FF2B5EF4-FFF2-40B4-BE49-F238E27FC236}">
                    <a16:creationId xmlns:a16="http://schemas.microsoft.com/office/drawing/2014/main" id="{413893E9-8D63-5A1A-7E6C-FE9DFD2263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269" y="1780471"/>
                <a:ext cx="6407617" cy="5142044"/>
              </a:xfrm>
              <a:blipFill>
                <a:blip r:embed="rId6"/>
                <a:stretch>
                  <a:fillRect l="-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97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A46D-E49C-F099-D0B9-B4DD0BDA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methods for lightning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B16EA3B-46B7-6CFF-EBAC-B7605EA11A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269" y="1780471"/>
                <a:ext cx="6407617" cy="5142044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Photons’ are released </a:t>
                </a:r>
                <a:r>
                  <a:rPr lang="en-US" sz="1600" dirty="0" err="1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isotropically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travel a </a:t>
                </a:r>
                <a:r>
                  <a:rPr lang="en-US" sz="1600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distance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reach a scatterer and interact by:</a:t>
                </a:r>
              </a:p>
              <a:p>
                <a:pPr marL="841248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Scattering a into a </a:t>
                </a:r>
                <a:r>
                  <a:rPr lang="en-US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direction</a:t>
                </a:r>
              </a:p>
              <a:p>
                <a:pPr marL="841248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Being </a:t>
                </a:r>
                <a:r>
                  <a:rPr lang="en-US" u="sng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absorbed</a:t>
                </a: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</a:p>
              <a:p>
                <a:pPr marL="384048" lvl="1" indent="0">
                  <a:buFont typeface="Garamond" pitchFamily="18" charset="0"/>
                  <a:buNone/>
                </a:pPr>
                <a:r>
                  <a:rPr lang="en-US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This process is repeated until ‘photons’ are absorbed or a cloud boundary is reached.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‘distance’ : a randomly determined portion of the Mean Free Path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  <a:p>
                <a:pPr lvl="2"/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MFP is a function of microphysics: diameter and concentration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‘direction’ : randomly selected via the Mie approximating </a:t>
                </a:r>
                <a:r>
                  <a:rPr lang="en-US" sz="1600" dirty="0" err="1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Henyey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-Greenstein phase function</a:t>
                </a:r>
              </a:p>
              <a:p>
                <a:pPr lvl="2"/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HG is a function of the asymmetry factor: g, dependent on the size, wavelength, and refractive indices</a:t>
                </a:r>
              </a:p>
              <a:p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When absorbed: randomly determined, the probability is controlled by 1-ω</a:t>
                </a:r>
                <a:r>
                  <a:rPr lang="en-US" sz="1600" baseline="-250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0</a:t>
                </a:r>
                <a:r>
                  <a:rPr lang="en-US" sz="1600" dirty="0">
                    <a:solidFill>
                      <a:schemeClr val="tx1"/>
                    </a:solidFill>
                    <a:ea typeface="Helvetica Neue" panose="02000503000000020004" pitchFamily="2" charset="0"/>
                    <a:cs typeface="Helvetica Neue" panose="02000503000000020004" pitchFamily="2" charset="0"/>
                  </a:rPr>
                  <a:t>, a function of the absorption coefficient, wavelength and microphysics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B16EA3B-46B7-6CFF-EBAC-B7605EA11A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269" y="1780471"/>
                <a:ext cx="6407617" cy="5142044"/>
              </a:xfrm>
              <a:blipFill>
                <a:blip r:embed="rId3"/>
                <a:stretch>
                  <a:fillRect l="-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E134471-9234-8E3B-3752-D1943C3BE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617" y="2040965"/>
            <a:ext cx="5704114" cy="462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5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6FD-24E1-B54A-85BC-0DFBF8EE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microphysics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FF3FE-0108-4EF3-47BD-E685FEB3D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767"/>
          <a:stretch/>
        </p:blipFill>
        <p:spPr>
          <a:xfrm>
            <a:off x="581192" y="1937619"/>
            <a:ext cx="5497938" cy="464338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4FB32-5270-7C1B-1AF8-9B8FE5B0F48F}"/>
              </a:ext>
            </a:extLst>
          </p:cNvPr>
          <p:cNvSpPr txBox="1">
            <a:spLocks/>
          </p:cNvSpPr>
          <p:nvPr/>
        </p:nvSpPr>
        <p:spPr>
          <a:xfrm>
            <a:off x="6508511" y="1937619"/>
            <a:ext cx="5422231" cy="4823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WRF Idealized Supercell, 2-moment bulk microphysics</a:t>
            </a:r>
          </a:p>
          <a:p>
            <a:pPr lvl="1"/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1km horizontal, 0.5km vertical resolution</a:t>
            </a:r>
          </a:p>
          <a:p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Mixing ratio/Mass concentration</a:t>
            </a:r>
          </a:p>
          <a:p>
            <a:pPr lvl="1"/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Droplets, raindrops, ice, snow, graupel, and hail</a:t>
            </a:r>
            <a:b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Concentration and drop size distribution are deconvolved (Seifert and </a:t>
            </a:r>
            <a:r>
              <a:rPr lang="en-US" sz="20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Beheng</a:t>
            </a:r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, 2006)</a:t>
            </a:r>
          </a:p>
          <a:p>
            <a:pPr lvl="1"/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Concentration-weighted mean radii for each species</a:t>
            </a:r>
          </a:p>
          <a:p>
            <a:pPr lvl="1"/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1km vertical average</a:t>
            </a:r>
          </a:p>
          <a:p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Vertical changes in scattering parameters</a:t>
            </a:r>
          </a:p>
          <a:p>
            <a:pPr lvl="1"/>
            <a:r>
              <a:rPr lang="en-US" sz="2000" dirty="0">
                <a:ea typeface="Helvetica Neue" panose="02000503000000020004" pitchFamily="2" charset="0"/>
                <a:cs typeface="Helvetica Neue" panose="02000503000000020004" pitchFamily="2" charset="0"/>
              </a:rPr>
              <a:t>Asymmetry factor and single scattering albedo</a:t>
            </a:r>
          </a:p>
        </p:txBody>
      </p:sp>
    </p:spTree>
    <p:extLst>
      <p:ext uri="{BB962C8B-B14F-4D97-AF65-F5344CB8AC3E}">
        <p14:creationId xmlns:p14="http://schemas.microsoft.com/office/powerpoint/2010/main" val="3660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A46D-E49C-F099-D0B9-B4DD0BDA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Modeling in 3 Dimensions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9DE2D-6AB2-44DB-D396-7230DC28321F}"/>
              </a:ext>
            </a:extLst>
          </p:cNvPr>
          <p:cNvSpPr txBox="1">
            <a:spLocks/>
          </p:cNvSpPr>
          <p:nvPr/>
        </p:nvSpPr>
        <p:spPr>
          <a:xfrm>
            <a:off x="398312" y="1715956"/>
            <a:ext cx="6710602" cy="5349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What do we gain in going from 2D to 3D, and why is it impactful?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What changes in the model?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What model updates are important and get us closer to proper validation?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Instrument modeling – (</a:t>
            </a:r>
            <a:r>
              <a:rPr lang="en-US" sz="1800" dirty="0" err="1">
                <a:solidFill>
                  <a:schemeClr val="tx1"/>
                </a:solidFill>
              </a:rPr>
              <a:t>Rimboud</a:t>
            </a:r>
            <a:r>
              <a:rPr lang="en-US" sz="1800" dirty="0">
                <a:solidFill>
                  <a:schemeClr val="tx1"/>
                </a:solidFill>
              </a:rPr>
              <a:t>, et al, 2024, </a:t>
            </a:r>
            <a:r>
              <a:rPr lang="en-US" sz="1800" dirty="0" err="1">
                <a:solidFill>
                  <a:schemeClr val="tx1"/>
                </a:solidFill>
              </a:rPr>
              <a:t>Luque</a:t>
            </a:r>
            <a:r>
              <a:rPr lang="en-US" sz="1800" dirty="0">
                <a:solidFill>
                  <a:schemeClr val="tx1"/>
                </a:solidFill>
              </a:rPr>
              <a:t> et al, 2020)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Nonspherical</a:t>
            </a:r>
            <a:r>
              <a:rPr lang="en-US" sz="1800" dirty="0">
                <a:solidFill>
                  <a:schemeClr val="tx1"/>
                </a:solidFill>
              </a:rPr>
              <a:t> scatterers/different optics (</a:t>
            </a:r>
            <a:r>
              <a:rPr lang="en-US" sz="1800" dirty="0" err="1">
                <a:solidFill>
                  <a:schemeClr val="tx1"/>
                </a:solidFill>
              </a:rPr>
              <a:t>Rimboud</a:t>
            </a:r>
            <a:r>
              <a:rPr lang="en-US" sz="1800" dirty="0">
                <a:solidFill>
                  <a:schemeClr val="tx1"/>
                </a:solidFill>
              </a:rPr>
              <a:t>, et al, 2024)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More wavelengths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Broader microphysics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More realistic cloud representation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239219-4CDC-3F95-A5CF-D70AF5DC5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" t="4878" r="4181" b="5601"/>
          <a:stretch/>
        </p:blipFill>
        <p:spPr>
          <a:xfrm>
            <a:off x="7108914" y="1926274"/>
            <a:ext cx="4684774" cy="45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4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88DB-0718-161E-DD94-E68656B6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densest microphysics located?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AA868-057C-BA95-1F20-7CFA1F27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1" y="4341549"/>
            <a:ext cx="2685611" cy="2493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E7A4A7-161A-42AA-B8E2-70C934A53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51" y="1825617"/>
            <a:ext cx="2685611" cy="2493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82313-1940-FD5A-843F-380794E1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389" y="1808177"/>
            <a:ext cx="2685611" cy="2493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E9CA44-31DA-CCA6-E25F-42F538489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050" y="4364218"/>
            <a:ext cx="2685611" cy="2493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AAC5AC-F9AC-A918-4B4B-075CDECC6C83}"/>
              </a:ext>
            </a:extLst>
          </p:cNvPr>
          <p:cNvSpPr txBox="1"/>
          <p:nvPr/>
        </p:nvSpPr>
        <p:spPr>
          <a:xfrm>
            <a:off x="766891" y="4341549"/>
            <a:ext cx="121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46E89D-173B-B15A-3A98-4D0A1239A8AA}"/>
              </a:ext>
            </a:extLst>
          </p:cNvPr>
          <p:cNvSpPr txBox="1"/>
          <p:nvPr/>
        </p:nvSpPr>
        <p:spPr>
          <a:xfrm>
            <a:off x="782242" y="185520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948F9-06EF-3B09-E73F-6F35834F71D0}"/>
              </a:ext>
            </a:extLst>
          </p:cNvPr>
          <p:cNvSpPr txBox="1"/>
          <p:nvPr/>
        </p:nvSpPr>
        <p:spPr>
          <a:xfrm>
            <a:off x="3642047" y="1855207"/>
            <a:ext cx="148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QGRAUPEL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8E1268-1554-7CF1-6E7A-89E872201574}"/>
              </a:ext>
            </a:extLst>
          </p:cNvPr>
          <p:cNvSpPr txBox="1"/>
          <p:nvPr/>
        </p:nvSpPr>
        <p:spPr>
          <a:xfrm>
            <a:off x="3642047" y="4394180"/>
            <a:ext cx="89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QHAIL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433855-368C-880E-E654-FD53FC968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5571" y="1969828"/>
            <a:ext cx="461772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3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88DB-0718-161E-DD94-E68656B6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boundary Via Mean free Path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C38973F-0684-DB07-B05B-AD04E979FD96}"/>
              </a:ext>
            </a:extLst>
          </p:cNvPr>
          <p:cNvSpPr txBox="1">
            <a:spLocks/>
          </p:cNvSpPr>
          <p:nvPr/>
        </p:nvSpPr>
        <p:spPr>
          <a:xfrm>
            <a:off x="398312" y="1715956"/>
            <a:ext cx="6612088" cy="50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Sub-grid size mean free path is widespread over entire storm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Objective boundaries, driven by the microphysics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Mean free path increases quickly away from the highest reflectivity regions, but there are high reflectivity areas outside of our ‘cloud’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Two sources of ‘lightning’ at blue dots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12AB77-CCE9-BF3B-F7B4-55EB45D2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4" t="6004" r="4233" b="5688"/>
          <a:stretch/>
        </p:blipFill>
        <p:spPr>
          <a:xfrm>
            <a:off x="6893664" y="2016554"/>
            <a:ext cx="4717144" cy="47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A8A55-2843-8BC5-AA8B-A7F77B5B3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and point simulations: Light exiting the cloud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AA2BF7-5B31-1BD4-EEC4-469931418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3" t="6137" r="4498" b="6667"/>
          <a:stretch/>
        </p:blipFill>
        <p:spPr>
          <a:xfrm>
            <a:off x="6661506" y="1886856"/>
            <a:ext cx="4949302" cy="4855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D677FF-EA51-8CE5-60C4-C1112B065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" t="5927" r="4074" b="6666"/>
          <a:stretch/>
        </p:blipFill>
        <p:spPr>
          <a:xfrm>
            <a:off x="958564" y="1886856"/>
            <a:ext cx="4949303" cy="4820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26B09E-EA91-F0D1-9698-9DE4833EB6E0}"/>
              </a:ext>
            </a:extLst>
          </p:cNvPr>
          <p:cNvSpPr txBox="1"/>
          <p:nvPr/>
        </p:nvSpPr>
        <p:spPr>
          <a:xfrm>
            <a:off x="7039429" y="5832678"/>
            <a:ext cx="288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escaping as a % of each light source’s total light</a:t>
            </a:r>
          </a:p>
        </p:txBody>
      </p:sp>
    </p:spTree>
    <p:extLst>
      <p:ext uri="{BB962C8B-B14F-4D97-AF65-F5344CB8AC3E}">
        <p14:creationId xmlns:p14="http://schemas.microsoft.com/office/powerpoint/2010/main" val="238038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E8779-EE44-FD8C-719E-E4363C84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end points: Emitted and Absorbed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93A98A-49FD-E413-3152-69EC06287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4" t="6137" r="4920" b="6667"/>
          <a:stretch/>
        </p:blipFill>
        <p:spPr>
          <a:xfrm>
            <a:off x="754582" y="1886857"/>
            <a:ext cx="5043539" cy="4971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471C9E-4BE4-0599-B15F-92948DE17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2" t="6137" r="3228" b="6667"/>
          <a:stretch/>
        </p:blipFill>
        <p:spPr>
          <a:xfrm>
            <a:off x="6393881" y="1886857"/>
            <a:ext cx="5152132" cy="49711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A394D6-2896-E8B6-22F2-7193A69DD3F3}"/>
              </a:ext>
            </a:extLst>
          </p:cNvPr>
          <p:cNvSpPr txBox="1"/>
          <p:nvPr/>
        </p:nvSpPr>
        <p:spPr>
          <a:xfrm>
            <a:off x="8897257" y="2423886"/>
            <a:ext cx="149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Emitted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Absorbed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446CCA-9641-C847-CE78-2DBA52B89347}"/>
              </a:ext>
            </a:extLst>
          </p:cNvPr>
          <p:cNvSpPr txBox="1"/>
          <p:nvPr/>
        </p:nvSpPr>
        <p:spPr>
          <a:xfrm>
            <a:off x="1187814" y="2239220"/>
            <a:ext cx="417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reflectivity ≠ High absorption</a:t>
            </a:r>
          </a:p>
        </p:txBody>
      </p:sp>
    </p:spTree>
    <p:extLst>
      <p:ext uri="{BB962C8B-B14F-4D97-AF65-F5344CB8AC3E}">
        <p14:creationId xmlns:p14="http://schemas.microsoft.com/office/powerpoint/2010/main" val="22298189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2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465359"/>
      </a:accent1>
      <a:accent2>
        <a:srgbClr val="E90000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{70FF936F-AA24-0947-81BC-F4746C053B4F}tf10001123</Template>
  <TotalTime>14633</TotalTime>
  <Words>1334</Words>
  <Application>Microsoft Macintosh PowerPoint</Application>
  <PresentationFormat>Widescreen</PresentationFormat>
  <Paragraphs>139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Corbel</vt:lpstr>
      <vt:lpstr>Garamond</vt:lpstr>
      <vt:lpstr>Gill Sans MT</vt:lpstr>
      <vt:lpstr>Helvetica</vt:lpstr>
      <vt:lpstr>Wingdings 2</vt:lpstr>
      <vt:lpstr>Dividend</vt:lpstr>
      <vt:lpstr>3D modeling of Light from Lightning: Monte Carlo and Microphysics</vt:lpstr>
      <vt:lpstr>Monte Carlo methods for lightning</vt:lpstr>
      <vt:lpstr>Monte Carlo methods for lightning</vt:lpstr>
      <vt:lpstr>Modeled microphysics</vt:lpstr>
      <vt:lpstr>Monte Carlo Modeling in 3 Dimensions</vt:lpstr>
      <vt:lpstr>Where are the densest microphysics located?</vt:lpstr>
      <vt:lpstr>Cloud boundary Via Mean free Path</vt:lpstr>
      <vt:lpstr>Line and point simulations: Light exiting the cloud</vt:lpstr>
      <vt:lpstr>Photon end points: Emitted and Absorbed</vt:lpstr>
      <vt:lpstr>Why is light so readily absorbed in Southern Cell?</vt:lpstr>
      <vt:lpstr>How does this compare to a homogeneous simulation?</vt:lpstr>
      <vt:lpstr>How does this compare to a homogeneous simulation?</vt:lpstr>
      <vt:lpstr>Take aways: clouds first, concentration first</vt:lpstr>
      <vt:lpstr>PowerPoint Presentation</vt:lpstr>
      <vt:lpstr>PowerPoint Presentation</vt:lpstr>
      <vt:lpstr>What microphysical measurement/model is available?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Brunner, Kelcy</cp:lastModifiedBy>
  <cp:revision>73</cp:revision>
  <dcterms:created xsi:type="dcterms:W3CDTF">2022-03-24T18:08:23Z</dcterms:created>
  <dcterms:modified xsi:type="dcterms:W3CDTF">2024-09-26T02:09:47Z</dcterms:modified>
</cp:coreProperties>
</file>