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308" r:id="rId6"/>
    <p:sldId id="306" r:id="rId7"/>
    <p:sldId id="309" r:id="rId8"/>
    <p:sldId id="310" r:id="rId9"/>
    <p:sldId id="301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32BE28-9AB4-4A83-79CD-A804A97F5DF3}" name="Zepp, Tewa (US)" initials="ZT(" userId="Zepp, Tewa (US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A86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31" autoAdjust="0"/>
    <p:restoredTop sz="96224" autoAdjust="0"/>
  </p:normalViewPr>
  <p:slideViewPr>
    <p:cSldViewPr snapToGrid="0" showGuides="1">
      <p:cViewPr varScale="1">
        <p:scale>
          <a:sx n="80" d="100"/>
          <a:sy n="80" d="100"/>
        </p:scale>
        <p:origin x="878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92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G16 has 121,723 saturated pixels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7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recommended value change was in the SE quadrant (ADC low bottom right) at -147.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Minimum value was 265 DNs in SW quadrant (ADC high bottom left)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2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Instrument’s magnification parameters – navigation parameters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8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26AAC1-C549-9C21-0EC7-FA778C3CB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06" y="5082917"/>
            <a:ext cx="5018935" cy="89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A276B-E17E-56F6-1BB8-C6BDBA5272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96" y="2486193"/>
            <a:ext cx="8280523" cy="14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chemeClr val="accent1"/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cap="none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rgbClr val="63666A"/>
                </a:solidFill>
                <a:latin typeface="Agency FB" panose="020B0503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93593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18160" y="1584959"/>
            <a:ext cx="6096000" cy="411382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3600" baseline="0">
                <a:solidFill>
                  <a:schemeClr val="tx1"/>
                </a:solidFill>
                <a:latin typeface="Agency FB" panose="020B0503020202020204" pitchFamily="34" charset="0"/>
              </a:defRPr>
            </a:lvl1pPr>
            <a:lvl2pPr>
              <a:defRPr sz="1600">
                <a:solidFill>
                  <a:srgbClr val="63666A"/>
                </a:solidFill>
              </a:defRPr>
            </a:lvl2pPr>
            <a:lvl3pPr>
              <a:defRPr sz="14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400">
                <a:solidFill>
                  <a:srgbClr val="63666A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322683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/>
          <p:cNvSpPr txBox="1">
            <a:spLocks/>
          </p:cNvSpPr>
          <p:nvPr userDrawn="1"/>
        </p:nvSpPr>
        <p:spPr>
          <a:xfrm>
            <a:off x="139336" y="6464016"/>
            <a:ext cx="3419505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Science Meeting 2024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D5A453-AA7F-BA5C-48BB-20954D8BDE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836" y="6462304"/>
            <a:ext cx="1465123" cy="2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A8B6ED-1D2B-49F5-9174-A911BC9A57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3989" y="3829154"/>
            <a:ext cx="10684021" cy="374650"/>
          </a:xfrm>
        </p:spPr>
        <p:txBody>
          <a:bodyPr/>
          <a:lstStyle/>
          <a:p>
            <a:r>
              <a:rPr lang="en-US" sz="1800" dirty="0">
                <a:latin typeface="+mj-lt"/>
              </a:rPr>
              <a:t>September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81A0F8-E67C-4529-B4AC-A737FC27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88" y="1636576"/>
            <a:ext cx="10676622" cy="1357935"/>
          </a:xfrm>
        </p:spPr>
        <p:txBody>
          <a:bodyPr anchor="b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GOES-19 GLM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/>
              <a:t>Instrument Performance and Optimization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5110" y="3252830"/>
            <a:ext cx="10684021" cy="403097"/>
          </a:xfrm>
        </p:spPr>
        <p:txBody>
          <a:bodyPr/>
          <a:lstStyle/>
          <a:p>
            <a:r>
              <a:rPr lang="en-US" sz="2400" cap="none" dirty="0">
                <a:latin typeface="+mj-lt"/>
                <a:cs typeface="Calibri Light" panose="020F0302020204030204" pitchFamily="34" charset="0"/>
              </a:rPr>
              <a:t>GLM Science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7E21E-EF67-4B35-A245-1AE5B718971A}"/>
              </a:ext>
            </a:extLst>
          </p:cNvPr>
          <p:cNvSpPr txBox="1"/>
          <p:nvPr/>
        </p:nvSpPr>
        <p:spPr>
          <a:xfrm>
            <a:off x="1" y="6627168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© 2024 Lockheed Martin Corporation.  All Rights Reserved. 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2BBE0C5-2DB7-4DF0-8FB5-D6374E656D92}"/>
              </a:ext>
            </a:extLst>
          </p:cNvPr>
          <p:cNvSpPr txBox="1">
            <a:spLocks/>
          </p:cNvSpPr>
          <p:nvPr/>
        </p:nvSpPr>
        <p:spPr>
          <a:xfrm>
            <a:off x="761388" y="4377030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Aran Lee, Gabrielle Sprunck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FD889B1-AA10-4D07-B19F-C7983D78DD68}"/>
              </a:ext>
            </a:extLst>
          </p:cNvPr>
          <p:cNvSpPr txBox="1">
            <a:spLocks/>
          </p:cNvSpPr>
          <p:nvPr/>
        </p:nvSpPr>
        <p:spPr>
          <a:xfrm>
            <a:off x="913788" y="6438038"/>
            <a:ext cx="10684021" cy="30454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This presentation was made possible by work performed under NASA contract NNG08HZ00C 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571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65285C-A9A8-4C27-B69E-E63D70E1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816"/>
            <a:ext cx="10515600" cy="546551"/>
          </a:xfrm>
        </p:spPr>
        <p:txBody>
          <a:bodyPr/>
          <a:lstStyle/>
          <a:p>
            <a:r>
              <a:rPr lang="en-US" sz="3600" dirty="0"/>
              <a:t>Timeline of Major Instrument PLT Events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B59F2-A685-8739-BE7B-27C96B87A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4" r="6760" b="7613"/>
          <a:stretch/>
        </p:blipFill>
        <p:spPr>
          <a:xfrm>
            <a:off x="8662244" y="1480671"/>
            <a:ext cx="3056748" cy="31785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10B34F-B70C-4C43-95DF-AD475FCC970B}"/>
              </a:ext>
            </a:extLst>
          </p:cNvPr>
          <p:cNvGrpSpPr/>
          <p:nvPr/>
        </p:nvGrpSpPr>
        <p:grpSpPr>
          <a:xfrm>
            <a:off x="492945" y="1200025"/>
            <a:ext cx="8677019" cy="3922428"/>
            <a:chOff x="1658218" y="1331179"/>
            <a:chExt cx="8677019" cy="3922428"/>
          </a:xfrm>
        </p:grpSpPr>
        <p:sp>
          <p:nvSpPr>
            <p:cNvPr id="8" name="Right Arrow 4">
              <a:extLst>
                <a:ext uri="{FF2B5EF4-FFF2-40B4-BE49-F238E27FC236}">
                  <a16:creationId xmlns:a16="http://schemas.microsoft.com/office/drawing/2014/main" id="{291A2DC7-8928-43E3-80CB-CA86B9F51ACD}"/>
                </a:ext>
              </a:extLst>
            </p:cNvPr>
            <p:cNvSpPr/>
            <p:nvPr/>
          </p:nvSpPr>
          <p:spPr bwMode="auto">
            <a:xfrm>
              <a:off x="2038906" y="2897000"/>
              <a:ext cx="8296331" cy="710214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chemeClr val="tx2"/>
                  </a:solidFill>
                  <a:latin typeface="Arial" charset="0"/>
                </a:rPr>
                <a:t>June	July	Aug	Sept	Oct	Nov	Dec	Jan	Feb</a:t>
              </a:r>
            </a:p>
          </p:txBody>
        </p:sp>
        <p:sp>
          <p:nvSpPr>
            <p:cNvPr id="9" name="Rectangular Callout 6">
              <a:extLst>
                <a:ext uri="{FF2B5EF4-FFF2-40B4-BE49-F238E27FC236}">
                  <a16:creationId xmlns:a16="http://schemas.microsoft.com/office/drawing/2014/main" id="{F1369E0A-3D9B-432A-A467-E9899F7FBB30}"/>
                </a:ext>
              </a:extLst>
            </p:cNvPr>
            <p:cNvSpPr/>
            <p:nvPr/>
          </p:nvSpPr>
          <p:spPr bwMode="auto">
            <a:xfrm>
              <a:off x="1658218" y="4598698"/>
              <a:ext cx="914400" cy="390618"/>
            </a:xfrm>
            <a:prstGeom prst="wedgeRectCallout">
              <a:avLst>
                <a:gd name="adj1" fmla="val 51180"/>
                <a:gd name="adj2" fmla="val -36468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Launch</a:t>
              </a:r>
            </a:p>
          </p:txBody>
        </p:sp>
        <p:sp>
          <p:nvSpPr>
            <p:cNvPr id="10" name="Rectangular Callout 7">
              <a:extLst>
                <a:ext uri="{FF2B5EF4-FFF2-40B4-BE49-F238E27FC236}">
                  <a16:creationId xmlns:a16="http://schemas.microsoft.com/office/drawing/2014/main" id="{A8BF3866-354F-4E77-839E-03E5C4B31B4A}"/>
                </a:ext>
              </a:extLst>
            </p:cNvPr>
            <p:cNvSpPr/>
            <p:nvPr/>
          </p:nvSpPr>
          <p:spPr bwMode="auto">
            <a:xfrm>
              <a:off x="2295038" y="1930476"/>
              <a:ext cx="1289483" cy="390618"/>
            </a:xfrm>
            <a:prstGeom prst="wedgeRectCallout">
              <a:avLst>
                <a:gd name="adj1" fmla="val 51028"/>
                <a:gd name="adj2" fmla="val 29301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Activation</a:t>
              </a:r>
            </a:p>
          </p:txBody>
        </p:sp>
        <p:sp>
          <p:nvSpPr>
            <p:cNvPr id="11" name="Rectangular Callout 8">
              <a:extLst>
                <a:ext uri="{FF2B5EF4-FFF2-40B4-BE49-F238E27FC236}">
                  <a16:creationId xmlns:a16="http://schemas.microsoft.com/office/drawing/2014/main" id="{037D193F-042D-47A6-B298-6A97AC49D472}"/>
                </a:ext>
              </a:extLst>
            </p:cNvPr>
            <p:cNvSpPr/>
            <p:nvPr/>
          </p:nvSpPr>
          <p:spPr bwMode="auto">
            <a:xfrm>
              <a:off x="3753137" y="4623545"/>
              <a:ext cx="923277" cy="390618"/>
            </a:xfrm>
            <a:prstGeom prst="wedgeRectCallout">
              <a:avLst>
                <a:gd name="adj1" fmla="val -31530"/>
                <a:gd name="adj2" fmla="val -24142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Outgas</a:t>
              </a:r>
            </a:p>
          </p:txBody>
        </p:sp>
        <p:sp>
          <p:nvSpPr>
            <p:cNvPr id="12" name="Rectangular Callout 9">
              <a:extLst>
                <a:ext uri="{FF2B5EF4-FFF2-40B4-BE49-F238E27FC236}">
                  <a16:creationId xmlns:a16="http://schemas.microsoft.com/office/drawing/2014/main" id="{D2A99ADD-DCCC-42FB-84B8-585D2617A564}"/>
                </a:ext>
              </a:extLst>
            </p:cNvPr>
            <p:cNvSpPr/>
            <p:nvPr/>
          </p:nvSpPr>
          <p:spPr bwMode="auto">
            <a:xfrm>
              <a:off x="3789612" y="1331179"/>
              <a:ext cx="2064060" cy="656210"/>
            </a:xfrm>
            <a:prstGeom prst="wedgeRectCallout">
              <a:avLst>
                <a:gd name="adj1" fmla="val -26566"/>
                <a:gd name="adj2" fmla="val 21585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Door Deployment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First Light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40B25723-7A79-44FD-99BC-D9AEF13A716B}"/>
                </a:ext>
              </a:extLst>
            </p:cNvPr>
            <p:cNvSpPr/>
            <p:nvPr/>
          </p:nvSpPr>
          <p:spPr bwMode="auto">
            <a:xfrm rot="5400000">
              <a:off x="3773972" y="3362868"/>
              <a:ext cx="307671" cy="573921"/>
            </a:xfrm>
            <a:prstGeom prst="rightBrace">
              <a:avLst>
                <a:gd name="adj1" fmla="val 30555"/>
                <a:gd name="adj2" fmla="val 50000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latin typeface="Arial" charset="0"/>
              </a:endParaRPr>
            </a:p>
          </p:txBody>
        </p:sp>
        <p:sp>
          <p:nvSpPr>
            <p:cNvPr id="14" name="Rectangular Callout 12">
              <a:extLst>
                <a:ext uri="{FF2B5EF4-FFF2-40B4-BE49-F238E27FC236}">
                  <a16:creationId xmlns:a16="http://schemas.microsoft.com/office/drawing/2014/main" id="{BE12F97D-7378-4C1B-AD29-82E3CDA8E32F}"/>
                </a:ext>
              </a:extLst>
            </p:cNvPr>
            <p:cNvSpPr/>
            <p:nvPr/>
          </p:nvSpPr>
          <p:spPr bwMode="auto">
            <a:xfrm>
              <a:off x="7856381" y="4415659"/>
              <a:ext cx="1624888" cy="710214"/>
            </a:xfrm>
            <a:prstGeom prst="wedgeRectCallout">
              <a:avLst>
                <a:gd name="adj1" fmla="val 48544"/>
                <a:gd name="adj2" fmla="val -183726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All ground LUTs updated</a:t>
              </a:r>
            </a:p>
          </p:txBody>
        </p:sp>
        <p:sp>
          <p:nvSpPr>
            <p:cNvPr id="15" name="Rectangular Callout 13">
              <a:extLst>
                <a:ext uri="{FF2B5EF4-FFF2-40B4-BE49-F238E27FC236}">
                  <a16:creationId xmlns:a16="http://schemas.microsoft.com/office/drawing/2014/main" id="{3FAF048B-A5AC-4603-9862-D82E1A5324B0}"/>
                </a:ext>
              </a:extLst>
            </p:cNvPr>
            <p:cNvSpPr/>
            <p:nvPr/>
          </p:nvSpPr>
          <p:spPr bwMode="auto">
            <a:xfrm>
              <a:off x="5311176" y="4597438"/>
              <a:ext cx="1751789" cy="656169"/>
            </a:xfrm>
            <a:prstGeom prst="wedgeRectCallout">
              <a:avLst>
                <a:gd name="adj1" fmla="val 68747"/>
                <a:gd name="adj2" fmla="val -25517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All on orbit parameters set</a:t>
              </a:r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698A2-2054-4281-8BF6-3C76A3CCBF48}"/>
                </a:ext>
              </a:extLst>
            </p:cNvPr>
            <p:cNvSpPr/>
            <p:nvPr/>
          </p:nvSpPr>
          <p:spPr bwMode="auto">
            <a:xfrm rot="16200000">
              <a:off x="5438557" y="2533740"/>
              <a:ext cx="261610" cy="768456"/>
            </a:xfrm>
            <a:prstGeom prst="rightBrace">
              <a:avLst>
                <a:gd name="adj1" fmla="val 30555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>
                <a:latin typeface="Arial" charset="0"/>
              </a:endParaRPr>
            </a:p>
          </p:txBody>
        </p:sp>
        <p:sp>
          <p:nvSpPr>
            <p:cNvPr id="17" name="Rectangular Callout 18">
              <a:extLst>
                <a:ext uri="{FF2B5EF4-FFF2-40B4-BE49-F238E27FC236}">
                  <a16:creationId xmlns:a16="http://schemas.microsoft.com/office/drawing/2014/main" id="{B8C2752F-FDFD-4062-A666-177BF2EB5A61}"/>
                </a:ext>
              </a:extLst>
            </p:cNvPr>
            <p:cNvSpPr/>
            <p:nvPr/>
          </p:nvSpPr>
          <p:spPr bwMode="auto">
            <a:xfrm>
              <a:off x="5348360" y="2229746"/>
              <a:ext cx="1814683" cy="425758"/>
            </a:xfrm>
            <a:prstGeom prst="wedgeRectCallout">
              <a:avLst>
                <a:gd name="adj1" fmla="val -36396"/>
                <a:gd name="adj2" fmla="val 7971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Arial" charset="0"/>
                </a:rPr>
                <a:t>Eclipse Season</a:t>
              </a:r>
            </a:p>
          </p:txBody>
        </p: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AC3348A9-AD98-48A0-B6DF-A820BDDBF138}"/>
              </a:ext>
            </a:extLst>
          </p:cNvPr>
          <p:cNvSpPr/>
          <p:nvPr/>
        </p:nvSpPr>
        <p:spPr bwMode="auto">
          <a:xfrm>
            <a:off x="1484194" y="5614416"/>
            <a:ext cx="8461612" cy="39061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G19 PLT is on schedule according to the planned sequence of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D3D3BC-2ACF-690F-E946-41921AB9B28B}"/>
              </a:ext>
            </a:extLst>
          </p:cNvPr>
          <p:cNvSpPr txBox="1"/>
          <p:nvPr/>
        </p:nvSpPr>
        <p:spPr>
          <a:xfrm>
            <a:off x="8573866" y="4664742"/>
            <a:ext cx="3233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GLM FM4 undergoing installation on GOES-19, next to bench mate ABI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2063F-8B56-3DF1-603B-2526901DF1AD}"/>
              </a:ext>
            </a:extLst>
          </p:cNvPr>
          <p:cNvSpPr txBox="1"/>
          <p:nvPr/>
        </p:nvSpPr>
        <p:spPr>
          <a:xfrm>
            <a:off x="887115" y="25939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740F8-00DB-15B2-1521-FAFA8A0F7FD1}"/>
              </a:ext>
            </a:extLst>
          </p:cNvPr>
          <p:cNvSpPr txBox="1"/>
          <p:nvPr/>
        </p:nvSpPr>
        <p:spPr>
          <a:xfrm>
            <a:off x="7215637" y="25939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03372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D30B2A-9079-40E6-8CE0-7CCD2DA0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5420"/>
            <a:ext cx="10515600" cy="600586"/>
          </a:xfrm>
        </p:spPr>
        <p:txBody>
          <a:bodyPr/>
          <a:lstStyle/>
          <a:p>
            <a:r>
              <a:rPr lang="en-US" dirty="0"/>
              <a:t>Hardware Changes from GOES-16 to GOES-19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C224A0-00DD-40F2-80B5-9C072A91D188}"/>
              </a:ext>
            </a:extLst>
          </p:cNvPr>
          <p:cNvSpPr txBox="1">
            <a:spLocks/>
          </p:cNvSpPr>
          <p:nvPr/>
        </p:nvSpPr>
        <p:spPr>
          <a:xfrm>
            <a:off x="357353" y="1061744"/>
            <a:ext cx="5209192" cy="4664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2"/>
                </a:solidFill>
              </a:rPr>
              <a:t>Stray light mitigation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G19 background image intensity during solar intrusion is on average 41% less than G16, depending on FOV location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2"/>
                </a:solidFill>
              </a:rPr>
              <a:t>Electronic design modifications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Reduction of CCD readout artifacts (overshoot)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Better dynamic range from lower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thresholds under high illumination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Over a 24hr period on August 30</a:t>
            </a:r>
            <a:r>
              <a:rPr lang="en-US" sz="2000" baseline="30000" dirty="0">
                <a:solidFill>
                  <a:schemeClr val="tx2"/>
                </a:solidFill>
              </a:rPr>
              <a:t>th</a:t>
            </a:r>
            <a:r>
              <a:rPr lang="en-US" sz="2000" dirty="0">
                <a:solidFill>
                  <a:schemeClr val="tx2"/>
                </a:solidFill>
              </a:rPr>
              <a:t>, 2024: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G19 has fewer saturated pixels than G16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E9C6CB-31AE-4149-A59B-F5253F4FC567}"/>
              </a:ext>
            </a:extLst>
          </p:cNvPr>
          <p:cNvGrpSpPr/>
          <p:nvPr/>
        </p:nvGrpSpPr>
        <p:grpSpPr>
          <a:xfrm>
            <a:off x="6111286" y="1331643"/>
            <a:ext cx="5100454" cy="310971"/>
            <a:chOff x="5595457" y="1396449"/>
            <a:chExt cx="5414134" cy="4646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646E1D-F668-42E4-91B5-88A59A4B7CFE}"/>
                </a:ext>
              </a:extLst>
            </p:cNvPr>
            <p:cNvSpPr txBox="1"/>
            <p:nvPr/>
          </p:nvSpPr>
          <p:spPr>
            <a:xfrm>
              <a:off x="5595457" y="1401223"/>
              <a:ext cx="1979802" cy="459923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 dirty="0">
                  <a:solidFill>
                    <a:schemeClr val="bg1"/>
                  </a:solidFill>
                  <a:latin typeface="Arial"/>
                </a:rPr>
                <a:t>GOES-16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E654F9-10FC-44C8-8DCC-E4D3C10E3825}"/>
                </a:ext>
              </a:extLst>
            </p:cNvPr>
            <p:cNvSpPr txBox="1"/>
            <p:nvPr/>
          </p:nvSpPr>
          <p:spPr>
            <a:xfrm>
              <a:off x="9029789" y="1396449"/>
              <a:ext cx="1979802" cy="459923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0" dirty="0">
                  <a:solidFill>
                    <a:schemeClr val="bg1"/>
                  </a:solidFill>
                  <a:latin typeface="Arial"/>
                </a:rPr>
                <a:t>GOES-19</a:t>
              </a:r>
            </a:p>
          </p:txBody>
        </p:sp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04E34206-02F9-4373-BE91-326638D4EEE4}"/>
              </a:ext>
            </a:extLst>
          </p:cNvPr>
          <p:cNvSpPr/>
          <p:nvPr/>
        </p:nvSpPr>
        <p:spPr bwMode="auto">
          <a:xfrm>
            <a:off x="885730" y="5611937"/>
            <a:ext cx="10420539" cy="3931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Hardware changes improved dynamic range by decreasing the number of saturated pixels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1C492-BB7D-4EA9-A237-CDEFC78CDA80}"/>
              </a:ext>
            </a:extLst>
          </p:cNvPr>
          <p:cNvSpPr txBox="1"/>
          <p:nvPr/>
        </p:nvSpPr>
        <p:spPr>
          <a:xfrm>
            <a:off x="6295307" y="4550663"/>
            <a:ext cx="503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Worst-Case Solar Intrusion</a:t>
            </a:r>
            <a:br>
              <a:rPr lang="en-US" sz="1600" i="1" dirty="0"/>
            </a:br>
            <a:r>
              <a:rPr lang="en-US" sz="1600" i="1" dirty="0"/>
              <a:t>(sun shining into optics at sub-satellite midnight)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6A533-0EC1-7FAB-E623-B3AE84E58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45" y="1748943"/>
            <a:ext cx="3244479" cy="2764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D049E-8764-4C08-1AAD-5FCDC5C4D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156" y="1748943"/>
            <a:ext cx="3203344" cy="27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3E1D7-C769-4B2F-85E0-00A563684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796" y="3513238"/>
            <a:ext cx="6369647" cy="2620237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GOES-19 background images are in focus and span the appropriate number of pixels </a:t>
            </a:r>
          </a:p>
          <a:p>
            <a:pPr marL="457200" indent="-4572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During a 48-hour data collection on GOES-19 (22-24 August 2024) there were significantly less saturated pixels than GOES-16 and the number of saturated pixels were in family with GOES-18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B72CC5-6D36-44B7-A2B2-1C9A1F7F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4" y="228600"/>
            <a:ext cx="11734800" cy="684362"/>
          </a:xfrm>
        </p:spPr>
        <p:txBody>
          <a:bodyPr/>
          <a:lstStyle/>
          <a:p>
            <a:r>
              <a:rPr lang="en-US" dirty="0"/>
              <a:t>PLT On-orbit Instrument Image Quality and Focus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F85B7-9134-40B5-95C6-A5AFEFD9CD32}"/>
              </a:ext>
            </a:extLst>
          </p:cNvPr>
          <p:cNvSpPr txBox="1"/>
          <p:nvPr/>
        </p:nvSpPr>
        <p:spPr>
          <a:xfrm>
            <a:off x="6722472" y="5049460"/>
            <a:ext cx="5271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600" i="1" dirty="0">
                <a:solidFill>
                  <a:schemeClr val="tx1"/>
                </a:solidFill>
              </a:rPr>
              <a:t>Number of pixels with dynamic range &lt;1% (near saturation) for three different instruments during 48 hour data collection. Slight differences due to scene variation.  G18 = G19 = zero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74A13-51B4-4692-B22A-C1ABE0A7AB21}"/>
              </a:ext>
            </a:extLst>
          </p:cNvPr>
          <p:cNvSpPr txBox="1"/>
          <p:nvPr/>
        </p:nvSpPr>
        <p:spPr>
          <a:xfrm>
            <a:off x="779825" y="3299265"/>
            <a:ext cx="5372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Lakes Titicaca and </a:t>
            </a:r>
            <a:r>
              <a:rPr lang="en-US" sz="1600" i="1" dirty="0" err="1"/>
              <a:t>Poopó</a:t>
            </a:r>
            <a:r>
              <a:rPr lang="en-US" sz="1600" i="1" dirty="0"/>
              <a:t>, and the coastline of Peru and Chile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852A0E-79AD-B453-0DE8-A4003F66D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8000" r="27773" b="10175"/>
          <a:stretch/>
        </p:blipFill>
        <p:spPr>
          <a:xfrm>
            <a:off x="4616509" y="1537523"/>
            <a:ext cx="1633286" cy="1740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16AAB4-6496-9EED-4BD8-0020A0351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78" y="1147898"/>
            <a:ext cx="5513141" cy="39668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6545BE-2ED4-A355-3EAA-E52E51BC5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79" y="1468459"/>
            <a:ext cx="1809843" cy="1809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BFDBBB-7864-8506-5190-8677A7C78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411" y="1302573"/>
            <a:ext cx="2157409" cy="19625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E2FDE6D-4C79-83E3-C8CC-7624ED06CEFF}"/>
              </a:ext>
            </a:extLst>
          </p:cNvPr>
          <p:cNvSpPr txBox="1"/>
          <p:nvPr/>
        </p:nvSpPr>
        <p:spPr>
          <a:xfrm>
            <a:off x="908959" y="1083505"/>
            <a:ext cx="1083132" cy="307777"/>
          </a:xfrm>
          <a:prstGeom prst="rect">
            <a:avLst/>
          </a:prstGeom>
          <a:solidFill>
            <a:schemeClr val="accent1">
              <a:lumMod val="90000"/>
            </a:schemeClr>
          </a:solidFill>
          <a:ln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 dirty="0">
                <a:solidFill>
                  <a:schemeClr val="bg1"/>
                </a:solidFill>
                <a:latin typeface="Arial"/>
              </a:rPr>
              <a:t>GOES-18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14730-06EC-61A6-F5AE-77E3728E8015}"/>
              </a:ext>
            </a:extLst>
          </p:cNvPr>
          <p:cNvSpPr txBox="1"/>
          <p:nvPr/>
        </p:nvSpPr>
        <p:spPr>
          <a:xfrm>
            <a:off x="4891586" y="1133548"/>
            <a:ext cx="1083132" cy="307777"/>
          </a:xfrm>
          <a:prstGeom prst="rect">
            <a:avLst/>
          </a:prstGeom>
          <a:solidFill>
            <a:schemeClr val="accent1">
              <a:lumMod val="90000"/>
            </a:schemeClr>
          </a:solidFill>
          <a:ln/>
        </p:spPr>
        <p:txBody>
          <a:bodyPr wrap="square" rtlCol="0">
            <a:spAutoFit/>
          </a:bodyPr>
          <a:lstStyle/>
          <a:p>
            <a:pPr algn="ctr"/>
            <a:r>
              <a:rPr lang="en-US" sz="1400" b="1" baseline="0" dirty="0">
                <a:solidFill>
                  <a:schemeClr val="bg1"/>
                </a:solidFill>
                <a:latin typeface="Arial"/>
              </a:rPr>
              <a:t>GOES-19</a:t>
            </a:r>
          </a:p>
        </p:txBody>
      </p:sp>
    </p:spTree>
    <p:extLst>
      <p:ext uri="{BB962C8B-B14F-4D97-AF65-F5344CB8AC3E}">
        <p14:creationId xmlns:p14="http://schemas.microsoft.com/office/powerpoint/2010/main" val="119938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B72CC5-6D36-44B7-A2B2-1C9A1F7F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28600"/>
            <a:ext cx="10515600" cy="684362"/>
          </a:xfrm>
        </p:spPr>
        <p:txBody>
          <a:bodyPr/>
          <a:lstStyle/>
          <a:p>
            <a:r>
              <a:rPr lang="en-US" dirty="0"/>
              <a:t>PLT On Orbit Calibration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A5DB89-C988-2378-D158-B0EAF40EA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41" y="1011676"/>
            <a:ext cx="5325057" cy="50822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D85399-C87F-8F67-9225-03AC80A39B4A}"/>
              </a:ext>
            </a:extLst>
          </p:cNvPr>
          <p:cNvSpPr txBox="1"/>
          <p:nvPr/>
        </p:nvSpPr>
        <p:spPr>
          <a:xfrm>
            <a:off x="5989177" y="912962"/>
            <a:ext cx="5671560" cy="486081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457200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cap="none" baseline="0">
                <a:solidFill>
                  <a:schemeClr val="tx2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On orbit calibration uses image data while the door is still closed to determine the optimum value for the ADC (analog to digital converter) offsets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ADC offsets are instrument parameters that control the dark level of the image  </a:t>
            </a:r>
          </a:p>
          <a:p>
            <a:pPr>
              <a:lnSpc>
                <a:spcPct val="100000"/>
              </a:lnSpc>
            </a:pPr>
            <a:r>
              <a:rPr lang="en-US" dirty="0"/>
              <a:t>48-hour data sets are used to determine the minimum dark offsets over the temperature range of the ADCs, and to determine the change in offset as a function of temperature</a:t>
            </a:r>
          </a:p>
          <a:p>
            <a:pPr>
              <a:lnSpc>
                <a:spcPct val="100000"/>
              </a:lnSpc>
            </a:pPr>
            <a:r>
              <a:rPr lang="en-US" dirty="0"/>
              <a:t>Background image levels change with temperature, so temperature telemetry at the time of interest determines the margin by which each quadrant of the image should be adjusted</a:t>
            </a:r>
          </a:p>
        </p:txBody>
      </p:sp>
    </p:spTree>
    <p:extLst>
      <p:ext uri="{BB962C8B-B14F-4D97-AF65-F5344CB8AC3E}">
        <p14:creationId xmlns:p14="http://schemas.microsoft.com/office/powerpoint/2010/main" val="1165393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115D7D-26CA-4DF6-BFF7-A829EF8C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599251" cy="795147"/>
          </a:xfrm>
        </p:spPr>
        <p:txBody>
          <a:bodyPr/>
          <a:lstStyle/>
          <a:p>
            <a:r>
              <a:rPr lang="en-US" sz="3200" dirty="0"/>
              <a:t>Upcoming G19 GLM PLT Activities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032653-D958-40B5-8CB2-BE60ABBECE97}"/>
              </a:ext>
            </a:extLst>
          </p:cNvPr>
          <p:cNvSpPr/>
          <p:nvPr/>
        </p:nvSpPr>
        <p:spPr>
          <a:xfrm>
            <a:off x="457200" y="1023747"/>
            <a:ext cx="115156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Collecting solar intrusion data at multiple angles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Refining navigation parameters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e.g. roll, pitch, and yaw (RPY) values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Advancing the next iterations of RTEP threshold tuning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51DE1ABD-EFD3-48F6-A7CC-B7CFD0C6777A}"/>
              </a:ext>
            </a:extLst>
          </p:cNvPr>
          <p:cNvSpPr/>
          <p:nvPr/>
        </p:nvSpPr>
        <p:spPr bwMode="auto">
          <a:xfrm>
            <a:off x="1600563" y="5614416"/>
            <a:ext cx="8990874" cy="3931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PLT is proceeding successfully according to plan!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853B0-98AD-39B9-A9E7-D638DA7E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563" y="3021533"/>
            <a:ext cx="3863508" cy="22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5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68D9E-5783-4EC4-B099-786FE9F0FD08}"/>
              </a:ext>
            </a:extLst>
          </p:cNvPr>
          <p:cNvSpPr txBox="1"/>
          <p:nvPr/>
        </p:nvSpPr>
        <p:spPr>
          <a:xfrm>
            <a:off x="1" y="6627168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© 2024 Lockheed Martin Corporation.  All Rights Reserved.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029CE46-E247-A5BC-A453-C66A07BDF30F}"/>
              </a:ext>
            </a:extLst>
          </p:cNvPr>
          <p:cNvSpPr txBox="1">
            <a:spLocks/>
          </p:cNvSpPr>
          <p:nvPr/>
        </p:nvSpPr>
        <p:spPr>
          <a:xfrm>
            <a:off x="913788" y="6438038"/>
            <a:ext cx="10684021" cy="30454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This presentation was made possible by work performed under NASA contract NNG08HZ00C 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8031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Blue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Props1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99D200-8C76-4381-B149-0ABAA83066DA}">
  <ds:schemaRefs>
    <ds:schemaRef ds:uri="http://purl.org/dc/dcmitype/"/>
    <ds:schemaRef ds:uri="http://www.w3.org/XML/1998/namespace"/>
    <ds:schemaRef ds:uri="1042a8a7-e606-4d6a-9cd6-c2fbda9658e7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661bd46e-921f-4b2f-94f6-3f9bfcdede3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7564</TotalTime>
  <Words>517</Words>
  <Application>Microsoft Office PowerPoint</Application>
  <PresentationFormat>Widescreen</PresentationFormat>
  <Paragraphs>60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Agency FB</vt:lpstr>
      <vt:lpstr>Arial</vt:lpstr>
      <vt:lpstr>Calibri</vt:lpstr>
      <vt:lpstr>Office Theme</vt:lpstr>
      <vt:lpstr>GOES-19 GLM Instrument Performance and Optimization</vt:lpstr>
      <vt:lpstr>Timeline of Major Instrument PLT Events</vt:lpstr>
      <vt:lpstr>Hardware Changes from GOES-16 to GOES-19</vt:lpstr>
      <vt:lpstr>PLT On-orbit Instrument Image Quality and Focus</vt:lpstr>
      <vt:lpstr>PLT On Orbit Calibration</vt:lpstr>
      <vt:lpstr>Upcoming G19 GLM PLT Activities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</cp:keywords>
  <cp:lastModifiedBy>Sprunck, Gabrielle (US)</cp:lastModifiedBy>
  <cp:revision>152</cp:revision>
  <dcterms:created xsi:type="dcterms:W3CDTF">2018-09-19T12:26:03Z</dcterms:created>
  <dcterms:modified xsi:type="dcterms:W3CDTF">2024-09-17T19:39:42Z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US\e359765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  <property fmtid="{D5CDD505-2E9C-101B-9397-08002B2CF9AE}" pid="17" name="SecurityClassification">
    <vt:lpwstr/>
  </property>
  <property fmtid="{D5CDD505-2E9C-101B-9397-08002B2CF9AE}" pid="18" name="MSIP_Label_502bc7c3-f152-4da1-98bd-f7a1bebdf752_Enabled">
    <vt:lpwstr>true</vt:lpwstr>
  </property>
  <property fmtid="{D5CDD505-2E9C-101B-9397-08002B2CF9AE}" pid="19" name="MSIP_Label_502bc7c3-f152-4da1-98bd-f7a1bebdf752_SetDate">
    <vt:lpwstr>2024-09-13T18:17:10Z</vt:lpwstr>
  </property>
  <property fmtid="{D5CDD505-2E9C-101B-9397-08002B2CF9AE}" pid="20" name="MSIP_Label_502bc7c3-f152-4da1-98bd-f7a1bebdf752_Method">
    <vt:lpwstr>Privileged</vt:lpwstr>
  </property>
  <property fmtid="{D5CDD505-2E9C-101B-9397-08002B2CF9AE}" pid="21" name="MSIP_Label_502bc7c3-f152-4da1-98bd-f7a1bebdf752_Name">
    <vt:lpwstr>Unrestricted</vt:lpwstr>
  </property>
  <property fmtid="{D5CDD505-2E9C-101B-9397-08002B2CF9AE}" pid="22" name="MSIP_Label_502bc7c3-f152-4da1-98bd-f7a1bebdf752_SiteId">
    <vt:lpwstr>b18f006c-b0fc-467d-b23a-a35b5695b5dc</vt:lpwstr>
  </property>
  <property fmtid="{D5CDD505-2E9C-101B-9397-08002B2CF9AE}" pid="23" name="MSIP_Label_502bc7c3-f152-4da1-98bd-f7a1bebdf752_ActionId">
    <vt:lpwstr>35558b57-792d-4169-b85f-3517b9a109e7</vt:lpwstr>
  </property>
  <property fmtid="{D5CDD505-2E9C-101B-9397-08002B2CF9AE}" pid="24" name="MSIP_Label_502bc7c3-f152-4da1-98bd-f7a1bebdf752_ContentBits">
    <vt:lpwstr>0</vt:lpwstr>
  </property>
</Properties>
</file>