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5" r:id="rId4"/>
    <p:sldId id="258" r:id="rId5"/>
    <p:sldId id="260" r:id="rId6"/>
    <p:sldId id="269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6600CC"/>
    <a:srgbClr val="677085"/>
    <a:srgbClr val="0B183D"/>
    <a:srgbClr val="ADB8CC"/>
    <a:srgbClr val="72809E"/>
    <a:srgbClr val="C3CBD9"/>
    <a:srgbClr val="4C5D7F"/>
    <a:srgbClr val="313E59"/>
    <a:srgbClr val="5CA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6301"/>
  </p:normalViewPr>
  <p:slideViewPr>
    <p:cSldViewPr snapToGrid="0" snapToObjects="1" showGuides="1">
      <p:cViewPr varScale="1">
        <p:scale>
          <a:sx n="122" d="100"/>
          <a:sy n="122" d="100"/>
        </p:scale>
        <p:origin x="78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A9B8-7A11-4ABB-B7FA-76A178ABAAA9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CDE6B-507F-43F6-BE3D-685A0EE28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01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F3F23-516A-A541-AF76-8B8F4CFB9476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F148-ED51-674A-9DED-FABE47FAF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9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7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star&#10;&#10;Description automatically generated">
            <a:extLst>
              <a:ext uri="{FF2B5EF4-FFF2-40B4-BE49-F238E27FC236}">
                <a16:creationId xmlns:a16="http://schemas.microsoft.com/office/drawing/2014/main" id="{DE45DBC8-1A58-7345-8035-EF3A48840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52654"/>
            <a:ext cx="12192000" cy="23646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94EECD-46B1-A644-843A-2684CF02B724}"/>
              </a:ext>
            </a:extLst>
          </p:cNvPr>
          <p:cNvSpPr/>
          <p:nvPr userDrawn="1"/>
        </p:nvSpPr>
        <p:spPr>
          <a:xfrm>
            <a:off x="0" y="5445759"/>
            <a:ext cx="12192000" cy="1412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A894CB-9C17-7A4E-9D4E-0D7281FDC9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8" y="2824335"/>
            <a:ext cx="3278824" cy="1536192"/>
          </a:xfrm>
          <a:prstGeom prst="rect">
            <a:avLst/>
          </a:prstGeom>
          <a:effectLst>
            <a:glow rad="190500">
              <a:srgbClr val="000000">
                <a:alpha val="40000"/>
              </a:srgbClr>
            </a:glow>
          </a:effectLst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5A59EBCF-F64B-024E-9582-5E2ADBD972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727" y="454632"/>
            <a:ext cx="3074633" cy="3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677085"/>
                </a:solidFill>
              </a:rPr>
              <a:t>National Aeronautics and Space Administration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7069CAE3-CB44-7044-A313-1F07B4364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727" y="6172727"/>
            <a:ext cx="3074633" cy="3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 err="1">
                <a:solidFill>
                  <a:srgbClr val="677085"/>
                </a:solidFill>
                <a:latin typeface="Arial Black" panose="020B0604020202020204" pitchFamily="34" charset="0"/>
              </a:rPr>
              <a:t>www.nasa.gov</a:t>
            </a:r>
            <a:endParaRPr lang="en-US" altLang="en-US" sz="2400" dirty="0">
              <a:solidFill>
                <a:srgbClr val="677085"/>
              </a:solidFill>
              <a:latin typeface="75 Helvetica Bold" pitchFamily="1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60A836-08B0-954F-9E38-0EA853E7C9F5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28636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367ADD9D-1022-CD4E-B4EF-D78CB42F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320" y="2301431"/>
            <a:ext cx="5908532" cy="1066801"/>
          </a:xfrm>
        </p:spPr>
        <p:txBody>
          <a:bodyPr anchor="b">
            <a:noAutofit/>
          </a:bodyPr>
          <a:lstStyle>
            <a:lvl1pPr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Cover Slide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1B8EE5A-3F83-EA43-BF51-5AF70B6692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6319" y="3556617"/>
            <a:ext cx="5908533" cy="9603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38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ng Star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89509F-1357-BF45-8C37-1C645701B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299" y="142875"/>
            <a:ext cx="1074867" cy="885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ABA2A-8180-3A4E-A5AD-00F54898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435237" cy="6857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096DE-25E2-1E4B-A420-AA373887B5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32" y="1993900"/>
            <a:ext cx="5715000" cy="287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2266B-7BCF-444F-ABBC-266D4062A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216" y="3067050"/>
            <a:ext cx="896620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FFCC-4912-4641-9B7C-8FA5CB2DF1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25" y="905548"/>
            <a:ext cx="6695886" cy="5285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A446D-3584-5640-927D-4E292FED5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2"/>
          <a:stretch/>
        </p:blipFill>
        <p:spPr>
          <a:xfrm>
            <a:off x="0" y="0"/>
            <a:ext cx="6003416" cy="6857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267871-FE69-4846-B040-B916199BD6B9}"/>
              </a:ext>
            </a:extLst>
          </p:cNvPr>
          <p:cNvCxnSpPr>
            <a:cxnSpLocks/>
          </p:cNvCxnSpPr>
          <p:nvPr userDrawn="1"/>
        </p:nvCxnSpPr>
        <p:spPr>
          <a:xfrm>
            <a:off x="6217708" y="3428636"/>
            <a:ext cx="573255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D36B4B0-9D73-874E-9BA3-6149CFFFAD19}"/>
              </a:ext>
            </a:extLst>
          </p:cNvPr>
          <p:cNvSpPr/>
          <p:nvPr userDrawn="1"/>
        </p:nvSpPr>
        <p:spPr>
          <a:xfrm>
            <a:off x="0" y="0"/>
            <a:ext cx="12192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tx1">
                <a:alpha val="5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14CAF-D7BE-BD41-9943-060F106BAF86}"/>
              </a:ext>
            </a:extLst>
          </p:cNvPr>
          <p:cNvSpPr/>
          <p:nvPr userDrawn="1"/>
        </p:nvSpPr>
        <p:spPr>
          <a:xfrm>
            <a:off x="0" y="4616451"/>
            <a:ext cx="12192000" cy="2241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tx1">
                <a:alpha val="5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115AE6-BDEC-8A40-B5CE-7110147265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8" y="2824335"/>
            <a:ext cx="3278824" cy="1536192"/>
          </a:xfrm>
          <a:prstGeom prst="rect">
            <a:avLst/>
          </a:prstGeom>
          <a:effectLst>
            <a:glow rad="190500">
              <a:srgbClr val="000000">
                <a:alpha val="40000"/>
              </a:srgbClr>
            </a:glo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7407841-BFC6-6545-ADBF-62F08EDAD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320" y="2301431"/>
            <a:ext cx="5908532" cy="1066801"/>
          </a:xfrm>
        </p:spPr>
        <p:txBody>
          <a:bodyPr anchor="b">
            <a:noAutofit/>
          </a:bodyPr>
          <a:lstStyle>
            <a:lvl1pPr>
              <a:defRPr sz="4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Moving Stars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B3B55F-FB04-2641-9553-2370D335A2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36319" y="3556617"/>
            <a:ext cx="5908533" cy="96037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Animation #1</a:t>
            </a:r>
          </a:p>
        </p:txBody>
      </p:sp>
    </p:spTree>
    <p:extLst>
      <p:ext uri="{BB962C8B-B14F-4D97-AF65-F5344CB8AC3E}">
        <p14:creationId xmlns:p14="http://schemas.microsoft.com/office/powerpoint/2010/main" val="5924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319 0.00347 " pathEditMode="relative" rAng="0" ptsTypes="AA">
                                      <p:cBhvr>
                                        <p:cTn id="6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671119"/>
            <a:ext cx="11235350" cy="55778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B3DF01-C89B-E541-BB42-2B706714B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E56C2CFA-516A-574D-AF1B-0A4D0819EE1F}" type="datetime1">
              <a:rPr lang="en-US" smtClean="0"/>
              <a:pPr/>
              <a:t>9/17/24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89E6DD-D45B-054D-90DE-8F8641B8F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9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0F3545-F107-0E44-B535-1D3412EF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DE286D-282B-6243-AACD-F0F67FA20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726" y="696287"/>
            <a:ext cx="5410200" cy="55778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2CE1F76-B4D9-3B4E-8184-F8D40442C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073" y="696287"/>
            <a:ext cx="5410200" cy="55778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1655911-2EAB-F549-8EDE-B15FB620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CAA2C8C1-8C21-A84B-B3C7-A211C6AC6A71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1380B7E-0066-1C4E-BAE3-A6CBA5361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9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EDC55D-ADEE-7D41-ABFC-1FB38CC2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6"/>
            <a:ext cx="10328193" cy="411480"/>
          </a:xfrm>
        </p:spPr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C7DD15C-1ED8-2946-A1AD-AEE1E6B02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290D45E-73C2-154D-A5AB-0B424F00F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2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5188BE-422A-4C46-BF3F-7D579B156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90A2C2AD-02C6-A648-88C0-B4880E470C1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8C888A4-6878-D748-B347-A165014AB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2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87736"/>
            <a:ext cx="12192000" cy="117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fld id="{03B664B9-8057-6B44-B6E4-6069B81DB24F}" type="datetime1">
              <a:rPr lang="en-US" smtClean="0"/>
              <a:pPr/>
              <a:t>9/17/24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1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R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2403-3FA8-4477-B0A6-1EA34B254FFA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0" y="142875"/>
            <a:ext cx="937541" cy="4572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704675"/>
            <a:ext cx="11235350" cy="56229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480" y="142876"/>
            <a:ext cx="9295440" cy="411480"/>
          </a:xfrm>
        </p:spPr>
        <p:txBody>
          <a:bodyPr>
            <a:normAutofit/>
          </a:bodyPr>
          <a:lstStyle>
            <a:lvl1pPr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MPR Format (insert Title)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 Page </a:t>
            </a:r>
            <a:fld id="{BF9707A7-8F8B-4C40-9DAA-998C7DBE13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39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87736"/>
            <a:ext cx="12192000" cy="117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fld id="{03B664B9-8057-6B44-B6E4-6069B81DB24F}" type="datetime1">
              <a:rPr lang="en-US" smtClean="0"/>
              <a:pPr/>
              <a:t>9/17/24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016951" y="125834"/>
            <a:ext cx="1149292" cy="85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1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1D4429-FFC0-DA48-B3ED-A122FD0EE5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924" y="2830011"/>
            <a:ext cx="1454152" cy="11979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9B8F7B-CD87-E146-A0FE-2176C11A7142}"/>
              </a:ext>
            </a:extLst>
          </p:cNvPr>
          <p:cNvSpPr/>
          <p:nvPr userDrawn="1"/>
        </p:nvSpPr>
        <p:spPr>
          <a:xfrm>
            <a:off x="10823713" y="0"/>
            <a:ext cx="1368287" cy="1063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r>
              <a:rPr lang="en-US" dirty="0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2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BB40F6-BDD4-284A-A03F-93525FFFD3B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5981700"/>
            <a:ext cx="121920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71A63-B302-B849-A8AE-4E6629B77B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497" y="6105049"/>
            <a:ext cx="813436" cy="67318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15D5B1-9BB5-944D-A44F-8D56CE17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6"/>
            <a:ext cx="10328193" cy="41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74112A-B7EA-C348-B702-FF68DC24F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727" y="620785"/>
            <a:ext cx="11235350" cy="5577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DC5F1-351E-804F-B246-CB5E298081F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13" y="142876"/>
            <a:ext cx="776955" cy="640080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36E7A53-E5AF-B54E-8852-0A666E2D1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03B664B9-8057-6B44-B6E4-6069B81DB24F}" type="datetime1">
              <a:rPr lang="en-US" smtClean="0"/>
              <a:pPr/>
              <a:t>9/17/24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451D4E6-0DBA-BA4F-A395-FB3058C18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E6EBECB1-2664-BC4B-A766-7D22398B23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2337" y="6607065"/>
            <a:ext cx="2997090" cy="24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 anchor="b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 dirty="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Arial" panose="020B0604020202020204" pitchFamily="34" charset="0"/>
              </a:rPr>
              <a:t>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2114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54" r:id="rId4"/>
    <p:sldLayoutId id="2147483655" r:id="rId5"/>
    <p:sldLayoutId id="2147483679" r:id="rId6"/>
    <p:sldLayoutId id="2147483681" r:id="rId7"/>
    <p:sldLayoutId id="2147483680" r:id="rId8"/>
    <p:sldLayoutId id="2147483657" r:id="rId9"/>
    <p:sldLayoutId id="2147483649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timothy.j.lang@nasa.gov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effectLst/>
                <a:latin typeface="Calibri" panose="020F0502020204030204" pitchFamily="34" charset="0"/>
              </a:rPr>
              <a:t>International Space Station Lightning Imaging Sensor (ISS LIS) – Plans for Final Orbit and Climatology Products</a:t>
            </a:r>
            <a:endParaRPr lang="en-US" sz="5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Timothy Lang</a:t>
            </a:r>
          </a:p>
          <a:p>
            <a:r>
              <a:rPr lang="en-US" i="1" dirty="0"/>
              <a:t>Earth Science Branch, NASA MSFC</a:t>
            </a:r>
          </a:p>
          <a:p>
            <a:r>
              <a:rPr lang="en-US" i="1" dirty="0"/>
              <a:t>ISS LIS Mission Scientist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DEE91-6816-BBA8-DFBB-351FE8746B6D}"/>
              </a:ext>
            </a:extLst>
          </p:cNvPr>
          <p:cNvSpPr txBox="1"/>
          <p:nvPr/>
        </p:nvSpPr>
        <p:spPr>
          <a:xfrm>
            <a:off x="606287" y="4811803"/>
            <a:ext cx="1000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Coauthors</a:t>
            </a:r>
            <a:r>
              <a:rPr lang="en-US" dirty="0"/>
              <a:t>: Dennis Buechler, Daniel Cecil, William Koshak, Douglas Mach, Katrina Virts, T. Daniel Walker</a:t>
            </a:r>
          </a:p>
        </p:txBody>
      </p:sp>
    </p:spTree>
    <p:extLst>
      <p:ext uri="{BB962C8B-B14F-4D97-AF65-F5344CB8AC3E}">
        <p14:creationId xmlns:p14="http://schemas.microsoft.com/office/powerpoint/2010/main" val="194801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ISS LIS Mission Status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A8508-9883-4333-F632-1B336C3D067E}"/>
              </a:ext>
            </a:extLst>
          </p:cNvPr>
          <p:cNvSpPr txBox="1"/>
          <p:nvPr/>
        </p:nvSpPr>
        <p:spPr>
          <a:xfrm>
            <a:off x="253488" y="689088"/>
            <a:ext cx="40061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ISS LIS instrument was decommissioned and put into storage on 16 November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Transferred to NG-20 Cygnus spacecraft and deorbited (i.e., burned up) on 12 July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Mission is in Phase F/Closeout; currently working multiple final corrections and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 data due in FY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1E16D-F79F-2CAD-947D-0745FE78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139" y="1031991"/>
            <a:ext cx="7772400" cy="44698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540A1B-DD53-50E6-DCB6-D98B2A6C1FEB}"/>
              </a:ext>
            </a:extLst>
          </p:cNvPr>
          <p:cNvCxnSpPr/>
          <p:nvPr/>
        </p:nvCxnSpPr>
        <p:spPr>
          <a:xfrm>
            <a:off x="8198069" y="725213"/>
            <a:ext cx="0" cy="503445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8265B66-B3F9-0AC4-50EF-2729146DF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4" y="4917248"/>
            <a:ext cx="1481645" cy="14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8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F810-B5DF-A93A-ED5F-37D7E513D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Correction of Pixel Areas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FBA96-D7CA-A25F-7D9B-A98C130DA9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pic>
        <p:nvPicPr>
          <p:cNvPr id="8" name="Picture 7" descr="A comparison of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BC4DC986-B271-D2A7-7F26-93AA6417E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52" y="3293513"/>
            <a:ext cx="7772400" cy="3241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79F416-1785-915E-BFFF-63BFFCDC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656" y="70894"/>
            <a:ext cx="3938296" cy="3150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C7227-FBBF-E8E0-82B9-248C3440D9D4}"/>
              </a:ext>
            </a:extLst>
          </p:cNvPr>
          <p:cNvSpPr txBox="1"/>
          <p:nvPr/>
        </p:nvSpPr>
        <p:spPr>
          <a:xfrm>
            <a:off x="331076" y="830604"/>
            <a:ext cx="5460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 LIS algorithm uses trigonometric approximation to estimate pixel (and thus event/group/flash) areas – poor off-boresight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Fully geolocated correction being implemented as time-varying lookup 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C7DF49-7C56-645B-C6F7-8C6906344F38}"/>
              </a:ext>
            </a:extLst>
          </p:cNvPr>
          <p:cNvSpPr txBox="1"/>
          <p:nvPr/>
        </p:nvSpPr>
        <p:spPr>
          <a:xfrm>
            <a:off x="1701712" y="316895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4B090-02C7-1987-E375-4E0938900CDE}"/>
              </a:ext>
            </a:extLst>
          </p:cNvPr>
          <p:cNvSpPr txBox="1"/>
          <p:nvPr/>
        </p:nvSpPr>
        <p:spPr>
          <a:xfrm>
            <a:off x="5665113" y="3168955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79151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Calibration Improvements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58C6C6-3679-B061-4B8D-44563653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766" y="235189"/>
            <a:ext cx="3273154" cy="2832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4E117-7CCB-82EE-749A-57E32CC2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132" y="3067726"/>
            <a:ext cx="3060422" cy="32805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7C04BA-37F6-F3BD-E513-659120597CB6}"/>
              </a:ext>
            </a:extLst>
          </p:cNvPr>
          <p:cNvSpPr txBox="1"/>
          <p:nvPr/>
        </p:nvSpPr>
        <p:spPr>
          <a:xfrm>
            <a:off x="461727" y="766732"/>
            <a:ext cx="67318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Four Elements to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1. Field of view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Original ISS LIS lens transfer function available to be implemented (virtually overlaps TRMM LIS)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2. Spectral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 data missing, but have 2017 retest, could be implemented using lookup table (98.1% agreement)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3. Transient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 data missing, but have 2017 retest, could be implemented using lookup table (99.9% agreement)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4. Static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Original data missing, but have 2017 partial retest, </a:t>
            </a:r>
            <a:r>
              <a:rPr lang="en-US" sz="2000" i="1" dirty="0"/>
              <a:t>many</a:t>
            </a:r>
            <a:r>
              <a:rPr lang="en-US" sz="2000" dirty="0"/>
              <a:t> pixels untested (95.4% agreement)</a:t>
            </a:r>
          </a:p>
        </p:txBody>
      </p:sp>
    </p:spTree>
    <p:extLst>
      <p:ext uri="{BB962C8B-B14F-4D97-AF65-F5344CB8AC3E}">
        <p14:creationId xmlns:p14="http://schemas.microsoft.com/office/powerpoint/2010/main" val="197461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Climatology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75D59212-1A7D-13DC-305B-998E4B072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3"/>
          <a:stretch/>
        </p:blipFill>
        <p:spPr bwMode="auto">
          <a:xfrm>
            <a:off x="4479361" y="1385043"/>
            <a:ext cx="7609518" cy="363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61F453-113E-B281-21CD-A9166B6B3002}"/>
              </a:ext>
            </a:extLst>
          </p:cNvPr>
          <p:cNvSpPr txBox="1"/>
          <p:nvPr/>
        </p:nvSpPr>
        <p:spPr>
          <a:xfrm>
            <a:off x="283077" y="764554"/>
            <a:ext cx="42921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Virts et al. (2024) found ISS LIS DE to be ~5% lower than TRMM LIS:  ~60% vs. ~65%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However, when developing the combined TRMM + ISS climatology, applying different DEs would lead to unrealistic offsets in global flash rates between the two 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Since Bayesian absolute DE method only provides a best-case estimate, decision was made to apply ISS DE to the combined LIS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OTD will be scaled to this following Cecil et al. (2014)</a:t>
            </a:r>
          </a:p>
        </p:txBody>
      </p:sp>
    </p:spTree>
    <p:extLst>
      <p:ext uri="{BB962C8B-B14F-4D97-AF65-F5344CB8AC3E}">
        <p14:creationId xmlns:p14="http://schemas.microsoft.com/office/powerpoint/2010/main" val="71510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Climatology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F0712-2965-9665-6832-1DAE447182AE}"/>
              </a:ext>
            </a:extLst>
          </p:cNvPr>
          <p:cNvSpPr txBox="1"/>
          <p:nvPr/>
        </p:nvSpPr>
        <p:spPr>
          <a:xfrm>
            <a:off x="1526425" y="5392116"/>
            <a:ext cx="866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Multiscale Combined TRMM + ISS LIS Climatology</a:t>
            </a:r>
          </a:p>
          <a:p>
            <a:pPr algn="ctr"/>
            <a:r>
              <a:rPr lang="en-US" sz="2000" dirty="0"/>
              <a:t>(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adaptively smooths to coarser resolutions based on the local flash rate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)</a:t>
            </a:r>
            <a:endParaRPr lang="en-US" dirty="0"/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70939D1D-C15D-E4FD-A1D2-5DA91B52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55" y="1061417"/>
            <a:ext cx="10531815" cy="42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ISS LIS with GLM-16 Climatology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arison of the same map&#10;&#10;Description automatically generated with medium confidence">
            <a:extLst>
              <a:ext uri="{FF2B5EF4-FFF2-40B4-BE49-F238E27FC236}">
                <a16:creationId xmlns:a16="http://schemas.microsoft.com/office/drawing/2014/main" id="{5E4036E4-A0B6-D658-61BC-8C3C4006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95" y="792320"/>
            <a:ext cx="8782478" cy="4292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0B5F8-A5A0-4562-AEA2-281DCEBADCB7}"/>
              </a:ext>
            </a:extLst>
          </p:cNvPr>
          <p:cNvSpPr txBox="1"/>
          <p:nvPr/>
        </p:nvSpPr>
        <p:spPr>
          <a:xfrm>
            <a:off x="3791351" y="57895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2018-2022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2B811-2D1C-DC33-B288-E06DCCCF66B8}"/>
              </a:ext>
            </a:extLst>
          </p:cNvPr>
          <p:cNvSpPr txBox="1"/>
          <p:nvPr/>
        </p:nvSpPr>
        <p:spPr>
          <a:xfrm>
            <a:off x="626377" y="5245917"/>
            <a:ext cx="8917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ISS LIS 2018-2022 DE-corrected climatology has 32% higher flash density than GLM DE-corrected climatology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Pearson correlation of flash densities is 0.92, primary discrepancy is the bias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5D5E150-2B0F-C4D0-92C6-E79E39A7D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573" y="1847766"/>
            <a:ext cx="2902703" cy="28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6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ISS LIS with GLM-16 Climatology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number of blue bars&#10;&#10;Description automatically generated">
            <a:extLst>
              <a:ext uri="{FF2B5EF4-FFF2-40B4-BE49-F238E27FC236}">
                <a16:creationId xmlns:a16="http://schemas.microsoft.com/office/drawing/2014/main" id="{C53E48FA-415E-844D-BC9E-DC1977FC9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7" y="3142502"/>
            <a:ext cx="10067218" cy="3307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1C876-3FB5-C41E-7FF7-C69E484FF90E}"/>
              </a:ext>
            </a:extLst>
          </p:cNvPr>
          <p:cNvSpPr txBox="1"/>
          <p:nvPr/>
        </p:nvSpPr>
        <p:spPr>
          <a:xfrm>
            <a:off x="270802" y="738377"/>
            <a:ext cx="10710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When ISS LIS and GLM FOVs overlap in space and time, ISS LIS detects 22% more flashes (despite lower DE), explaining most of that 32% discrepancy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Average match between GLM and ISS LIS flashes is approximately 1-to-1; however, ISS LIS has an extremely long tail where sometimes many more LIS flashes can be matched to a single GLM flash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Likely effect of finer LIS spatial resolution, especially in intense 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Of remaining 10% discrepancy to explain, up to half can be attributed to DE estimation uncertainty, rest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A67B4-64AC-E1D3-07B0-CC3BDC307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" t="13799"/>
          <a:stretch/>
        </p:blipFill>
        <p:spPr>
          <a:xfrm>
            <a:off x="1334813" y="2641544"/>
            <a:ext cx="1449333" cy="4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1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ED99-E03A-E445-F72D-B7007F0D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and Future Steps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C58-E8A2-9A65-FBE0-357695F68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FB4EE8-D73F-C240-BECC-4D254E4DB0D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FAD32-E60F-4833-2047-C24E462DD8FD}"/>
              </a:ext>
            </a:extLst>
          </p:cNvPr>
          <p:cNvSpPr/>
          <p:nvPr/>
        </p:nvSpPr>
        <p:spPr>
          <a:xfrm>
            <a:off x="4387027" y="1148983"/>
            <a:ext cx="376470" cy="11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1687C-B414-C993-8D2F-F7D52ECCF811}"/>
              </a:ext>
            </a:extLst>
          </p:cNvPr>
          <p:cNvSpPr txBox="1"/>
          <p:nvPr/>
        </p:nvSpPr>
        <p:spPr>
          <a:xfrm>
            <a:off x="270802" y="748887"/>
            <a:ext cx="107100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ISS LIS Phase F is proceeding well, final data due by end of FY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Final data will consist of updated ISS LIS orbit granules, with updated TRMM LIS and even OTD granules also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Combined ISS + TRMM LIS/OTD climatology products (1995-2023) will be based on (and subsume) the current TRMM LIS/OTD combined climatology products (Cecil et al.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We are planning to provide products that meet WMO ECV requirements (as best as possible given LEO sampling)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We’d like to hear from the community on what they’d like to see in the final datasets! </a:t>
            </a:r>
            <a:r>
              <a:rPr lang="en-US" sz="2000" dirty="0">
                <a:cs typeface="Arial" panose="020B0604020202020204" pitchFamily="34" charset="0"/>
                <a:hlinkClick r:id="rId2"/>
              </a:rPr>
              <a:t>timothy.j.lang@nasa.gov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en-US" sz="2000" dirty="0">
              <a:cs typeface="Arial" panose="020B0604020202020204" pitchFamily="34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315178980"/>
      </p:ext>
    </p:extLst>
  </p:cSld>
  <p:clrMapOvr>
    <a:masterClrMapping/>
  </p:clrMapOvr>
</p:sld>
</file>

<file path=ppt/theme/theme1.xml><?xml version="1.0" encoding="utf-8"?>
<a:theme xmlns:a="http://schemas.openxmlformats.org/drawingml/2006/main" name="STO Theme">
  <a:themeElements>
    <a:clrScheme name="STO Template 20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003399"/>
      </a:accent3>
      <a:accent4>
        <a:srgbClr val="FFC000"/>
      </a:accent4>
      <a:accent5>
        <a:srgbClr val="A50021"/>
      </a:accent5>
      <a:accent6>
        <a:srgbClr val="008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E5597FA-A272-FE47-B460-177272E67E96}" vid="{B9AF73C6-8E1F-E144-BBB2-9CA9EC955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 Theme</Template>
  <TotalTime>6437</TotalTime>
  <Words>633</Words>
  <Application>Microsoft Macintosh PowerPoint</Application>
  <PresentationFormat>Widescreen</PresentationFormat>
  <Paragraphs>72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75 Helvetica Bold</vt:lpstr>
      <vt:lpstr>Aptos</vt:lpstr>
      <vt:lpstr>Arial</vt:lpstr>
      <vt:lpstr>Arial Black</vt:lpstr>
      <vt:lpstr>Calibri</vt:lpstr>
      <vt:lpstr>Calibri Light</vt:lpstr>
      <vt:lpstr>STO Theme</vt:lpstr>
      <vt:lpstr>International Space Station Lightning Imaging Sensor (ISS LIS) – Plans for Final Orbit and Climatology Products</vt:lpstr>
      <vt:lpstr>ISS LIS Mission Status</vt:lpstr>
      <vt:lpstr>Correction of Pixel Areas</vt:lpstr>
      <vt:lpstr>Calibration Improvements</vt:lpstr>
      <vt:lpstr>Combined Climatology</vt:lpstr>
      <vt:lpstr>Combined Climatology</vt:lpstr>
      <vt:lpstr>Comparing ISS LIS with GLM-16 Climatology</vt:lpstr>
      <vt:lpstr>Comparing ISS LIS with GLM-16 Climatology</vt:lpstr>
      <vt:lpstr>Summary and Future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ALOFT Airborne Campaign: Relevance to Spaceborne Lightning Sensor Validation and Science Applications </dc:title>
  <dc:creator>Lang, Timothy J. (MSFC-ST11)</dc:creator>
  <cp:lastModifiedBy>Lang, Timothy J. (MSFC-ST11)</cp:lastModifiedBy>
  <cp:revision>34</cp:revision>
  <dcterms:created xsi:type="dcterms:W3CDTF">2023-10-25T17:52:10Z</dcterms:created>
  <dcterms:modified xsi:type="dcterms:W3CDTF">2024-09-17T14:29:07Z</dcterms:modified>
</cp:coreProperties>
</file>