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1" r:id="rId9"/>
    <p:sldId id="258" r:id="rId10"/>
    <p:sldId id="264" r:id="rId11"/>
    <p:sldId id="266" r:id="rId12"/>
    <p:sldId id="265" r:id="rId13"/>
    <p:sldId id="267" r:id="rId14"/>
    <p:sldId id="270" r:id="rId15"/>
    <p:sldId id="275" r:id="rId16"/>
    <p:sldId id="276" r:id="rId17"/>
    <p:sldId id="274" r:id="rId18"/>
    <p:sldId id="278" r:id="rId19"/>
    <p:sldId id="273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1"/>
    <p:restoredTop sz="94637"/>
  </p:normalViewPr>
  <p:slideViewPr>
    <p:cSldViewPr snapToGrid="0">
      <p:cViewPr varScale="1">
        <p:scale>
          <a:sx n="103" d="100"/>
          <a:sy n="103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C09EA-D1F9-6F4E-8A44-0DC7E8AAFA52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2FEC8-5651-2948-AE24-1DC54A11F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6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2FEC8-5651-2948-AE24-1DC54A11F7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8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9AFCC-2AFE-BE9C-4F96-A807D4588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1AD40-07C7-2F57-0592-D5239D9B9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13A3C-927B-70A5-74A9-35D0F6DA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0B5A-59A7-0348-89C2-CB288B43AB1A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FCDFD-4069-DA35-E90E-8B4E16A4C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4C22C-ABAE-CCDF-CD99-98FC5C7A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0534-6532-0640-9972-E989C6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98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98397-A469-6E18-C048-C5DEEF6FA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4E90A-4909-8AEE-11B2-50658052B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6FF22-51BB-8CB1-72ED-DE6C27AB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0B5A-59A7-0348-89C2-CB288B43AB1A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D71F1-B40E-B1C1-BD01-7861BBFA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E2711-7937-9179-AE24-DF8AC434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0534-6532-0640-9972-E989C6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5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03486D-7B17-664A-45A3-07F72A2E2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112934-8862-4260-0E8C-F87B54F15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97DE0-E932-E9D6-D1E8-F779630AB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0B5A-59A7-0348-89C2-CB288B43AB1A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834B7-389F-2734-E09F-C0272F4D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B3739-2950-CEB1-4131-95C7E1B0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0534-6532-0640-9972-E989C6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40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64A7-147B-1973-5A54-1808B20AF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A8A6A-E391-42B5-DF73-2EA29508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1B767-8AD9-65C9-1636-286BEB170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0B5A-59A7-0348-89C2-CB288B43AB1A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F12E3-F14C-445D-00A2-B3AEA66B2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BC811-4F36-ECC8-1944-54AD1D9C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0534-6532-0640-9972-E989C6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63F85-FDDC-7CEC-1D6E-E29E32FF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30E91-114C-B3F5-9BFB-D59EF0B5D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ECF36-263D-9562-9355-8C4701E5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0B5A-59A7-0348-89C2-CB288B43AB1A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BD3B-9BEC-A65F-DF69-064A559E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F3A80-4691-2A51-0B5B-20989103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0534-6532-0640-9972-E989C6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7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D35B9-B907-F0F0-683E-BB16220F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C8E42-85E9-77C9-9D6B-7E28FBDD4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467E7-A6C0-0B4B-DBD9-EB8C3B666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CE393-3EAA-F531-4B60-8908DDAC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0B5A-59A7-0348-89C2-CB288B43AB1A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5BC08-13E5-11DD-D356-82996A54A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67316-5CCB-2F1C-ED31-DEC0BE3C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0534-6532-0640-9972-E989C6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5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20FF-97BD-4290-D7A9-ED4BC4801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F310B-8B17-A2C5-E162-43273AF94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0462E-6D7E-C37D-2FF1-1A1EC184C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29CC8-5BD7-FDD5-2EB3-95525759F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53D0A-731A-CD1E-D17D-35B2C3B2A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F79E31-9795-0FE3-06A0-01D9D3CD4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0B5A-59A7-0348-89C2-CB288B43AB1A}" type="datetimeFigureOut">
              <a:rPr lang="en-US" smtClean="0"/>
              <a:t>9/24/24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37802-257A-90C9-5DAF-792010D0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8203D-A5C1-EA59-7B7E-00BA629E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0534-6532-0640-9972-E989C6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9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04EFA-B3DE-6336-6A1A-B6617FE4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99FC6F-A8FA-EB98-0BBD-9B641A50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0B5A-59A7-0348-89C2-CB288B43AB1A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4F621-2C75-9206-7B70-E4907C975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D58BA-C157-7C25-2963-2486211D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0534-6532-0640-9972-E989C6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5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4AC14-A144-D111-D29E-B8B03A894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0B5A-59A7-0348-89C2-CB288B43AB1A}" type="datetimeFigureOut">
              <a:rPr lang="en-US" smtClean="0"/>
              <a:t>9/24/24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E4E76-6F86-7939-B594-B0D6283E8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24674-8781-95D5-942C-FC636F3B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0534-6532-0640-9972-E989C6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5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B71F0-B9DC-46B8-9FA9-125ECA161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102C5-8D58-09FD-113B-D01D16E5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D305B-4A1D-D1BE-1259-16D7F6F13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AEAF3-F9D1-C881-6E58-4DC345AE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0B5A-59A7-0348-89C2-CB288B43AB1A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BA334-E846-86FB-5595-B57DBA38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135E4-8C23-DF35-508B-00450834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0534-6532-0640-9972-E989C6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7429-9480-4D95-B5DE-510C32C6A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38F1BA-FEAF-712F-048B-3E0C1FD2B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97EBA-15C7-C5A8-9B68-75183383F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10558-546D-F531-FE9F-114757C57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0B5A-59A7-0348-89C2-CB288B43AB1A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19CFC-B169-D28F-3DC7-1E537EC1F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448BB-FD9F-CE4E-3F2A-4EE8BA67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0534-6532-0640-9972-E989C6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6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FA13B9-BEBC-F8CD-7301-FC041D07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FCBD0-64A1-2FC7-07A2-6434403A9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EFE8B-D218-2030-0F96-E3BA729EE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690B5A-59A7-0348-89C2-CB288B43AB1A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B0856-1324-99C5-C957-E6199A324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EB495-FF30-FF73-C25A-6FEC3AEB5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EA0534-6532-0640-9972-E989C60A8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7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ongress.gov/bill/117th-congress/house-bill/4346/tex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view of a planet from space&#10;&#10;Description automatically generated">
            <a:extLst>
              <a:ext uri="{FF2B5EF4-FFF2-40B4-BE49-F238E27FC236}">
                <a16:creationId xmlns:a16="http://schemas.microsoft.com/office/drawing/2014/main" id="{56DFD403-71A3-5109-73BB-65A0CBB58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5778F8-2DB8-D3C8-0D9B-AFED454C008B}"/>
              </a:ext>
            </a:extLst>
          </p:cNvPr>
          <p:cNvSpPr txBox="1"/>
          <p:nvPr/>
        </p:nvSpPr>
        <p:spPr>
          <a:xfrm>
            <a:off x="2605063" y="259492"/>
            <a:ext cx="705353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latin typeface="Copperplate" panose="02000504000000020004" pitchFamily="2" charset="77"/>
              </a:rPr>
              <a:t>Recent Bolide Events: 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  <a:effectLst/>
                <a:latin typeface="Copperplate" panose="02000504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Potential Collaboration 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  <a:effectLst/>
                <a:latin typeface="Copperplate" panose="02000504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&amp; Coordination with ESA and NASA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Copperplate" panose="02000504000000020004" pitchFamily="2" charset="77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latin typeface="Copperplate" panose="02000504000000020004" pitchFamily="2" charset="77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450D00-AD5A-A18D-FDFD-4108CD86D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580" y="352944"/>
            <a:ext cx="1516356" cy="12577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FB0A34-4E38-AE99-3C2B-06F303867496}"/>
              </a:ext>
            </a:extLst>
          </p:cNvPr>
          <p:cNvSpPr txBox="1"/>
          <p:nvPr/>
        </p:nvSpPr>
        <p:spPr>
          <a:xfrm>
            <a:off x="1684381" y="5654632"/>
            <a:ext cx="2601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C000"/>
                </a:solidFill>
                <a:latin typeface="Copperplate" panose="02000504000000020004" pitchFamily="2" charset="77"/>
              </a:rPr>
              <a:t>Rob Landis, NASA</a:t>
            </a:r>
          </a:p>
          <a:p>
            <a:r>
              <a:rPr lang="en-US" sz="1600" b="1" i="1" dirty="0">
                <a:solidFill>
                  <a:srgbClr val="FFC000"/>
                </a:solidFill>
                <a:latin typeface="Copperplate" panose="02000504000000020004" pitchFamily="2" charset="77"/>
              </a:rPr>
              <a:t>   Houston, Texas, USA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19F32-78D0-F1FB-68C7-19D933865E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1209" y="352944"/>
            <a:ext cx="2339066" cy="14146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78B01C-CBD4-16C3-7221-FAF502957A08}"/>
              </a:ext>
            </a:extLst>
          </p:cNvPr>
          <p:cNvSpPr txBox="1"/>
          <p:nvPr/>
        </p:nvSpPr>
        <p:spPr>
          <a:xfrm>
            <a:off x="8619689" y="5654632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C000"/>
                </a:solidFill>
                <a:latin typeface="Copperplate" panose="02000504000000020004" pitchFamily="2" charset="77"/>
              </a:rPr>
              <a:t>Pierre </a:t>
            </a:r>
            <a:r>
              <a:rPr lang="en-US" sz="1600" b="1" i="1" dirty="0" err="1">
                <a:solidFill>
                  <a:srgbClr val="FFC000"/>
                </a:solidFill>
                <a:latin typeface="Copperplate" panose="02000504000000020004" pitchFamily="2" charset="77"/>
              </a:rPr>
              <a:t>Kokou</a:t>
            </a:r>
            <a:r>
              <a:rPr lang="en-US" sz="1600" b="1" i="1" dirty="0">
                <a:solidFill>
                  <a:srgbClr val="FFC000"/>
                </a:solidFill>
                <a:latin typeface="Copperplate" panose="02000504000000020004" pitchFamily="2" charset="77"/>
              </a:rPr>
              <a:t>, ESA, ESTEC</a:t>
            </a:r>
          </a:p>
          <a:p>
            <a:r>
              <a:rPr lang="en-US" sz="1600" b="1" i="1" dirty="0">
                <a:solidFill>
                  <a:srgbClr val="FFC000"/>
                </a:solidFill>
                <a:latin typeface="Copperplate" panose="02000504000000020004" pitchFamily="2" charset="77"/>
              </a:rPr>
              <a:t>  </a:t>
            </a:r>
            <a:r>
              <a:rPr lang="en-US" sz="1600" b="1" i="1" dirty="0" err="1">
                <a:solidFill>
                  <a:srgbClr val="FFC000"/>
                </a:solidFill>
                <a:latin typeface="Copperplate" panose="02000504000000020004" pitchFamily="2" charset="77"/>
              </a:rPr>
              <a:t>Noordwijk</a:t>
            </a:r>
            <a:r>
              <a:rPr lang="en-US" sz="1600" b="1" i="1" dirty="0">
                <a:solidFill>
                  <a:srgbClr val="FFC000"/>
                </a:solidFill>
                <a:latin typeface="Copperplate" panose="02000504000000020004" pitchFamily="2" charset="77"/>
              </a:rPr>
              <a:t>, Netherlands</a:t>
            </a:r>
          </a:p>
        </p:txBody>
      </p:sp>
    </p:spTree>
    <p:extLst>
      <p:ext uri="{BB962C8B-B14F-4D97-AF65-F5344CB8AC3E}">
        <p14:creationId xmlns:p14="http://schemas.microsoft.com/office/powerpoint/2010/main" val="3343566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BBA14D-96E0-9BF6-5A24-AAC78C291986}"/>
              </a:ext>
            </a:extLst>
          </p:cNvPr>
          <p:cNvSpPr/>
          <p:nvPr/>
        </p:nvSpPr>
        <p:spPr>
          <a:xfrm>
            <a:off x="0" y="0"/>
            <a:ext cx="12192000" cy="6981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82A91-5F21-ABF6-757B-FAC77C5E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205" y="0"/>
            <a:ext cx="9005888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A Couple Recent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072E4-A1CC-B29C-88A1-3C199AAAD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151" y="1895075"/>
            <a:ext cx="10515600" cy="4351338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24 April 2024 QueQiao-2 booster</a:t>
            </a:r>
          </a:p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13 July 2024 bolide event over Brazil</a:t>
            </a:r>
          </a:p>
          <a:p>
            <a:pPr marL="0" indent="0">
              <a:buNone/>
            </a:pP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E873B-2DA5-3205-2DDB-512E9595F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740" y="3286897"/>
            <a:ext cx="6163259" cy="3466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D36B7-469D-8A16-713F-12775CE30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93977"/>
            <a:ext cx="4352340" cy="215604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F59E85-E766-1134-6EAD-9BA6A1B613D7}"/>
              </a:ext>
            </a:extLst>
          </p:cNvPr>
          <p:cNvCxnSpPr/>
          <p:nvPr/>
        </p:nvCxnSpPr>
        <p:spPr>
          <a:xfrm flipH="1">
            <a:off x="259492" y="1109120"/>
            <a:ext cx="11738919" cy="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361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0AE87-1680-1223-6D04-8C4EDB32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" y="42968"/>
            <a:ext cx="10515600" cy="1325563"/>
          </a:xfrm>
        </p:spPr>
        <p:txBody>
          <a:bodyPr/>
          <a:lstStyle/>
          <a:p>
            <a:r>
              <a:rPr lang="en-US" dirty="0"/>
              <a:t>QQ-2 Booster Return to and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EC21B-E9B7-C649-A9DD-B4B2F04E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" y="1800912"/>
            <a:ext cx="8234744" cy="4351338"/>
          </a:xfrm>
        </p:spPr>
        <p:txBody>
          <a:bodyPr/>
          <a:lstStyle/>
          <a:p>
            <a:r>
              <a:rPr lang="en-US" dirty="0"/>
              <a:t>Launched on 20 Mar 2024 out of Wenchang Province, Hainan Island</a:t>
            </a:r>
          </a:p>
          <a:p>
            <a:r>
              <a:rPr lang="en-US" dirty="0"/>
              <a:t>Third stage booster in cislunar orbit</a:t>
            </a:r>
          </a:p>
          <a:p>
            <a:r>
              <a:rPr lang="en-US" dirty="0"/>
              <a:t>Re-entry of booster over South Atlantic</a:t>
            </a:r>
          </a:p>
          <a:p>
            <a:r>
              <a:rPr lang="en-US" dirty="0"/>
              <a:t>At the cusp/edge of GOES-E ABI instrument</a:t>
            </a:r>
          </a:p>
          <a:p>
            <a:r>
              <a:rPr lang="en-US" dirty="0"/>
              <a:t>Geographic location of entry point:  36.0° </a:t>
            </a:r>
            <a:r>
              <a:rPr lang="en-US" b="0" i="0" u="none" strike="noStrike" dirty="0">
                <a:solidFill>
                  <a:srgbClr val="2A2A2A"/>
                </a:solidFill>
                <a:effectLst/>
              </a:rPr>
              <a:t>S 14.1°W (near Edinburgh of the Seven Seas/Tristan da Cunha) on 24 Apr 2024 at 07:06:48 </a:t>
            </a:r>
            <a:r>
              <a:rPr lang="en-US" b="0" i="0" u="none" strike="noStrike" cap="all" dirty="0">
                <a:solidFill>
                  <a:srgbClr val="2A2A2A"/>
                </a:solidFill>
                <a:effectLst/>
              </a:rPr>
              <a:t>UTC.</a:t>
            </a:r>
            <a:endParaRPr lang="en-US" dirty="0"/>
          </a:p>
        </p:txBody>
      </p:sp>
      <p:pic>
        <p:nvPicPr>
          <p:cNvPr id="5" name="Picture 4" descr="A rocket on a launch pad&#10;&#10;Description automatically generated">
            <a:extLst>
              <a:ext uri="{FF2B5EF4-FFF2-40B4-BE49-F238E27FC236}">
                <a16:creationId xmlns:a16="http://schemas.microsoft.com/office/drawing/2014/main" id="{6267474C-09EB-B4C8-9F2C-1385E944D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88" y="0"/>
            <a:ext cx="3852481" cy="6773485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46601CE7-4270-25D5-273A-553648F66059}"/>
              </a:ext>
            </a:extLst>
          </p:cNvPr>
          <p:cNvSpPr/>
          <p:nvPr/>
        </p:nvSpPr>
        <p:spPr>
          <a:xfrm>
            <a:off x="9878790" y="2188029"/>
            <a:ext cx="179614" cy="865414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4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equiao2_booster[1][1].mov">
            <a:hlinkClick r:id="" action="ppaction://media"/>
            <a:extLst>
              <a:ext uri="{FF2B5EF4-FFF2-40B4-BE49-F238E27FC236}">
                <a16:creationId xmlns:a16="http://schemas.microsoft.com/office/drawing/2014/main" id="{DF7A023C-9BB2-228F-7CCD-D6ED18BCFD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7665" y="1"/>
            <a:ext cx="13400284" cy="649287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7EACCD-2863-8ADB-1C81-7E9BBEAE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622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QueQiao-2 Booster Animation</a:t>
            </a:r>
          </a:p>
        </p:txBody>
      </p:sp>
    </p:spTree>
    <p:extLst>
      <p:ext uri="{BB962C8B-B14F-4D97-AF65-F5344CB8AC3E}">
        <p14:creationId xmlns:p14="http://schemas.microsoft.com/office/powerpoint/2010/main" val="6769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E66C59F0-2315-1B6C-3A7E-8463B54F0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79" r="6079"/>
          <a:stretch/>
        </p:blipFill>
        <p:spPr>
          <a:xfrm>
            <a:off x="1077110" y="793649"/>
            <a:ext cx="10173275" cy="59489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2F922C-8CB4-99E9-9357-98C9EA32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93" y="-604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Bolide Over Brazil – 13 July 2024 (LI and GLM)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C5446E82-D119-A989-D6FE-A7F4BF89D748}"/>
              </a:ext>
            </a:extLst>
          </p:cNvPr>
          <p:cNvSpPr/>
          <p:nvPr/>
        </p:nvSpPr>
        <p:spPr>
          <a:xfrm rot="3653830">
            <a:off x="5581186" y="3601154"/>
            <a:ext cx="248356" cy="970845"/>
          </a:xfrm>
          <a:prstGeom prst="upArrow">
            <a:avLst/>
          </a:prstGeom>
          <a:solidFill>
            <a:srgbClr val="FFC000">
              <a:alpha val="79893"/>
            </a:srgbClr>
          </a:solidFill>
          <a:ln w="12700">
            <a:gradFill flip="none" rotWithShape="1">
              <a:gsLst>
                <a:gs pos="32000">
                  <a:srgbClr val="FF0000"/>
                </a:gs>
                <a:gs pos="5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40C068-2D90-37E3-53FD-2AF7515E4CD8}"/>
              </a:ext>
            </a:extLst>
          </p:cNvPr>
          <p:cNvSpPr txBox="1"/>
          <p:nvPr/>
        </p:nvSpPr>
        <p:spPr>
          <a:xfrm rot="19959897">
            <a:off x="3403327" y="4378246"/>
            <a:ext cx="206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apparent direction </a:t>
            </a:r>
          </a:p>
          <a:p>
            <a:r>
              <a:rPr lang="en-US" i="1" dirty="0"/>
              <a:t>of bolide entry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916B3-D045-5D9E-F9F8-779785C8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672" y="144973"/>
            <a:ext cx="2026361" cy="7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26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EEE42E-49A4-ABAE-0FF1-92926EBD53C8}"/>
              </a:ext>
            </a:extLst>
          </p:cNvPr>
          <p:cNvSpPr txBox="1"/>
          <p:nvPr/>
        </p:nvSpPr>
        <p:spPr>
          <a:xfrm>
            <a:off x="6042430" y="1948675"/>
            <a:ext cx="6149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Mean altitude is 41.997 km</a:t>
            </a:r>
          </a:p>
          <a:p>
            <a:pPr algn="l"/>
            <a:r>
              <a:rPr lang="en-GB" sz="20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Distance between the two lines of sight is 607 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E60466-04F0-0816-6C8D-FC24EF3039F9}"/>
              </a:ext>
            </a:extLst>
          </p:cNvPr>
          <p:cNvSpPr/>
          <p:nvPr/>
        </p:nvSpPr>
        <p:spPr>
          <a:xfrm>
            <a:off x="5407886" y="1537216"/>
            <a:ext cx="54000" cy="100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E85F2B-C929-FF5E-3995-7D8C85F4781A}"/>
              </a:ext>
            </a:extLst>
          </p:cNvPr>
          <p:cNvSpPr/>
          <p:nvPr/>
        </p:nvSpPr>
        <p:spPr>
          <a:xfrm>
            <a:off x="9884638" y="3156466"/>
            <a:ext cx="54000" cy="100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41B70DB8-D5ED-A5BE-C8D5-884022BF3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79" r="6079"/>
          <a:stretch/>
        </p:blipFill>
        <p:spPr>
          <a:xfrm>
            <a:off x="403056" y="1549167"/>
            <a:ext cx="5606717" cy="3278605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EB523B-D1F6-FCFC-8B10-4FD8A84E3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7" r="4997"/>
          <a:stretch/>
        </p:blipFill>
        <p:spPr>
          <a:xfrm>
            <a:off x="4932946" y="3186082"/>
            <a:ext cx="5606717" cy="3199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B9EEDC7-85D7-4F37-7E0A-2966660615F1}"/>
              </a:ext>
            </a:extLst>
          </p:cNvPr>
          <p:cNvSpPr/>
          <p:nvPr/>
        </p:nvSpPr>
        <p:spPr>
          <a:xfrm>
            <a:off x="3206414" y="3080805"/>
            <a:ext cx="186490" cy="13774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ACEA02-DD04-9319-17B8-2D72EC0EC8CA}"/>
              </a:ext>
            </a:extLst>
          </p:cNvPr>
          <p:cNvCxnSpPr>
            <a:cxnSpLocks/>
          </p:cNvCxnSpPr>
          <p:nvPr/>
        </p:nvCxnSpPr>
        <p:spPr>
          <a:xfrm>
            <a:off x="3380874" y="3083193"/>
            <a:ext cx="1548314" cy="97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4A16AD-0E37-AC59-E845-CAAE8254CA71}"/>
              </a:ext>
            </a:extLst>
          </p:cNvPr>
          <p:cNvCxnSpPr>
            <a:cxnSpLocks/>
          </p:cNvCxnSpPr>
          <p:nvPr/>
        </p:nvCxnSpPr>
        <p:spPr>
          <a:xfrm>
            <a:off x="3392904" y="3218549"/>
            <a:ext cx="1546059" cy="3179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993D789-240A-05D1-4463-7517BEC2E594}"/>
              </a:ext>
            </a:extLst>
          </p:cNvPr>
          <p:cNvSpPr/>
          <p:nvPr/>
        </p:nvSpPr>
        <p:spPr>
          <a:xfrm>
            <a:off x="5375228" y="1673494"/>
            <a:ext cx="54000" cy="100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602EAA-DA5F-00E9-D745-1895AAD9919E}"/>
              </a:ext>
            </a:extLst>
          </p:cNvPr>
          <p:cNvSpPr/>
          <p:nvPr/>
        </p:nvSpPr>
        <p:spPr>
          <a:xfrm>
            <a:off x="9851980" y="3292744"/>
            <a:ext cx="54000" cy="100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DF6CABF-B6C2-BE39-E902-D7854883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13"/>
            <a:ext cx="8271933" cy="1325562"/>
          </a:xfrm>
        </p:spPr>
        <p:txBody>
          <a:bodyPr/>
          <a:lstStyle/>
          <a:p>
            <a:r>
              <a:rPr lang="en-US" dirty="0"/>
              <a:t>Bolide Over Brazil – 13 July 2024 </a:t>
            </a:r>
            <a:br>
              <a:rPr lang="en-US" dirty="0"/>
            </a:br>
            <a:r>
              <a:rPr lang="en-US" dirty="0"/>
              <a:t>(LI and GLM)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37CA40-53A3-3C89-9423-B29889F5D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672" y="190693"/>
            <a:ext cx="2026361" cy="7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08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ue square with a blue center&#10;&#10;Description automatically generated">
            <a:extLst>
              <a:ext uri="{FF2B5EF4-FFF2-40B4-BE49-F238E27FC236}">
                <a16:creationId xmlns:a16="http://schemas.microsoft.com/office/drawing/2014/main" id="{CDA1582C-CEA1-1B9C-706A-EA95AD46B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743" y="1690688"/>
            <a:ext cx="9132052" cy="50292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77D660-0B6F-149F-E2D6-F1F3F1F4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DA8927B-56D5-3971-0A3A-01B93B0CB0F4}"/>
              </a:ext>
            </a:extLst>
          </p:cNvPr>
          <p:cNvCxnSpPr>
            <a:cxnSpLocks/>
          </p:cNvCxnSpPr>
          <p:nvPr/>
        </p:nvCxnSpPr>
        <p:spPr>
          <a:xfrm>
            <a:off x="4289777" y="3194755"/>
            <a:ext cx="1109206" cy="84830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00587C-0D1F-AE09-BCB1-FE48A592BB99}"/>
              </a:ext>
            </a:extLst>
          </p:cNvPr>
          <p:cNvSpPr txBox="1"/>
          <p:nvPr/>
        </p:nvSpPr>
        <p:spPr>
          <a:xfrm>
            <a:off x="3192006" y="2403109"/>
            <a:ext cx="183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Clear initial straight/linear trajectory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9A8D3B-C07E-4194-9942-2F38EC13E7F0}"/>
              </a:ext>
            </a:extLst>
          </p:cNvPr>
          <p:cNvCxnSpPr/>
          <p:nvPr/>
        </p:nvCxnSpPr>
        <p:spPr>
          <a:xfrm flipH="1" flipV="1">
            <a:off x="5805612" y="4054349"/>
            <a:ext cx="908384" cy="577516"/>
          </a:xfrm>
          <a:prstGeom prst="straightConnector1">
            <a:avLst/>
          </a:prstGeom>
          <a:ln w="158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FF4A0A-4AC3-6BB4-9B75-D35A5182527E}"/>
              </a:ext>
            </a:extLst>
          </p:cNvPr>
          <p:cNvSpPr txBox="1"/>
          <p:nvPr/>
        </p:nvSpPr>
        <p:spPr>
          <a:xfrm>
            <a:off x="6484648" y="4631865"/>
            <a:ext cx="3675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Plenty of ‘diffuse’ events at end of trajectory (reflection off of ground and/or clouds?)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E6EF7F-3436-532E-CC42-81581A32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672" y="190693"/>
            <a:ext cx="2026361" cy="7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12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ue background with a blue and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7FEFA8DC-84D0-1C05-A879-3A033B9DC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44" y="0"/>
            <a:ext cx="12119055" cy="679662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2C4B66-9DED-2E88-CBC8-CB0A36AA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60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BF097-6B3D-CAFE-3892-07181D114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866" y="-225044"/>
            <a:ext cx="10515600" cy="1325563"/>
          </a:xfrm>
        </p:spPr>
        <p:txBody>
          <a:bodyPr/>
          <a:lstStyle/>
          <a:p>
            <a:r>
              <a:rPr lang="en-US" dirty="0"/>
              <a:t>Light Curve from GOES-E (GLM – L0, L2)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78AC21-7A69-1373-C99D-AFF3A3590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55" y="824089"/>
            <a:ext cx="10236090" cy="57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1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A graph showing a line&#10;&#10;Description automatically generated">
            <a:extLst>
              <a:ext uri="{FF2B5EF4-FFF2-40B4-BE49-F238E27FC236}">
                <a16:creationId xmlns:a16="http://schemas.microsoft.com/office/drawing/2014/main" id="{1136BF1D-EB26-AEC8-223E-485130A38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36" t="1931" r="6536" b="1931"/>
          <a:stretch/>
        </p:blipFill>
        <p:spPr>
          <a:xfrm>
            <a:off x="354667" y="334730"/>
            <a:ext cx="11482666" cy="652327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E9A00F-79CC-6C5A-1B42-F7C88C084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672" y="190693"/>
            <a:ext cx="2026361" cy="7875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9B2CE1-3EC6-8415-6F52-4A7BE4FED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367" y="978267"/>
            <a:ext cx="10515600" cy="1325563"/>
          </a:xfrm>
        </p:spPr>
        <p:txBody>
          <a:bodyPr/>
          <a:lstStyle/>
          <a:p>
            <a:r>
              <a:rPr lang="en-US" dirty="0"/>
              <a:t>Light Curve from Meteosat-12 </a:t>
            </a:r>
            <a:br>
              <a:rPr lang="en-US" dirty="0"/>
            </a:br>
            <a:r>
              <a:rPr lang="en-US" dirty="0"/>
              <a:t>(MTG LI – L0)</a:t>
            </a:r>
          </a:p>
        </p:txBody>
      </p:sp>
    </p:spTree>
    <p:extLst>
      <p:ext uri="{BB962C8B-B14F-4D97-AF65-F5344CB8AC3E}">
        <p14:creationId xmlns:p14="http://schemas.microsoft.com/office/powerpoint/2010/main" val="1465659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AD85-E70C-F7F4-4A6C-AAA4A7393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FBBA0938-D1D7-3DBD-4D43-8E0113B856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536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A8E92-1CC3-7272-F4C9-0FD854606970}"/>
              </a:ext>
            </a:extLst>
          </p:cNvPr>
          <p:cNvSpPr txBox="1"/>
          <p:nvPr/>
        </p:nvSpPr>
        <p:spPr>
          <a:xfrm>
            <a:off x="7861338" y="6316871"/>
            <a:ext cx="400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(adapted from P. </a:t>
            </a:r>
            <a:r>
              <a:rPr lang="en-US" dirty="0" err="1"/>
              <a:t>Kokou</a:t>
            </a:r>
            <a:r>
              <a:rPr lang="en-US" dirty="0"/>
              <a:t>, MNRAS, 2024)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7389A1D6-2E9F-5391-2D53-F17863DE3288}"/>
              </a:ext>
            </a:extLst>
          </p:cNvPr>
          <p:cNvSpPr/>
          <p:nvPr/>
        </p:nvSpPr>
        <p:spPr>
          <a:xfrm rot="5400000">
            <a:off x="11016906" y="2877716"/>
            <a:ext cx="954108" cy="1102565"/>
          </a:xfrm>
          <a:prstGeom prst="wedgeRectCallout">
            <a:avLst>
              <a:gd name="adj1" fmla="val -72815"/>
              <a:gd name="adj2" fmla="val 104309"/>
            </a:avLst>
          </a:prstGeom>
          <a:solidFill>
            <a:schemeClr val="tx2">
              <a:lumMod val="50000"/>
              <a:lumOff val="50000"/>
              <a:alpha val="86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8E15FC-6A85-456F-8FE8-2CF2CBE719DE}"/>
              </a:ext>
            </a:extLst>
          </p:cNvPr>
          <p:cNvSpPr txBox="1"/>
          <p:nvPr/>
        </p:nvSpPr>
        <p:spPr>
          <a:xfrm>
            <a:off x="10931390" y="2951945"/>
            <a:ext cx="11984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2024 RW</a:t>
            </a:r>
            <a:r>
              <a:rPr lang="en-US" sz="1400" b="1" baseline="-25000" dirty="0"/>
              <a:t>1</a:t>
            </a:r>
          </a:p>
          <a:p>
            <a:r>
              <a:rPr lang="en-US" sz="1400" b="1" dirty="0"/>
              <a:t>4 Sep 2024 </a:t>
            </a:r>
          </a:p>
          <a:p>
            <a:r>
              <a:rPr lang="en-US" sz="1400" b="1" dirty="0"/>
              <a:t>@ 16:39 UTC</a:t>
            </a:r>
          </a:p>
          <a:p>
            <a:r>
              <a:rPr lang="en-US" sz="1400" b="1" dirty="0"/>
              <a:t>200 t TNT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FF546C8D-CB08-396E-E4A2-2A30362CC519}"/>
              </a:ext>
            </a:extLst>
          </p:cNvPr>
          <p:cNvSpPr/>
          <p:nvPr/>
        </p:nvSpPr>
        <p:spPr>
          <a:xfrm>
            <a:off x="4763910" y="2046110"/>
            <a:ext cx="1049867" cy="756356"/>
          </a:xfrm>
          <a:prstGeom prst="wedgeRectCallout">
            <a:avLst>
              <a:gd name="adj1" fmla="val -16560"/>
              <a:gd name="adj2" fmla="val 132649"/>
            </a:avLst>
          </a:prstGeom>
          <a:solidFill>
            <a:srgbClr val="92D050">
              <a:alpha val="8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C900B-64E4-E7D8-9C64-3DA9EBFB37A8}"/>
              </a:ext>
            </a:extLst>
          </p:cNvPr>
          <p:cNvSpPr txBox="1"/>
          <p:nvPr/>
        </p:nvSpPr>
        <p:spPr>
          <a:xfrm>
            <a:off x="4737698" y="2063802"/>
            <a:ext cx="11022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13 Jul 2024 </a:t>
            </a:r>
          </a:p>
          <a:p>
            <a:r>
              <a:rPr lang="en-US" sz="1400" b="1" dirty="0"/>
              <a:t>@ 3:10 UTC</a:t>
            </a:r>
          </a:p>
          <a:p>
            <a:r>
              <a:rPr lang="en-US" sz="1400" b="1" dirty="0"/>
              <a:t>1.5 kt TNT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DCE7536E-8641-402A-2979-22B650001422}"/>
              </a:ext>
            </a:extLst>
          </p:cNvPr>
          <p:cNvSpPr/>
          <p:nvPr/>
        </p:nvSpPr>
        <p:spPr>
          <a:xfrm rot="5400000">
            <a:off x="6485366" y="4193722"/>
            <a:ext cx="954107" cy="1089381"/>
          </a:xfrm>
          <a:prstGeom prst="wedgeRectCallout">
            <a:avLst>
              <a:gd name="adj1" fmla="val -52779"/>
              <a:gd name="adj2" fmla="val 97029"/>
            </a:avLst>
          </a:prstGeom>
          <a:solidFill>
            <a:schemeClr val="bg2">
              <a:lumMod val="75000"/>
              <a:alpha val="74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FF820-51D2-1916-7B78-4E2344CE735D}"/>
              </a:ext>
            </a:extLst>
          </p:cNvPr>
          <p:cNvSpPr txBox="1"/>
          <p:nvPr/>
        </p:nvSpPr>
        <p:spPr>
          <a:xfrm>
            <a:off x="6417731" y="4261359"/>
            <a:ext cx="1273634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QueQiao-2 booster</a:t>
            </a:r>
          </a:p>
          <a:p>
            <a:r>
              <a:rPr lang="en-US" sz="1400" b="1" dirty="0"/>
              <a:t>24 Apr 2024 </a:t>
            </a:r>
          </a:p>
          <a:p>
            <a:r>
              <a:rPr lang="en-US" sz="1400" b="1" dirty="0"/>
              <a:t>@ 7:07 UTC</a:t>
            </a:r>
          </a:p>
        </p:txBody>
      </p:sp>
    </p:spTree>
    <p:extLst>
      <p:ext uri="{BB962C8B-B14F-4D97-AF65-F5344CB8AC3E}">
        <p14:creationId xmlns:p14="http://schemas.microsoft.com/office/powerpoint/2010/main" val="1928488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C466A-7A0C-2ED7-EC0E-4DAF5FD0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40" y="152400"/>
            <a:ext cx="6837760" cy="1325563"/>
          </a:xfrm>
        </p:spPr>
        <p:txBody>
          <a:bodyPr>
            <a:normAutofit/>
          </a:bodyPr>
          <a:lstStyle/>
          <a:p>
            <a:r>
              <a:rPr lang="en-US" sz="4200" b="1" dirty="0"/>
              <a:t>Initial Publication</a:t>
            </a:r>
            <a:r>
              <a:rPr lang="en-US" sz="4200" dirty="0"/>
              <a:t>: Bolide Map, Light Curves, etc.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96A644-CEDA-1C28-84ED-8144B9C29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816" y="1741056"/>
            <a:ext cx="3342336" cy="45809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7E938B-08F2-3C90-FB72-3B9B45B2D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91867" y="2358398"/>
            <a:ext cx="5054687" cy="3153778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C5CC1EB2-0DF7-1C39-B485-FEBF2BE03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7334792" y="152400"/>
            <a:ext cx="4295372" cy="258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74087F2-0397-84FD-99A0-280BEDF83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412F3A-BB81-3DB9-DFE6-CD6E46F99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7444822" y="3232608"/>
            <a:ext cx="3912628" cy="246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58313E97-6B79-8FC8-6A5D-BFA1CE542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AA09A-76A9-6E5D-7F02-5EFDF697F407}"/>
              </a:ext>
            </a:extLst>
          </p:cNvPr>
          <p:cNvSpPr txBox="1"/>
          <p:nvPr/>
        </p:nvSpPr>
        <p:spPr>
          <a:xfrm>
            <a:off x="7465633" y="5774250"/>
            <a:ext cx="4164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Visible </a:t>
            </a:r>
            <a:r>
              <a:rPr lang="en-US" dirty="0" err="1"/>
              <a:t>lightcurve</a:t>
            </a:r>
            <a:r>
              <a:rPr lang="en-US" dirty="0"/>
              <a:t> of 15 Apr 1988 (watts/Sr over time in seconds) from </a:t>
            </a:r>
            <a:r>
              <a:rPr lang="en-US" dirty="0" err="1"/>
              <a:t>Tagliaferri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A552D-2EAB-F819-0A75-341881069C1E}"/>
              </a:ext>
            </a:extLst>
          </p:cNvPr>
          <p:cNvSpPr txBox="1"/>
          <p:nvPr/>
        </p:nvSpPr>
        <p:spPr>
          <a:xfrm>
            <a:off x="7334792" y="2854223"/>
            <a:ext cx="464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Geographic distribution of fireballs (</a:t>
            </a:r>
            <a:r>
              <a:rPr lang="en-US" i="1" dirty="0"/>
              <a:t>ca. </a:t>
            </a:r>
            <a:r>
              <a:rPr lang="en-US" dirty="0"/>
              <a:t>1992)</a:t>
            </a:r>
          </a:p>
        </p:txBody>
      </p:sp>
    </p:spTree>
    <p:extLst>
      <p:ext uri="{BB962C8B-B14F-4D97-AF65-F5344CB8AC3E}">
        <p14:creationId xmlns:p14="http://schemas.microsoft.com/office/powerpoint/2010/main" val="1876771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9F8580-72B0-9B99-0F6B-3E746D9926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4490" y="0"/>
            <a:ext cx="12406489" cy="7056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8513A9-BF8A-D03F-BE5B-35AFC7699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22" y="-13455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D5046-631A-275A-4285-B40020A2A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19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Coordinating between space agencies is of great value to planetary defense, planetary science, Earth science, and space safety </a:t>
            </a:r>
          </a:p>
          <a:p>
            <a:pPr marL="0" indent="0">
              <a:buNone/>
            </a:pPr>
            <a:endParaRPr lang="en-US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6C9449-7515-6D67-B9F9-B740E8D36FDC}"/>
              </a:ext>
            </a:extLst>
          </p:cNvPr>
          <p:cNvSpPr txBox="1">
            <a:spLocks/>
          </p:cNvSpPr>
          <p:nvPr/>
        </p:nvSpPr>
        <p:spPr>
          <a:xfrm>
            <a:off x="838200" y="2257345"/>
            <a:ext cx="10515600" cy="479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Data Exploitation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B2DE13-8E72-CE8D-E5F5-1E8D88E0FBA5}"/>
              </a:ext>
            </a:extLst>
          </p:cNvPr>
          <p:cNvSpPr txBox="1">
            <a:spLocks/>
          </p:cNvSpPr>
          <p:nvPr/>
        </p:nvSpPr>
        <p:spPr>
          <a:xfrm>
            <a:off x="838200" y="2690424"/>
            <a:ext cx="9874956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Dual use technology instruments (i.e., lightning imaging sensors) can also be used to detect impacting meteoroids stereoscopically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B48FC6-D2CC-D9AB-2984-4D468157EE5B}"/>
              </a:ext>
            </a:extLst>
          </p:cNvPr>
          <p:cNvSpPr txBox="1">
            <a:spLocks/>
          </p:cNvSpPr>
          <p:nvPr/>
        </p:nvSpPr>
        <p:spPr>
          <a:xfrm>
            <a:off x="838200" y="3904143"/>
            <a:ext cx="7436556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In turn, leading to sample recovery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B28459-1E43-66A3-F599-40B3479DC8AF}"/>
              </a:ext>
            </a:extLst>
          </p:cNvPr>
          <p:cNvCxnSpPr/>
          <p:nvPr/>
        </p:nvCxnSpPr>
        <p:spPr>
          <a:xfrm flipH="1">
            <a:off x="112889" y="821126"/>
            <a:ext cx="11571111" cy="0"/>
          </a:xfrm>
          <a:prstGeom prst="line">
            <a:avLst/>
          </a:prstGeom>
          <a:ln w="25400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91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5DD0E58F-7542-6FAA-C330-4FF0E499E52C}"/>
              </a:ext>
            </a:extLst>
          </p:cNvPr>
          <p:cNvSpPr txBox="1">
            <a:spLocks/>
          </p:cNvSpPr>
          <p:nvPr/>
        </p:nvSpPr>
        <p:spPr>
          <a:xfrm>
            <a:off x="952834" y="102552"/>
            <a:ext cx="11476606" cy="6034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Planetary Defense Coordination Office (PDCO)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F6F483-01C3-86EF-DFCD-EA4FF796413A}"/>
              </a:ext>
            </a:extLst>
          </p:cNvPr>
          <p:cNvSpPr txBox="1"/>
          <p:nvPr/>
        </p:nvSpPr>
        <p:spPr>
          <a:xfrm>
            <a:off x="3356743" y="994354"/>
            <a:ext cx="82516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PDCO was established in January 2016 at NASA HQ to manage planetary defense-related activities across NASA and coordinate with both U.S. interagency and international efforts to study and plan response to the asteroid impact hazard.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Reauthorized by 117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Congress NASA Authorization Act of 2022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https://www.congress.gov/bill/117th-congress/house-bill/4346/text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EE8C77-E14B-F326-660B-C9D2FF6607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89" y="1242624"/>
            <a:ext cx="2373290" cy="28353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5B052C-0246-1BB5-F5E8-314111A8B14A}"/>
              </a:ext>
            </a:extLst>
          </p:cNvPr>
          <p:cNvSpPr txBox="1"/>
          <p:nvPr/>
        </p:nvSpPr>
        <p:spPr>
          <a:xfrm>
            <a:off x="1524334" y="4300281"/>
            <a:ext cx="950833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 Statement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 national and international efforts to: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 any potential for significant impact of Earth by natural objects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Appraise the range of potential effects by any possible impact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strategies to mitigate impact effects on human welfare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B7A281-298A-3E38-BED6-BFF9F1527BEE}"/>
              </a:ext>
            </a:extLst>
          </p:cNvPr>
          <p:cNvSpPr/>
          <p:nvPr/>
        </p:nvSpPr>
        <p:spPr>
          <a:xfrm>
            <a:off x="1315614" y="4300280"/>
            <a:ext cx="2706130" cy="426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6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B5AF3F-7206-A8B1-D8D2-66DE85A0E7C4}"/>
              </a:ext>
            </a:extLst>
          </p:cNvPr>
          <p:cNvGrpSpPr/>
          <p:nvPr/>
        </p:nvGrpSpPr>
        <p:grpSpPr>
          <a:xfrm>
            <a:off x="0" y="0"/>
            <a:ext cx="12192000" cy="6557967"/>
            <a:chOff x="0" y="207677"/>
            <a:chExt cx="12192000" cy="6557967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BD4043D-9BAA-DB49-3322-7C7EFC0C3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768" b="84446"/>
            <a:stretch/>
          </p:blipFill>
          <p:spPr>
            <a:xfrm>
              <a:off x="0" y="207677"/>
              <a:ext cx="12192000" cy="933749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5986943-C8D8-84FF-6D39-BA70A04CE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407" t="19768" r="3202" b="1607"/>
            <a:stretch/>
          </p:blipFill>
          <p:spPr>
            <a:xfrm>
              <a:off x="14283" y="1189570"/>
              <a:ext cx="12177149" cy="5576074"/>
            </a:xfrm>
            <a:prstGeom prst="rect">
              <a:avLst/>
            </a:prstGeom>
          </p:spPr>
        </p:pic>
      </p:grpSp>
      <p:pic>
        <p:nvPicPr>
          <p:cNvPr id="7" name="Picture 6" descr="A blue sign with white text&#10;&#10;Description automatically generated">
            <a:extLst>
              <a:ext uri="{FF2B5EF4-FFF2-40B4-BE49-F238E27FC236}">
                <a16:creationId xmlns:a16="http://schemas.microsoft.com/office/drawing/2014/main" id="{6E858BCE-DA43-ABDA-1130-D12C978E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644" y="2607518"/>
            <a:ext cx="2080335" cy="103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BFC29A-EDFB-14E5-5C87-99EF174EC5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BA6AC-27AE-CCFD-3C88-693656F3FB2B}"/>
              </a:ext>
            </a:extLst>
          </p:cNvPr>
          <p:cNvSpPr txBox="1"/>
          <p:nvPr/>
        </p:nvSpPr>
        <p:spPr>
          <a:xfrm>
            <a:off x="329361" y="133815"/>
            <a:ext cx="1170166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Impact of small asteroid 2024 RW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on 4 Sep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C6A07-6F40-6507-3C7E-040B9DD50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7018" y="646504"/>
            <a:ext cx="10435621" cy="5195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93FDB-E9EF-44B6-4D9A-DC47896E9B38}"/>
              </a:ext>
            </a:extLst>
          </p:cNvPr>
          <p:cNvSpPr txBox="1"/>
          <p:nvPr/>
        </p:nvSpPr>
        <p:spPr>
          <a:xfrm>
            <a:off x="589389" y="5842337"/>
            <a:ext cx="1127325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The impact was off the east coast of the northern Philippines on 4 Sept 2024 at 12:39pm EDT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D6052C-69D8-8400-B05C-B67287ED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726" y="642233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06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3246CE-8032-37B8-8E4A-54A7B1F806C0}"/>
              </a:ext>
            </a:extLst>
          </p:cNvPr>
          <p:cNvSpPr/>
          <p:nvPr/>
        </p:nvSpPr>
        <p:spPr>
          <a:xfrm>
            <a:off x="0" y="0"/>
            <a:ext cx="12319686" cy="69444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0732C-53A8-AE07-3834-F135F0483375}"/>
              </a:ext>
            </a:extLst>
          </p:cNvPr>
          <p:cNvSpPr txBox="1"/>
          <p:nvPr/>
        </p:nvSpPr>
        <p:spPr>
          <a:xfrm>
            <a:off x="4290940" y="935735"/>
            <a:ext cx="4488764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NASA JPL’s Center for Near-Earth Object Studies (CNEOS) issued an alert 10 hours before impact based on observations sent to the Minor Planet Center by Jacqueline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Fazekasat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the NASA-funded Catalina Sky Survey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964C2-8906-55C7-C148-F16219B3B8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8861" y="2753690"/>
            <a:ext cx="3118065" cy="303171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1AB8DB-E473-D937-EE3E-02166658A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389" y="5104010"/>
            <a:ext cx="3741178" cy="1609923"/>
          </a:xfrm>
          <a:prstGeom prst="rect">
            <a:avLst/>
          </a:prstGeom>
          <a:ln w="19050">
            <a:solidFill>
              <a:srgbClr val="1100F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EC1B73-CBAB-4C21-E498-AD74B39A85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6290" y="2290721"/>
            <a:ext cx="3738417" cy="1609923"/>
          </a:xfrm>
          <a:prstGeom prst="rect">
            <a:avLst/>
          </a:prstGeom>
          <a:ln w="19050">
            <a:solidFill>
              <a:srgbClr val="1100F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0EBD15-3A2E-EB09-32EB-979D2FFA4B6F}"/>
              </a:ext>
            </a:extLst>
          </p:cNvPr>
          <p:cNvSpPr txBox="1"/>
          <p:nvPr/>
        </p:nvSpPr>
        <p:spPr>
          <a:xfrm>
            <a:off x="4290940" y="3990168"/>
            <a:ext cx="472519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Follow-up from observatories across the globe allowed CNEOS to quickly refine the impact prediction to off the east coast of the northern Philippines. ESA NEOCC made a similar prediction.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86779-2F0F-D2AD-48FD-5CE88446EC6B}"/>
              </a:ext>
            </a:extLst>
          </p:cNvPr>
          <p:cNvSpPr txBox="1"/>
          <p:nvPr/>
        </p:nvSpPr>
        <p:spPr>
          <a:xfrm>
            <a:off x="329361" y="133815"/>
            <a:ext cx="1170166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Impact of Small </a:t>
            </a: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steroid 2024 RW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on 4 Sept 2024</a:t>
            </a:r>
          </a:p>
        </p:txBody>
      </p:sp>
      <p:pic>
        <p:nvPicPr>
          <p:cNvPr id="10" name="Picture 9" descr="Screens screenshot of a screenshot of a screenshot of a screenshot of a screenshot of a screenshot of a screenshot of a screenshot of a screenshot of a screenshot&#10;&#10;Description automatically generated">
            <a:extLst>
              <a:ext uri="{FF2B5EF4-FFF2-40B4-BE49-F238E27FC236}">
                <a16:creationId xmlns:a16="http://schemas.microsoft.com/office/drawing/2014/main" id="{E32B4115-384A-8F61-50CA-0C015BF417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12" y="1368776"/>
            <a:ext cx="4165607" cy="4672445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4D7F77D-0FBC-2342-9B5B-E94B05D5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726" y="642233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7B8ECF-1AEB-E479-CB64-54A75DACDC01}"/>
              </a:ext>
            </a:extLst>
          </p:cNvPr>
          <p:cNvCxnSpPr/>
          <p:nvPr/>
        </p:nvCxnSpPr>
        <p:spPr>
          <a:xfrm flipH="1">
            <a:off x="329361" y="836879"/>
            <a:ext cx="117016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489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6AFDA2-6A7C-24F9-0856-C1CFE0DDFEE4}"/>
              </a:ext>
            </a:extLst>
          </p:cNvPr>
          <p:cNvSpPr txBox="1"/>
          <p:nvPr/>
        </p:nvSpPr>
        <p:spPr>
          <a:xfrm>
            <a:off x="3076832" y="3306117"/>
            <a:ext cx="617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716D95-32E6-093F-93B7-E7DAEA7FD4E2}"/>
              </a:ext>
            </a:extLst>
          </p:cNvPr>
          <p:cNvSpPr/>
          <p:nvPr/>
        </p:nvSpPr>
        <p:spPr>
          <a:xfrm>
            <a:off x="0" y="0"/>
            <a:ext cx="12192000" cy="69692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AA6C1-A34E-AD02-1258-99E2A78CA8BF}"/>
              </a:ext>
            </a:extLst>
          </p:cNvPr>
          <p:cNvSpPr txBox="1"/>
          <p:nvPr/>
        </p:nvSpPr>
        <p:spPr>
          <a:xfrm>
            <a:off x="261272" y="1172057"/>
            <a:ext cx="404936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asteroid posed no threat since it was small </a:t>
            </a:r>
            <a:r>
              <a:rPr lang="en-US" altLang="en-US" sz="2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~1 meter in size)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was an excellent demonstration of planetary defense capabilities: find, track and accurately predict impact location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NASA (@</a:t>
            </a:r>
            <a:r>
              <a:rPr lang="en-US" alt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AsteroridWatch</a:t>
            </a:r>
            <a:r>
              <a:rPr lang="en-US" altLang="en-US" sz="2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and </a:t>
            </a:r>
            <a:br>
              <a:rPr lang="en-US" altLang="en-US" sz="2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2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ESA (@ESA) notified the public on social media channels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Many watched the impact as it happened and reshared video on social media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164E5-69AE-1F9B-E24C-9FB0349917F6}"/>
              </a:ext>
            </a:extLst>
          </p:cNvPr>
          <p:cNvSpPr txBox="1"/>
          <p:nvPr/>
        </p:nvSpPr>
        <p:spPr>
          <a:xfrm>
            <a:off x="7687827" y="6129299"/>
            <a:ext cx="43417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twitter.com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SquigglyVolcano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/status/1831383862435578335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725A9-1FED-F3ED-0871-961E7CA1ED3A}"/>
              </a:ext>
            </a:extLst>
          </p:cNvPr>
          <p:cNvSpPr txBox="1"/>
          <p:nvPr/>
        </p:nvSpPr>
        <p:spPr>
          <a:xfrm>
            <a:off x="329361" y="133815"/>
            <a:ext cx="1170166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Impact of Small </a:t>
            </a: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steroid 2024 RW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on 4 Sept 2024</a:t>
            </a:r>
          </a:p>
        </p:txBody>
      </p:sp>
      <p:pic>
        <p:nvPicPr>
          <p:cNvPr id="13" name="Screen Recording 2024-09-06 at 1.43.13 PM">
            <a:hlinkClick r:id="" action="ppaction://media"/>
            <a:extLst>
              <a:ext uri="{FF2B5EF4-FFF2-40B4-BE49-F238E27FC236}">
                <a16:creationId xmlns:a16="http://schemas.microsoft.com/office/drawing/2014/main" id="{38E0A788-5501-C970-8FB6-EA54F00747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50.3858" end="5928.4673"/>
                </p14:media>
              </p:ext>
            </p:extLst>
          </p:nvPr>
        </p:nvPicPr>
        <p:blipFill rotWithShape="1">
          <a:blip r:embed="rId4"/>
          <a:srcRect t="-1" b="5175"/>
          <a:stretch/>
        </p:blipFill>
        <p:spPr>
          <a:xfrm>
            <a:off x="8320447" y="1037631"/>
            <a:ext cx="3709137" cy="5119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FDC2D2-0318-E0A0-9C92-9323810FB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724" y="1468622"/>
            <a:ext cx="3938574" cy="3823219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5DAD181-4AAA-AE68-460D-5C59A97F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726" y="642233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F83088-2565-7961-8FB2-AA9A8D9D0B8B}"/>
              </a:ext>
            </a:extLst>
          </p:cNvPr>
          <p:cNvCxnSpPr/>
          <p:nvPr/>
        </p:nvCxnSpPr>
        <p:spPr>
          <a:xfrm flipH="1">
            <a:off x="329361" y="836879"/>
            <a:ext cx="117016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11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B795-E18E-7DEF-4739-A6FCCFE1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33"/>
            <a:ext cx="10515600" cy="1325563"/>
          </a:xfrm>
        </p:spPr>
        <p:txBody>
          <a:bodyPr/>
          <a:lstStyle/>
          <a:p>
            <a:r>
              <a:rPr lang="en-US" b="1" dirty="0"/>
              <a:t>Cross Detection of Bolides with LI and GLM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B2CBA-AB5D-E814-7521-A0C2593C2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196"/>
            <a:ext cx="10515600" cy="4351338"/>
          </a:xfrm>
        </p:spPr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28 Sep 2023	10:43:28 </a:t>
            </a:r>
            <a:r>
              <a:rPr lang="en-US" b="1" i="0" u="none" strike="noStrike" cap="all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UTC</a:t>
            </a:r>
            <a:r>
              <a:rPr lang="en-US" b="1" cap="all" dirty="0">
                <a:solidFill>
                  <a:srgbClr val="2A2A2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13.9°N   28.8°W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25 Oct 2023	03:39:12 </a:t>
            </a:r>
            <a:r>
              <a:rPr lang="en-US" b="1" i="0" u="none" strike="noStrike" cap="all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UTC</a:t>
            </a:r>
            <a:r>
              <a:rPr lang="en-US" b="1" cap="all" dirty="0">
                <a:solidFill>
                  <a:srgbClr val="2A2A2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 </a:t>
            </a: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3.6°S   25.8°W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26 Feb 2024	09:33:02 </a:t>
            </a:r>
            <a:r>
              <a:rPr lang="en-US" b="1" i="0" u="none" strike="noStrike" cap="all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UTC</a:t>
            </a:r>
            <a:r>
              <a:rPr lang="en-US" b="1" cap="all" dirty="0">
                <a:solidFill>
                  <a:srgbClr val="2A2A2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 </a:t>
            </a: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4.1°N   32.0°W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28 Feb 2024	01:59:26 </a:t>
            </a:r>
            <a:r>
              <a:rPr lang="en-US" b="1" i="0" u="none" strike="noStrike" cap="all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UTC</a:t>
            </a:r>
            <a:r>
              <a:rPr lang="en-US" b="1" cap="all" dirty="0">
                <a:solidFill>
                  <a:srgbClr val="2A2A2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 </a:t>
            </a: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7.9°S   34.7°W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02 Apr 2024	03:35:18 </a:t>
            </a:r>
            <a:r>
              <a:rPr lang="en-US" b="1" i="0" u="none" strike="noStrike" cap="all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UTC</a:t>
            </a:r>
            <a:r>
              <a:rPr lang="en-US" b="1" cap="all" dirty="0">
                <a:solidFill>
                  <a:srgbClr val="2A2A2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54.4°N    9.6°E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30 Apr 2024	22:15:21 </a:t>
            </a:r>
            <a:r>
              <a:rPr lang="en-US" b="1" i="0" u="none" strike="noStrike" cap="all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UTC</a:t>
            </a:r>
            <a:r>
              <a:rPr lang="en-US" b="1" cap="all" dirty="0">
                <a:solidFill>
                  <a:srgbClr val="2A2A2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45.0°N   36.5°E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18 Jun 2024	21:01:32 </a:t>
            </a:r>
            <a:r>
              <a:rPr lang="en-US" b="1" i="0" u="none" strike="noStrike" cap="all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UTC</a:t>
            </a:r>
            <a:r>
              <a:rPr lang="en-US" b="1" cap="all" dirty="0">
                <a:solidFill>
                  <a:srgbClr val="2A2A2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b="1" i="0" u="none" strike="noStrike" dirty="0">
                <a:solidFill>
                  <a:srgbClr val="2A2A2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32.2°N   31.8°W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13 Jul 2024	03:10:41 UTC	   7.4°S   41.0°W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A0D2B-CC9D-B712-A49C-4E32A764E0EC}"/>
              </a:ext>
            </a:extLst>
          </p:cNvPr>
          <p:cNvSpPr txBox="1"/>
          <p:nvPr/>
        </p:nvSpPr>
        <p:spPr>
          <a:xfrm>
            <a:off x="7093694" y="6013391"/>
            <a:ext cx="312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(from P. </a:t>
            </a:r>
            <a:r>
              <a:rPr lang="en-US" dirty="0" err="1"/>
              <a:t>Kokou</a:t>
            </a:r>
            <a:r>
              <a:rPr lang="en-US" dirty="0"/>
              <a:t>, MNRAS, 2024)</a:t>
            </a:r>
          </a:p>
        </p:txBody>
      </p:sp>
    </p:spTree>
    <p:extLst>
      <p:ext uri="{BB962C8B-B14F-4D97-AF65-F5344CB8AC3E}">
        <p14:creationId xmlns:p14="http://schemas.microsoft.com/office/powerpoint/2010/main" val="2856729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1FF72FF4-579C-934A-9E69-72610860B6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536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0A6EB6-CD8F-47C7-1A0C-41200769838F}"/>
              </a:ext>
            </a:extLst>
          </p:cNvPr>
          <p:cNvSpPr txBox="1"/>
          <p:nvPr/>
        </p:nvSpPr>
        <p:spPr>
          <a:xfrm>
            <a:off x="8279027" y="6352058"/>
            <a:ext cx="312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(from P. </a:t>
            </a:r>
            <a:r>
              <a:rPr lang="en-US" dirty="0" err="1"/>
              <a:t>Kokou</a:t>
            </a:r>
            <a:r>
              <a:rPr lang="en-US" dirty="0"/>
              <a:t>, MNRAS, 2024)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DF219-BCAB-42BA-B518-23DE57A91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6" y="122960"/>
            <a:ext cx="1440750" cy="5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34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12748</TotalTime>
  <Words>796</Words>
  <Application>Microsoft Macintosh PowerPoint</Application>
  <PresentationFormat>Widescreen</PresentationFormat>
  <Paragraphs>87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-webkit-standard</vt:lpstr>
      <vt:lpstr>Aptos</vt:lpstr>
      <vt:lpstr>Aptos Display</vt:lpstr>
      <vt:lpstr>Arial</vt:lpstr>
      <vt:lpstr>Calibri</vt:lpstr>
      <vt:lpstr>Copperplate</vt:lpstr>
      <vt:lpstr>Courier New</vt:lpstr>
      <vt:lpstr>Office Theme</vt:lpstr>
      <vt:lpstr>PowerPoint Presentation</vt:lpstr>
      <vt:lpstr>Initial Publication: Bolide Map, Light Curves, etc.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 Detection of Bolides with LI and GLM</vt:lpstr>
      <vt:lpstr>PowerPoint Presentation</vt:lpstr>
      <vt:lpstr>A Couple Recent Examples</vt:lpstr>
      <vt:lpstr>QQ-2 Booster Return to and Impact</vt:lpstr>
      <vt:lpstr>QueQiao-2 Booster Animation</vt:lpstr>
      <vt:lpstr>Bolide Over Brazil – 13 July 2024 (LI and GLM)</vt:lpstr>
      <vt:lpstr>Bolide Over Brazil – 13 July 2024  (LI and GLM)</vt:lpstr>
      <vt:lpstr>PowerPoint Presentation</vt:lpstr>
      <vt:lpstr>PowerPoint Presentation</vt:lpstr>
      <vt:lpstr>Light Curve from GOES-E (GLM – L0, L2)</vt:lpstr>
      <vt:lpstr>Light Curve from Meteosat-12  (MTG LI – L0)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Landis, Rob R. (ARC-P)</dc:creator>
  <cp:lastModifiedBy>Landis, Rob R. (ARC-P)</cp:lastModifiedBy>
  <cp:revision>14</cp:revision>
  <dcterms:created xsi:type="dcterms:W3CDTF">2024-09-13T14:02:12Z</dcterms:created>
  <dcterms:modified xsi:type="dcterms:W3CDTF">2024-09-25T01:02:13Z</dcterms:modified>
</cp:coreProperties>
</file>