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80" r:id="rId1"/>
  </p:sldMasterIdLst>
  <p:notesMasterIdLst>
    <p:notesMasterId r:id="rId10"/>
  </p:notesMasterIdLst>
  <p:handoutMasterIdLst>
    <p:handoutMasterId r:id="rId11"/>
  </p:handoutMasterIdLst>
  <p:sldIdLst>
    <p:sldId id="273" r:id="rId2"/>
    <p:sldId id="279" r:id="rId3"/>
    <p:sldId id="285" r:id="rId4"/>
    <p:sldId id="286" r:id="rId5"/>
    <p:sldId id="276" r:id="rId6"/>
    <p:sldId id="277" r:id="rId7"/>
    <p:sldId id="278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4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ffeitt, Brian" initials="SB" lastIdx="0" clrIdx="0">
    <p:extLst>
      <p:ext uri="{19B8F6BF-5375-455C-9EA6-DF929625EA0E}">
        <p15:presenceInfo xmlns:p15="http://schemas.microsoft.com/office/powerpoint/2012/main" userId="S-1-5-21-2089248826-1740187843-106692676-163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74440"/>
    <a:srgbClr val="1671B1"/>
    <a:srgbClr val="FF7D0B"/>
    <a:srgbClr val="FFBA61"/>
    <a:srgbClr val="FFCA61"/>
    <a:srgbClr val="E63E3E"/>
    <a:srgbClr val="C5C5C5"/>
    <a:srgbClr val="E4E4E4"/>
    <a:srgbClr val="C0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1856" autoAdjust="0"/>
  </p:normalViewPr>
  <p:slideViewPr>
    <p:cSldViewPr snapToGrid="0" snapToObjects="1">
      <p:cViewPr varScale="1">
        <p:scale>
          <a:sx n="59" d="100"/>
          <a:sy n="59" d="100"/>
        </p:scale>
        <p:origin x="1291" y="53"/>
      </p:cViewPr>
      <p:guideLst>
        <p:guide pos="24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7" d="100"/>
          <a:sy n="167" d="100"/>
        </p:scale>
        <p:origin x="51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1C805F-B8EA-674C-97F9-FE7DEF1CC1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24A69-B5FE-4E48-A749-C3CF643FC2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A82A1-5112-324A-9FA6-7B11FD5C14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BA660-D1F6-C04C-ABC4-CD2FC05DC7B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5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6207B29-8EB9-954B-9E38-61633B31A02B}" type="datetimeFigureOut">
              <a:rPr lang="en-US" smtClean="0"/>
              <a:pPr/>
              <a:t>9/1/2024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FBEF63C-9A28-9A45-A2FA-3210440755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82" algn="l" defTabSz="914363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363" algn="l" defTabSz="914363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545" algn="l" defTabSz="914363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727" algn="l" defTabSz="914363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GOES16 – 3016423375 (LCFA: 2982020185 ~ 98.8%)</a:t>
            </a:r>
          </a:p>
          <a:p>
            <a:pPr lvl="1"/>
            <a:r>
              <a:rPr lang="en-US" dirty="0"/>
              <a:t>Max extent: 13883.049960679273</a:t>
            </a:r>
          </a:p>
          <a:p>
            <a:pPr lvl="1"/>
            <a:r>
              <a:rPr lang="en-US" dirty="0"/>
              <a:t>Max </a:t>
            </a:r>
            <a:r>
              <a:rPr lang="en-US" dirty="0" err="1"/>
              <a:t>ngrp</a:t>
            </a:r>
            <a:r>
              <a:rPr lang="en-US" dirty="0"/>
              <a:t>: 3574642.0</a:t>
            </a:r>
          </a:p>
          <a:p>
            <a:pPr lvl="1"/>
            <a:r>
              <a:rPr lang="en-US" dirty="0"/>
              <a:t>Max dur: 80031.330078125</a:t>
            </a:r>
          </a:p>
          <a:p>
            <a:r>
              <a:rPr lang="en-US" dirty="0"/>
              <a:t>GOES17 – 368468143 (LCFA: 364071323 ~ 98.8%)</a:t>
            </a:r>
          </a:p>
          <a:p>
            <a:pPr lvl="1"/>
            <a:r>
              <a:rPr lang="en-US" dirty="0"/>
              <a:t>Max extent: 17842.275561629463</a:t>
            </a:r>
          </a:p>
          <a:p>
            <a:pPr lvl="1"/>
            <a:r>
              <a:rPr lang="en-US" dirty="0"/>
              <a:t>Max </a:t>
            </a:r>
            <a:r>
              <a:rPr lang="en-US" dirty="0" err="1"/>
              <a:t>ngrp</a:t>
            </a:r>
            <a:r>
              <a:rPr lang="en-US" dirty="0"/>
              <a:t>: 7548938.0</a:t>
            </a:r>
          </a:p>
          <a:p>
            <a:pPr lvl="1"/>
            <a:r>
              <a:rPr lang="en-US" dirty="0"/>
              <a:t>Max dur: 39789.71875</a:t>
            </a:r>
          </a:p>
          <a:p>
            <a:r>
              <a:rPr lang="en-US" dirty="0"/>
              <a:t>GOES18 – 146529461 (LCFA: 144020281 ~ 98.3%)</a:t>
            </a:r>
          </a:p>
          <a:p>
            <a:pPr lvl="1"/>
            <a:r>
              <a:rPr lang="en-US" dirty="0"/>
              <a:t>Max extent: 12539.204752037629</a:t>
            </a:r>
          </a:p>
          <a:p>
            <a:pPr lvl="1"/>
            <a:r>
              <a:rPr lang="en-US" dirty="0"/>
              <a:t>Max </a:t>
            </a:r>
            <a:r>
              <a:rPr lang="en-US" dirty="0" err="1"/>
              <a:t>ngrp</a:t>
            </a:r>
            <a:r>
              <a:rPr lang="en-US" dirty="0"/>
              <a:t>: 740621.0</a:t>
            </a:r>
          </a:p>
          <a:p>
            <a:pPr lvl="1"/>
            <a:r>
              <a:rPr lang="en-US" dirty="0"/>
              <a:t>Max dur: 2314.3203125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flash_003315_20190227_090003_30FPS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0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GOES17 20210202.0 6089.0406734453845 11538.0 24.0390625</a:t>
            </a:r>
          </a:p>
          <a:p>
            <a:r>
              <a:rPr lang="en-US" dirty="0"/>
              <a:t>Groups: 11538.0</a:t>
            </a:r>
          </a:p>
          <a:p>
            <a:r>
              <a:rPr lang="en-US" b="0" dirty="0"/>
              <a:t>Duration: 24 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EF63C-9A28-9A45-A2FA-3210440755A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0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78831" y="2928048"/>
            <a:ext cx="6481519" cy="6676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 cap="none" spc="0" baseline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1pPr>
            <a:lvl2pPr marL="34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Date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8833" y="307118"/>
            <a:ext cx="6481519" cy="26009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600" b="0" i="0" cap="none" spc="0" baseline="0">
                <a:solidFill>
                  <a:srgbClr val="A7934B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F780168-B048-3D4E-938F-5A52C85A821E}"/>
              </a:ext>
            </a:extLst>
          </p:cNvPr>
          <p:cNvSpPr txBox="1">
            <a:spLocks/>
          </p:cNvSpPr>
          <p:nvPr userDrawn="1"/>
        </p:nvSpPr>
        <p:spPr>
          <a:xfrm>
            <a:off x="3815236" y="4643857"/>
            <a:ext cx="7047924" cy="1478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342891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sz="3000" b="0" i="0" kern="120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1pPr>
            <a:lvl2pPr marL="342891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4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9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1" indent="0" algn="ctr" defTabSz="342891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B80864-C924-E24F-9B4A-4B56F6364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8359" y="3636599"/>
            <a:ext cx="6482090" cy="18425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342877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en-US" sz="1800" b="0" i="0" kern="1200" cap="none" spc="0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1pPr>
            <a:lvl2pPr marL="0" indent="0" algn="l" defTabSz="342877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2pPr>
            <a:lvl3pPr marL="0" indent="0" algn="l" defTabSz="342877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3pPr>
            <a:lvl4pPr marL="0" indent="0" algn="l" defTabSz="342877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4pPr>
            <a:lvl5pPr marL="0" indent="0" algn="l" defTabSz="342877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lang="en-US" sz="3000" b="0" i="0" kern="1200" cap="none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4020202020204" pitchFamily="34" charset="0"/>
                <a:ea typeface="Roboto Condensed Light" pitchFamily="2" charset="0"/>
                <a:cs typeface="Arial Narrow" panose="020B0604020202020204" pitchFamily="34" charset="0"/>
              </a:defRPr>
            </a:lvl5pPr>
          </a:lstStyle>
          <a:p>
            <a:r>
              <a:rPr lang="en-US" dirty="0"/>
              <a:t>Enter Presenter(s)</a:t>
            </a:r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67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bg>
      <p:bgPr>
        <a:solidFill>
          <a:srgbClr val="05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bIns="0">
            <a:normAutofit/>
          </a:bodyPr>
          <a:lstStyle>
            <a:lvl1pPr marL="234936" indent="-182880">
              <a:spcBef>
                <a:spcPts val="0"/>
              </a:spcBef>
              <a:buFont typeface="Arial" panose="020B0604020202020204" pitchFamily="34" charset="0"/>
              <a:buChar char="•"/>
              <a:tabLst/>
              <a:defRPr b="0" i="0">
                <a:solidFill>
                  <a:schemeClr val="bg1"/>
                </a:solidFill>
                <a:latin typeface="+mn-lt"/>
              </a:defRPr>
            </a:lvl1pPr>
            <a:lvl2pPr marL="688929" indent="-182880">
              <a:spcBef>
                <a:spcPts val="0"/>
              </a:spcBef>
              <a:tabLst/>
              <a:defRPr b="0" i="0">
                <a:solidFill>
                  <a:schemeClr val="bg1"/>
                </a:solidFill>
                <a:latin typeface="+mn-lt"/>
              </a:defRPr>
            </a:lvl2pPr>
            <a:lvl3pPr marL="1142925" indent="-182880">
              <a:spcBef>
                <a:spcPts val="0"/>
              </a:spcBef>
              <a:tabLst/>
              <a:defRPr b="0" i="0">
                <a:solidFill>
                  <a:schemeClr val="bg1"/>
                </a:solidFill>
                <a:latin typeface="+mn-lt"/>
              </a:defRPr>
            </a:lvl3pPr>
            <a:lvl4pPr marL="1604859" indent="-182880">
              <a:spcBef>
                <a:spcPts val="0"/>
              </a:spcBef>
              <a:tabLst/>
              <a:defRPr b="0" i="0">
                <a:solidFill>
                  <a:schemeClr val="bg1"/>
                </a:solidFill>
                <a:latin typeface="+mn-lt"/>
              </a:defRPr>
            </a:lvl4pPr>
            <a:lvl5pPr marL="1950912" indent="-182880">
              <a:spcBef>
                <a:spcPts val="0"/>
              </a:spcBef>
              <a:tabLst/>
              <a:defRPr b="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00725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fontAlgn="t">
              <a:defRPr sz="3667" b="0" i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BD5CE-580A-C943-9B0E-22DB928DA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740" y="6332220"/>
            <a:ext cx="208026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239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215483"/>
            <a:ext cx="11430000" cy="5116491"/>
          </a:xfrm>
          <a:prstGeom prst="rect">
            <a:avLst/>
          </a:prstGeom>
        </p:spPr>
        <p:txBody>
          <a:bodyPr bIns="0">
            <a:normAutofit/>
          </a:bodyPr>
          <a:lstStyle>
            <a:lvl1pPr marL="234936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b="0" i="0">
                <a:solidFill>
                  <a:schemeClr val="tx1"/>
                </a:solidFill>
                <a:latin typeface="+mn-lt"/>
              </a:defRPr>
            </a:lvl1pPr>
            <a:lvl2pPr marL="688929" indent="-182880">
              <a:lnSpc>
                <a:spcPct val="100000"/>
              </a:lnSpc>
              <a:spcBef>
                <a:spcPts val="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2pPr>
            <a:lvl3pPr marL="1142925" indent="-182880">
              <a:lnSpc>
                <a:spcPct val="100000"/>
              </a:lnSpc>
              <a:spcBef>
                <a:spcPts val="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3pPr>
            <a:lvl4pPr marL="1604859" indent="-182880">
              <a:lnSpc>
                <a:spcPct val="100000"/>
              </a:lnSpc>
              <a:spcBef>
                <a:spcPts val="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4pPr>
            <a:lvl5pPr marL="1950912" indent="-182880">
              <a:lnSpc>
                <a:spcPct val="100000"/>
              </a:lnSpc>
              <a:spcBef>
                <a:spcPts val="0"/>
              </a:spcBef>
              <a:tabLst/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07905CE-31F0-474C-A76C-CADCE679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5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>
                <a:solidFill>
                  <a:srgbClr val="A7934B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ED1B2-9741-914D-A10D-5DBB2A1F3BB3}"/>
              </a:ext>
            </a:extLst>
          </p:cNvPr>
          <p:cNvSpPr txBox="1"/>
          <p:nvPr userDrawn="1"/>
        </p:nvSpPr>
        <p:spPr>
          <a:xfrm>
            <a:off x="0" y="6481079"/>
            <a:ext cx="5486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AAD4FF"/>
                </a:solidFill>
                <a:latin typeface="Tahoma"/>
              </a:defRPr>
            </a:lvl1pPr>
          </a:lstStyle>
          <a:p>
            <a:pPr marL="0" marR="0" lvl="0" indent="0" algn="l" defTabSz="1306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97185" algn="ctr"/>
              </a:tabLst>
              <a:defRPr/>
            </a:pPr>
            <a:fld id="{DE9FCC56-4E1C-4C04-868A-1C1059837326}" type="slidenum">
              <a:rPr lang="en-US" sz="1000" b="0" i="0" smtClean="0">
                <a:solidFill>
                  <a:srgbClr val="80808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marL="0" marR="0" lvl="0" indent="0" algn="l" defTabSz="13061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997185" algn="ctr"/>
                </a:tabLst>
                <a:defRPr/>
              </a:pPr>
              <a:t>‹#›</a:t>
            </a:fld>
            <a:r>
              <a:rPr lang="en-US" sz="1800" b="0" i="0" dirty="0">
                <a:solidFill>
                  <a:srgbClr val="80808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703894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4129" y="1215483"/>
            <a:ext cx="5615353" cy="5126322"/>
          </a:xfrm>
          <a:prstGeom prst="rect">
            <a:avLst/>
          </a:prstGeom>
        </p:spPr>
        <p:txBody>
          <a:bodyPr bIns="0"/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  <a:lvl2pPr>
              <a:defRPr b="0" i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1215482"/>
            <a:ext cx="5613400" cy="5126323"/>
          </a:xfrm>
          <a:prstGeom prst="rect">
            <a:avLst/>
          </a:prstGeom>
        </p:spPr>
        <p:txBody>
          <a:bodyPr bIns="0"/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  <a:lvl2pPr>
              <a:defRPr b="0" i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A0B4CD8-7948-DD44-98C6-C8258EB8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5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1FE45-1181-674A-A316-5D9EDB8A5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740" y="6332220"/>
            <a:ext cx="208026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3" y="1235116"/>
            <a:ext cx="5617633" cy="644487"/>
          </a:xfrm>
          <a:prstGeom prst="rect">
            <a:avLst/>
          </a:prstGeom>
        </p:spPr>
        <p:txBody>
          <a:bodyPr bIns="182880" anchor="b"/>
          <a:lstStyle>
            <a:lvl1pPr marL="0" indent="0" fontAlgn="b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1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3" y="1998136"/>
            <a:ext cx="5617633" cy="4343670"/>
          </a:xfrm>
          <a:prstGeom prst="rect">
            <a:avLst/>
          </a:prstGeom>
        </p:spPr>
        <p:txBody>
          <a:bodyPr bIns="0"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+mn-lt"/>
              </a:defRPr>
            </a:lvl1pPr>
            <a:lvl2pPr>
              <a:defRPr sz="2000" b="0" i="0">
                <a:solidFill>
                  <a:schemeClr val="tx1"/>
                </a:solidFill>
                <a:latin typeface="+mn-lt"/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35116"/>
            <a:ext cx="5638800" cy="644487"/>
          </a:xfrm>
          <a:prstGeom prst="rect">
            <a:avLst/>
          </a:prstGeom>
        </p:spPr>
        <p:txBody>
          <a:bodyPr bIns="182880" anchor="b"/>
          <a:lstStyle>
            <a:lvl1pPr marL="0" indent="0" fontAlgn="b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  <a:lvl2pPr marL="457171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1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3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98136"/>
            <a:ext cx="5638800" cy="4343670"/>
          </a:xfrm>
          <a:prstGeom prst="rect">
            <a:avLst/>
          </a:prstGeom>
        </p:spPr>
        <p:txBody>
          <a:bodyPr bIns="0"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+mn-lt"/>
              </a:defRPr>
            </a:lvl1pPr>
            <a:lvl2pPr>
              <a:defRPr sz="2000" b="0" i="0">
                <a:solidFill>
                  <a:schemeClr val="tx1"/>
                </a:solidFill>
                <a:latin typeface="+mn-lt"/>
              </a:defRPr>
            </a:lvl2pPr>
            <a:lvl3pPr>
              <a:defRPr sz="1800" b="0" i="0">
                <a:solidFill>
                  <a:schemeClr val="tx1"/>
                </a:solidFill>
                <a:latin typeface="+mn-lt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C0390B8-3EFD-8D4E-AA2E-AD5219B1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5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5F0FF-E964-764B-9621-E91081CE8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740" y="6332220"/>
            <a:ext cx="208026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5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3769" y="457200"/>
            <a:ext cx="7497233" cy="5884605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n-lt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</a:defRPr>
            </a:lvl3pPr>
            <a:lvl4pPr>
              <a:defRPr sz="1800" b="0" i="0">
                <a:solidFill>
                  <a:schemeClr val="tx1"/>
                </a:solidFill>
                <a:latin typeface="+mn-lt"/>
              </a:defRPr>
            </a:lvl4pPr>
            <a:lvl5pPr>
              <a:defRPr sz="1800" b="0" i="0">
                <a:solidFill>
                  <a:schemeClr val="tx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2274852"/>
            <a:ext cx="3932767" cy="391389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171" indent="0">
              <a:buNone/>
              <a:defRPr sz="1400"/>
            </a:lvl2pPr>
            <a:lvl3pPr marL="914340" indent="0">
              <a:buNone/>
              <a:defRPr sz="1200"/>
            </a:lvl3pPr>
            <a:lvl4pPr marL="1371511" indent="0">
              <a:buNone/>
              <a:defRPr sz="1000"/>
            </a:lvl4pPr>
            <a:lvl5pPr marL="1828681" indent="0">
              <a:buNone/>
              <a:defRPr sz="1000"/>
            </a:lvl5pPr>
            <a:lvl6pPr marL="2285852" indent="0">
              <a:buNone/>
              <a:defRPr sz="1000"/>
            </a:lvl6pPr>
            <a:lvl7pPr marL="2743021" indent="0">
              <a:buNone/>
              <a:defRPr sz="1000"/>
            </a:lvl7pPr>
            <a:lvl8pPr marL="3200192" indent="0">
              <a:buNone/>
              <a:defRPr sz="1000"/>
            </a:lvl8pPr>
            <a:lvl9pPr marL="3657363" indent="0">
              <a:buNone/>
              <a:defRPr sz="1000"/>
            </a:lvl9pPr>
          </a:lstStyle>
          <a:p>
            <a:pPr lvl="0"/>
            <a:r>
              <a:rPr lang="en-US" dirty="0"/>
              <a:t>Click to add sub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8B51D-3A0A-4043-AD59-9122CF5C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740" y="6332220"/>
            <a:ext cx="208026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4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9" y="457200"/>
            <a:ext cx="7497233" cy="587477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3200" b="0" i="0">
                <a:solidFill>
                  <a:srgbClr val="3C3C3C"/>
                </a:solidFill>
                <a:latin typeface="+mn-lt"/>
              </a:defRPr>
            </a:lvl1pPr>
            <a:lvl2pPr marL="457171" indent="0">
              <a:buNone/>
              <a:defRPr sz="28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1" indent="0">
              <a:buNone/>
              <a:defRPr sz="2000"/>
            </a:lvl5pPr>
            <a:lvl6pPr marL="2285852" indent="0">
              <a:buNone/>
              <a:defRPr sz="2000"/>
            </a:lvl6pPr>
            <a:lvl7pPr marL="2743021" indent="0">
              <a:buNone/>
              <a:defRPr sz="2000"/>
            </a:lvl7pPr>
            <a:lvl8pPr marL="3200192" indent="0">
              <a:buNone/>
              <a:defRPr sz="2000"/>
            </a:lvl8pPr>
            <a:lvl9pPr marL="3657363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2" y="2266306"/>
            <a:ext cx="3932767" cy="390735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600" b="0" i="0">
                <a:latin typeface="+mn-lt"/>
              </a:defRPr>
            </a:lvl1pPr>
            <a:lvl2pPr marL="457171" indent="0">
              <a:buNone/>
              <a:defRPr sz="1400"/>
            </a:lvl2pPr>
            <a:lvl3pPr marL="914340" indent="0">
              <a:buNone/>
              <a:defRPr sz="1200"/>
            </a:lvl3pPr>
            <a:lvl4pPr marL="1371511" indent="0">
              <a:buNone/>
              <a:defRPr sz="1000"/>
            </a:lvl4pPr>
            <a:lvl5pPr marL="1828681" indent="0">
              <a:buNone/>
              <a:defRPr sz="1000"/>
            </a:lvl5pPr>
            <a:lvl6pPr marL="2285852" indent="0">
              <a:buNone/>
              <a:defRPr sz="1000"/>
            </a:lvl6pPr>
            <a:lvl7pPr marL="2743021" indent="0">
              <a:buNone/>
              <a:defRPr sz="1000"/>
            </a:lvl7pPr>
            <a:lvl8pPr marL="3200192" indent="0">
              <a:buNone/>
              <a:defRPr sz="1000"/>
            </a:lvl8pPr>
            <a:lvl9pPr marL="3657363" indent="0">
              <a:buNone/>
              <a:defRPr sz="1000"/>
            </a:lvl9pPr>
          </a:lstStyle>
          <a:p>
            <a:pPr lvl="0"/>
            <a:r>
              <a:rPr lang="en-US" dirty="0"/>
              <a:t>Click to add picture caption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58F31-AA40-1B44-AFB6-4690734E4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740" y="6332220"/>
            <a:ext cx="208026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B84DA3C-5206-2743-AC67-D8AA645C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5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>
                <a:solidFill>
                  <a:srgbClr val="A7934B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F88BFDE-FCF8-9845-967C-D4E93CA88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22090"/>
            <a:ext cx="550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4C4C6BE-FA5D-433F-A739-66C8793A69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D307F-49E6-544A-8EF8-DA1262AE6A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1740" y="6332220"/>
            <a:ext cx="208026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1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A407-0FAD-F845-B0D7-D43A8343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5"/>
            <a:ext cx="11430000" cy="10147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Line 114">
            <a:extLst>
              <a:ext uri="{FF2B5EF4-FFF2-40B4-BE49-F238E27FC236}">
                <a16:creationId xmlns:a16="http://schemas.microsoft.com/office/drawing/2014/main" id="{B58FC615-AE51-8C4F-9D9A-4D3AA39FEA1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0" y="968644"/>
            <a:ext cx="0" cy="5559718"/>
          </a:xfrm>
          <a:prstGeom prst="line">
            <a:avLst/>
          </a:prstGeom>
          <a:noFill/>
          <a:ln w="25400" cmpd="sng">
            <a:solidFill>
              <a:srgbClr val="B8A2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67">
              <a:latin typeface="+mj-lt"/>
            </a:endParaRPr>
          </a:p>
        </p:txBody>
      </p:sp>
      <p:sp>
        <p:nvSpPr>
          <p:cNvPr id="5" name="Line 115">
            <a:extLst>
              <a:ext uri="{FF2B5EF4-FFF2-40B4-BE49-F238E27FC236}">
                <a16:creationId xmlns:a16="http://schemas.microsoft.com/office/drawing/2014/main" id="{38ADD8A9-5F9A-7B4B-A726-C9632A39328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3747740"/>
            <a:ext cx="12192000" cy="1528"/>
          </a:xfrm>
          <a:prstGeom prst="line">
            <a:avLst/>
          </a:prstGeom>
          <a:noFill/>
          <a:ln w="25400" cmpd="sng">
            <a:solidFill>
              <a:srgbClr val="B8A2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67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DFBBFA-6A28-E745-9BD0-53A083D62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39863"/>
            <a:ext cx="5522913" cy="2149475"/>
          </a:xfrm>
        </p:spPr>
        <p:txBody>
          <a:bodyPr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DE6379E-92B0-1547-BEE5-6C9D136CEA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8087" y="1439863"/>
            <a:ext cx="5522913" cy="2149475"/>
          </a:xfrm>
        </p:spPr>
        <p:txBody>
          <a:bodyPr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F6ED613-8A39-6D43-BB17-1F944A162E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7946"/>
            <a:ext cx="5522913" cy="2149475"/>
          </a:xfrm>
        </p:spPr>
        <p:txBody>
          <a:bodyPr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E447387-8C91-8D47-ADAD-B86303C86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87" y="4037946"/>
            <a:ext cx="5522913" cy="2149475"/>
          </a:xfrm>
        </p:spPr>
        <p:txBody>
          <a:bodyPr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5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052FA8D-81B3-634A-ACEE-A127FB90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5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D2713-4387-4941-8286-274067B0B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1740" y="6332220"/>
            <a:ext cx="208026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8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FEDB900-EA79-4342-819E-0527A616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5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4C83517-85F4-6C43-AE0D-A265616B1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5"/>
            <a:ext cx="11430000" cy="5116736"/>
          </a:xfrm>
          <a:prstGeom prst="rect">
            <a:avLst/>
          </a:prstGeom>
        </p:spPr>
        <p:txBody>
          <a:bodyPr vert="horz" lIns="91440" tIns="45720" rIns="91440" bIns="64008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92807-EFF3-8343-A735-C76C061C015B}"/>
              </a:ext>
            </a:extLst>
          </p:cNvPr>
          <p:cNvSpPr txBox="1"/>
          <p:nvPr userDrawn="1"/>
        </p:nvSpPr>
        <p:spPr>
          <a:xfrm>
            <a:off x="0" y="6596390"/>
            <a:ext cx="121920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AAD4FF"/>
                </a:solidFill>
                <a:latin typeface="Tahoma"/>
              </a:defRPr>
            </a:lvl1pPr>
          </a:lstStyle>
          <a:p>
            <a:pPr marL="0" marR="0" lvl="0" indent="0" algn="ctr" defTabSz="1306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dirty="0">
                <a:solidFill>
                  <a:srgbClr val="80808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7A0F43-71C8-484B-907C-0F06267BF28C}"/>
              </a:ext>
            </a:extLst>
          </p:cNvPr>
          <p:cNvSpPr txBox="1"/>
          <p:nvPr userDrawn="1"/>
        </p:nvSpPr>
        <p:spPr>
          <a:xfrm>
            <a:off x="1" y="0"/>
            <a:ext cx="12192000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AAD4FF"/>
                </a:solidFill>
                <a:latin typeface="Tahoma"/>
              </a:defRPr>
            </a:lvl1pPr>
          </a:lstStyle>
          <a:p>
            <a:pPr marL="0" marR="0" lvl="0" indent="0" algn="ctr" defTabSz="1306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dirty="0">
                <a:solidFill>
                  <a:srgbClr val="80808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32" r:id="rId7"/>
    <p:sldLayoutId id="2147483769" r:id="rId8"/>
    <p:sldLayoutId id="2147483770" r:id="rId9"/>
    <p:sldLayoutId id="2147483771" r:id="rId10"/>
    <p:sldLayoutId id="2147483752" r:id="rId11"/>
  </p:sldLayoutIdLst>
  <p:hf hdr="0" dt="0"/>
  <p:txStyles>
    <p:titleStyle>
      <a:lvl1pPr algn="l" defTabSz="342877" rtl="0" eaLnBrk="1" latinLnBrk="0" hangingPunct="1">
        <a:spcBef>
          <a:spcPct val="0"/>
        </a:spcBef>
        <a:buNone/>
        <a:defRPr sz="3600" b="0" kern="1200">
          <a:solidFill>
            <a:srgbClr val="A7934B"/>
          </a:solidFill>
          <a:latin typeface="+mj-lt"/>
          <a:ea typeface="+mj-ea"/>
          <a:cs typeface="+mj-cs"/>
        </a:defRPr>
      </a:lvl1pPr>
    </p:titleStyle>
    <p:bodyStyle>
      <a:lvl1pPr marL="257158" indent="-257158" algn="l" defTabSz="3428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7" indent="-214300" algn="l" defTabSz="342877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5" indent="-171439" algn="l" defTabSz="34287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3" indent="-171439" algn="l" defTabSz="342877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0" indent="-171439" algn="l" defTabSz="342877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9" indent="-171439" algn="l" defTabSz="34287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6" indent="-171439" algn="l" defTabSz="34287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3" indent="-171439" algn="l" defTabSz="34287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2" indent="-171439" algn="l" defTabSz="34287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34287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6" algn="l" defTabSz="34287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3" algn="l" defTabSz="34287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1" algn="l" defTabSz="34287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8" algn="l" defTabSz="34287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7" algn="l" defTabSz="34287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4" algn="l" defTabSz="34287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1" algn="l" defTabSz="34287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">
            <a:extLst>
              <a:ext uri="{FF2B5EF4-FFF2-40B4-BE49-F238E27FC236}">
                <a16:creationId xmlns:a16="http://schemas.microsoft.com/office/drawing/2014/main" id="{0CA5BD91-2575-A44D-804B-02F5164F41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2024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4548D11-6722-1044-9B64-1E9402D07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Clustering without Limits</a:t>
            </a:r>
          </a:p>
        </p:txBody>
      </p:sp>
    </p:spTree>
    <p:extLst>
      <p:ext uri="{BB962C8B-B14F-4D97-AF65-F5344CB8AC3E}">
        <p14:creationId xmlns:p14="http://schemas.microsoft.com/office/powerpoint/2010/main" val="287693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CDA60-6952-49F7-A3A0-8305CD1C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on Operational GLM Flash Clustering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6F7D5E-7784-43DA-9FF6-E30AC3D58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3"/>
            <a:ext cx="11430000" cy="1737163"/>
          </a:xfrm>
        </p:spPr>
        <p:txBody>
          <a:bodyPr>
            <a:normAutofit/>
          </a:bodyPr>
          <a:lstStyle/>
          <a:p>
            <a:r>
              <a:rPr lang="en-US" sz="2000" dirty="0"/>
              <a:t>Flashes detected by the Geostationary Lightning Mapper (GLM) become artificially split when hard thresholds are reached by the Lightning Cluster Filter Algorithm (LCFA) [dotted lines] to ensure timely solutions</a:t>
            </a:r>
          </a:p>
          <a:p>
            <a:r>
              <a:rPr lang="en-US" sz="2000" dirty="0"/>
              <a:t>Post-processing the GLM data shows that the LCFA performs nominally for 98.3% of all flashes</a:t>
            </a:r>
          </a:p>
          <a:p>
            <a:r>
              <a:rPr lang="en-US" sz="2000" dirty="0"/>
              <a:t>The amount of GLM detections still leaves </a:t>
            </a:r>
            <a:r>
              <a:rPr lang="en-US" sz="2000" b="1" dirty="0"/>
              <a:t>40 million degraded flashes </a:t>
            </a:r>
            <a:r>
              <a:rPr lang="en-US" sz="2000" dirty="0"/>
              <a:t>in the GLM data record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28E070-AAE0-4B39-B405-5A95BA9B23BB}"/>
              </a:ext>
            </a:extLst>
          </p:cNvPr>
          <p:cNvGrpSpPr/>
          <p:nvPr/>
        </p:nvGrpSpPr>
        <p:grpSpPr>
          <a:xfrm>
            <a:off x="381002" y="3477481"/>
            <a:ext cx="11429996" cy="3047999"/>
            <a:chOff x="381002" y="2250282"/>
            <a:chExt cx="11429996" cy="3047999"/>
          </a:xfrm>
        </p:grpSpPr>
        <p:pic>
          <p:nvPicPr>
            <p:cNvPr id="14" name="Content Placeholder 4">
              <a:extLst>
                <a:ext uri="{FF2B5EF4-FFF2-40B4-BE49-F238E27FC236}">
                  <a16:creationId xmlns:a16="http://schemas.microsoft.com/office/drawing/2014/main" id="{668712C0-A553-4B7D-B7F5-02A8361DA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2" y="2250282"/>
              <a:ext cx="11429996" cy="304799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952AFC-4F82-4631-AA10-87B1AACF9F4A}"/>
                </a:ext>
              </a:extLst>
            </p:cNvPr>
            <p:cNvCxnSpPr>
              <a:cxnSpLocks/>
            </p:cNvCxnSpPr>
            <p:nvPr/>
          </p:nvCxnSpPr>
          <p:spPr>
            <a:xfrm>
              <a:off x="899652" y="3831930"/>
              <a:ext cx="869153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8D1438-226E-4075-8947-4ADEDB7E452A}"/>
                </a:ext>
              </a:extLst>
            </p:cNvPr>
            <p:cNvCxnSpPr>
              <a:cxnSpLocks/>
            </p:cNvCxnSpPr>
            <p:nvPr/>
          </p:nvCxnSpPr>
          <p:spPr>
            <a:xfrm>
              <a:off x="4672781" y="3831930"/>
              <a:ext cx="869153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99ED5F-ADC1-4A16-8B64-0A0C4AA236A0}"/>
                </a:ext>
              </a:extLst>
            </p:cNvPr>
            <p:cNvCxnSpPr>
              <a:cxnSpLocks/>
            </p:cNvCxnSpPr>
            <p:nvPr/>
          </p:nvCxnSpPr>
          <p:spPr>
            <a:xfrm>
              <a:off x="8485240" y="3822098"/>
              <a:ext cx="869153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C26823-4BD6-455D-BA13-89801E542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8805" y="3831930"/>
              <a:ext cx="0" cy="989173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A4DCD15-3CE6-43A4-B002-27783328A7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1934" y="3831930"/>
              <a:ext cx="0" cy="989173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C4D82D0-8E87-41B8-82B4-8365D6EDC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4393" y="3831930"/>
              <a:ext cx="0" cy="979341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B78668F-9926-4F9E-B373-D85DB7EB0B6D}"/>
              </a:ext>
            </a:extLst>
          </p:cNvPr>
          <p:cNvSpPr txBox="1"/>
          <p:nvPr/>
        </p:nvSpPr>
        <p:spPr>
          <a:xfrm>
            <a:off x="1076990" y="5368365"/>
            <a:ext cx="692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GLM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LCFA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98.8%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A7FB67-BF4A-4A3A-92CF-B16DE97292FD}"/>
              </a:ext>
            </a:extLst>
          </p:cNvPr>
          <p:cNvSpPr txBox="1"/>
          <p:nvPr/>
        </p:nvSpPr>
        <p:spPr>
          <a:xfrm>
            <a:off x="4888446" y="5368365"/>
            <a:ext cx="692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GLM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LCFA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98.8%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675973-E6A8-43F6-8401-72391D98570A}"/>
              </a:ext>
            </a:extLst>
          </p:cNvPr>
          <p:cNvSpPr txBox="1"/>
          <p:nvPr/>
        </p:nvSpPr>
        <p:spPr>
          <a:xfrm>
            <a:off x="8699902" y="5368227"/>
            <a:ext cx="692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GLM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LCFA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98.3%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3547CA-F0FD-4FE9-B178-54752FC534A9}"/>
              </a:ext>
            </a:extLst>
          </p:cNvPr>
          <p:cNvSpPr txBox="1"/>
          <p:nvPr/>
        </p:nvSpPr>
        <p:spPr>
          <a:xfrm>
            <a:off x="2409744" y="5066942"/>
            <a:ext cx="11364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Artificially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Terminated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1.1%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(34 million)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D49B25-3226-4674-8EEB-0ED20C70A411}"/>
              </a:ext>
            </a:extLst>
          </p:cNvPr>
          <p:cNvSpPr/>
          <p:nvPr/>
        </p:nvSpPr>
        <p:spPr>
          <a:xfrm>
            <a:off x="1413317" y="2952646"/>
            <a:ext cx="1992853" cy="80021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GOES16 GLM</a:t>
            </a:r>
          </a:p>
          <a:p>
            <a:pPr algn="ctr"/>
            <a:r>
              <a:rPr lang="en-US" sz="1400" b="1" dirty="0"/>
              <a:t>2017 - 2024</a:t>
            </a:r>
          </a:p>
          <a:p>
            <a:pPr algn="ctr"/>
            <a:r>
              <a:rPr lang="en-US" sz="1400" b="1" dirty="0"/>
              <a:t>3,016,423,375 flashes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900370-4806-4593-AC4C-81A8A742F8A0}"/>
              </a:ext>
            </a:extLst>
          </p:cNvPr>
          <p:cNvSpPr/>
          <p:nvPr/>
        </p:nvSpPr>
        <p:spPr>
          <a:xfrm>
            <a:off x="5174113" y="2952645"/>
            <a:ext cx="1843774" cy="80021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GOES17 GLM</a:t>
            </a:r>
          </a:p>
          <a:p>
            <a:pPr algn="ctr"/>
            <a:r>
              <a:rPr lang="en-US" sz="1400" b="1" dirty="0"/>
              <a:t>2019 - 2023</a:t>
            </a:r>
          </a:p>
          <a:p>
            <a:pPr algn="ctr"/>
            <a:r>
              <a:rPr lang="en-US" sz="1400" b="1" dirty="0"/>
              <a:t>368,468,143 flashes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15EBF1-E9CF-4747-93CF-1DAAB4AE48A0}"/>
              </a:ext>
            </a:extLst>
          </p:cNvPr>
          <p:cNvSpPr txBox="1"/>
          <p:nvPr/>
        </p:nvSpPr>
        <p:spPr>
          <a:xfrm>
            <a:off x="6308525" y="5059129"/>
            <a:ext cx="11785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Artificially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Terminated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1.2%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(4.3 million)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341296-BD14-482D-B671-3009680E764B}"/>
              </a:ext>
            </a:extLst>
          </p:cNvPr>
          <p:cNvSpPr txBox="1"/>
          <p:nvPr/>
        </p:nvSpPr>
        <p:spPr>
          <a:xfrm>
            <a:off x="10130956" y="5067101"/>
            <a:ext cx="11785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Artificially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Terminated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1.7%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(2.5 million)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EE250F-7973-47A7-A2B5-05BB98E1B5A7}"/>
              </a:ext>
            </a:extLst>
          </p:cNvPr>
          <p:cNvSpPr/>
          <p:nvPr/>
        </p:nvSpPr>
        <p:spPr>
          <a:xfrm>
            <a:off x="9209070" y="2949440"/>
            <a:ext cx="1843774" cy="80021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GOES18 GLM</a:t>
            </a:r>
          </a:p>
          <a:p>
            <a:pPr algn="ctr"/>
            <a:r>
              <a:rPr lang="en-US" sz="1400" b="1" dirty="0"/>
              <a:t>2022 - 2024</a:t>
            </a:r>
          </a:p>
          <a:p>
            <a:pPr algn="ctr"/>
            <a:r>
              <a:rPr lang="en-US" sz="1400" b="1" dirty="0"/>
              <a:t>146,529,461 flashes</a:t>
            </a:r>
          </a:p>
        </p:txBody>
      </p:sp>
    </p:spTree>
    <p:extLst>
      <p:ext uri="{BB962C8B-B14F-4D97-AF65-F5344CB8AC3E}">
        <p14:creationId xmlns:p14="http://schemas.microsoft.com/office/powerpoint/2010/main" val="52925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6CDA60-6952-49F7-A3A0-8305CD1C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on Operational GLM Flash Clustering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6F7D5E-7784-43DA-9FF6-E30AC3D58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1675230"/>
          </a:xfrm>
        </p:spPr>
        <p:txBody>
          <a:bodyPr>
            <a:normAutofit/>
          </a:bodyPr>
          <a:lstStyle/>
          <a:p>
            <a:r>
              <a:rPr lang="en-US" sz="2000" dirty="0"/>
              <a:t>While clustering degradation is not unique to the LCFA, it is particularly severe due to data volume and processing limitations</a:t>
            </a:r>
          </a:p>
          <a:p>
            <a:pPr lvl="1"/>
            <a:r>
              <a:rPr lang="en-US" sz="1500" dirty="0"/>
              <a:t>The Lightning Imaging System (LIS) had an apparent hard threshold at 2000 groups per flash and a maximum time imposed by its orbit</a:t>
            </a:r>
          </a:p>
          <a:p>
            <a:pPr lvl="1"/>
            <a:r>
              <a:rPr lang="en-US" sz="1500" dirty="0"/>
              <a:t>Our prior work repairing GLM data using the CIERRA algorithm had a very high threshold (60 s) for non-physical cases</a:t>
            </a:r>
          </a:p>
          <a:p>
            <a:r>
              <a:rPr lang="en-US" sz="1900" dirty="0"/>
              <a:t>For the first time, we reprocessed the entire GLM data record </a:t>
            </a:r>
            <a:r>
              <a:rPr lang="en-US" sz="1900" b="1" dirty="0"/>
              <a:t>with no clustering limits whatsoever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28E070-AAE0-4B39-B405-5A95BA9B23BB}"/>
              </a:ext>
            </a:extLst>
          </p:cNvPr>
          <p:cNvGrpSpPr/>
          <p:nvPr/>
        </p:nvGrpSpPr>
        <p:grpSpPr>
          <a:xfrm>
            <a:off x="381002" y="3477481"/>
            <a:ext cx="11429996" cy="3047999"/>
            <a:chOff x="381002" y="2250282"/>
            <a:chExt cx="11429996" cy="3047999"/>
          </a:xfrm>
        </p:grpSpPr>
        <p:pic>
          <p:nvPicPr>
            <p:cNvPr id="14" name="Content Placeholder 4">
              <a:extLst>
                <a:ext uri="{FF2B5EF4-FFF2-40B4-BE49-F238E27FC236}">
                  <a16:creationId xmlns:a16="http://schemas.microsoft.com/office/drawing/2014/main" id="{668712C0-A553-4B7D-B7F5-02A8361DA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2" y="2250282"/>
              <a:ext cx="11429996" cy="304799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952AFC-4F82-4631-AA10-87B1AACF9F4A}"/>
                </a:ext>
              </a:extLst>
            </p:cNvPr>
            <p:cNvCxnSpPr>
              <a:cxnSpLocks/>
            </p:cNvCxnSpPr>
            <p:nvPr/>
          </p:nvCxnSpPr>
          <p:spPr>
            <a:xfrm>
              <a:off x="899652" y="3831930"/>
              <a:ext cx="869153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C8D1438-226E-4075-8947-4ADEDB7E452A}"/>
                </a:ext>
              </a:extLst>
            </p:cNvPr>
            <p:cNvCxnSpPr>
              <a:cxnSpLocks/>
            </p:cNvCxnSpPr>
            <p:nvPr/>
          </p:nvCxnSpPr>
          <p:spPr>
            <a:xfrm>
              <a:off x="4672781" y="3831930"/>
              <a:ext cx="869153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99ED5F-ADC1-4A16-8B64-0A0C4AA236A0}"/>
                </a:ext>
              </a:extLst>
            </p:cNvPr>
            <p:cNvCxnSpPr>
              <a:cxnSpLocks/>
            </p:cNvCxnSpPr>
            <p:nvPr/>
          </p:nvCxnSpPr>
          <p:spPr>
            <a:xfrm>
              <a:off x="8485240" y="3822098"/>
              <a:ext cx="869153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C26823-4BD6-455D-BA13-89801E542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8805" y="3831930"/>
              <a:ext cx="0" cy="989173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A4DCD15-3CE6-43A4-B002-27783328A7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1934" y="3831930"/>
              <a:ext cx="0" cy="989173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C4D82D0-8E87-41B8-82B4-8365D6EDC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4393" y="3831930"/>
              <a:ext cx="0" cy="979341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B78668F-9926-4F9E-B373-D85DB7EB0B6D}"/>
              </a:ext>
            </a:extLst>
          </p:cNvPr>
          <p:cNvSpPr txBox="1"/>
          <p:nvPr/>
        </p:nvSpPr>
        <p:spPr>
          <a:xfrm>
            <a:off x="2295699" y="5583670"/>
            <a:ext cx="463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LIS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A7FB67-BF4A-4A3A-92CF-B16DE97292FD}"/>
              </a:ext>
            </a:extLst>
          </p:cNvPr>
          <p:cNvSpPr txBox="1"/>
          <p:nvPr/>
        </p:nvSpPr>
        <p:spPr>
          <a:xfrm>
            <a:off x="4888446" y="5368365"/>
            <a:ext cx="692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GLM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LCFA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98.8%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675973-E6A8-43F6-8401-72391D98570A}"/>
              </a:ext>
            </a:extLst>
          </p:cNvPr>
          <p:cNvSpPr txBox="1"/>
          <p:nvPr/>
        </p:nvSpPr>
        <p:spPr>
          <a:xfrm>
            <a:off x="8699902" y="5368227"/>
            <a:ext cx="692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GLM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LCFA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98.3%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D49B25-3226-4674-8EEB-0ED20C70A411}"/>
              </a:ext>
            </a:extLst>
          </p:cNvPr>
          <p:cNvSpPr/>
          <p:nvPr/>
        </p:nvSpPr>
        <p:spPr>
          <a:xfrm>
            <a:off x="1413317" y="2952646"/>
            <a:ext cx="1992853" cy="80021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GOES16 GLM</a:t>
            </a:r>
          </a:p>
          <a:p>
            <a:pPr algn="ctr"/>
            <a:r>
              <a:rPr lang="en-US" sz="1400" b="1" dirty="0"/>
              <a:t>2017 - 2024</a:t>
            </a:r>
          </a:p>
          <a:p>
            <a:pPr algn="ctr"/>
            <a:r>
              <a:rPr lang="en-US" sz="1400" b="1" dirty="0"/>
              <a:t>3,016,423,375 flashes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900370-4806-4593-AC4C-81A8A742F8A0}"/>
              </a:ext>
            </a:extLst>
          </p:cNvPr>
          <p:cNvSpPr/>
          <p:nvPr/>
        </p:nvSpPr>
        <p:spPr>
          <a:xfrm>
            <a:off x="5174113" y="2952645"/>
            <a:ext cx="1843774" cy="80021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GOES17 GLM</a:t>
            </a:r>
          </a:p>
          <a:p>
            <a:pPr algn="ctr"/>
            <a:r>
              <a:rPr lang="en-US" sz="1400" b="1" dirty="0"/>
              <a:t>2019 - 2023</a:t>
            </a:r>
          </a:p>
          <a:p>
            <a:pPr algn="ctr"/>
            <a:r>
              <a:rPr lang="en-US" sz="1400" b="1" dirty="0"/>
              <a:t>368,468,143 flashes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EE250F-7973-47A7-A2B5-05BB98E1B5A7}"/>
              </a:ext>
            </a:extLst>
          </p:cNvPr>
          <p:cNvSpPr/>
          <p:nvPr/>
        </p:nvSpPr>
        <p:spPr>
          <a:xfrm>
            <a:off x="9209070" y="2949440"/>
            <a:ext cx="1843774" cy="80021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GOES18 GLM</a:t>
            </a:r>
          </a:p>
          <a:p>
            <a:pPr algn="ctr"/>
            <a:r>
              <a:rPr lang="en-US" sz="1400" b="1" dirty="0"/>
              <a:t>2022 - 2024</a:t>
            </a:r>
          </a:p>
          <a:p>
            <a:pPr algn="ctr"/>
            <a:r>
              <a:rPr lang="en-US" sz="1400" b="1" dirty="0"/>
              <a:t>146,529,461 flashes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E75C0B-E256-4C3D-96A9-AA913CA82017}"/>
              </a:ext>
            </a:extLst>
          </p:cNvPr>
          <p:cNvCxnSpPr>
            <a:cxnSpLocks/>
          </p:cNvCxnSpPr>
          <p:nvPr/>
        </p:nvCxnSpPr>
        <p:spPr>
          <a:xfrm flipV="1">
            <a:off x="2271062" y="4814675"/>
            <a:ext cx="0" cy="1224506"/>
          </a:xfrm>
          <a:prstGeom prst="line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A0DCC6-70B1-48F2-B0E8-FD974C4424A1}"/>
              </a:ext>
            </a:extLst>
          </p:cNvPr>
          <p:cNvCxnSpPr>
            <a:cxnSpLocks/>
          </p:cNvCxnSpPr>
          <p:nvPr/>
        </p:nvCxnSpPr>
        <p:spPr>
          <a:xfrm>
            <a:off x="979248" y="4687205"/>
            <a:ext cx="2757865" cy="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46C547-B2D9-4099-9C98-E718E0643AD0}"/>
              </a:ext>
            </a:extLst>
          </p:cNvPr>
          <p:cNvCxnSpPr>
            <a:cxnSpLocks/>
          </p:cNvCxnSpPr>
          <p:nvPr/>
        </p:nvCxnSpPr>
        <p:spPr>
          <a:xfrm>
            <a:off x="979248" y="4814675"/>
            <a:ext cx="1291814" cy="0"/>
          </a:xfrm>
          <a:prstGeom prst="line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582D36-A616-4C34-A1A6-77E30594B25D}"/>
              </a:ext>
            </a:extLst>
          </p:cNvPr>
          <p:cNvCxnSpPr>
            <a:cxnSpLocks/>
          </p:cNvCxnSpPr>
          <p:nvPr/>
        </p:nvCxnSpPr>
        <p:spPr>
          <a:xfrm flipV="1">
            <a:off x="6040685" y="4814675"/>
            <a:ext cx="0" cy="1224506"/>
          </a:xfrm>
          <a:prstGeom prst="line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0563B3-218A-4853-BB2C-BE55D45D552B}"/>
              </a:ext>
            </a:extLst>
          </p:cNvPr>
          <p:cNvCxnSpPr>
            <a:cxnSpLocks/>
          </p:cNvCxnSpPr>
          <p:nvPr/>
        </p:nvCxnSpPr>
        <p:spPr>
          <a:xfrm>
            <a:off x="4748871" y="4687205"/>
            <a:ext cx="2757865" cy="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AB2C72-D7BB-4E35-8429-DEE89EAD8AAC}"/>
              </a:ext>
            </a:extLst>
          </p:cNvPr>
          <p:cNvCxnSpPr>
            <a:cxnSpLocks/>
          </p:cNvCxnSpPr>
          <p:nvPr/>
        </p:nvCxnSpPr>
        <p:spPr>
          <a:xfrm>
            <a:off x="4748871" y="4814675"/>
            <a:ext cx="1291814" cy="0"/>
          </a:xfrm>
          <a:prstGeom prst="line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6154AA-2535-42ED-9D22-46DEE27CC890}"/>
              </a:ext>
            </a:extLst>
          </p:cNvPr>
          <p:cNvCxnSpPr>
            <a:cxnSpLocks/>
          </p:cNvCxnSpPr>
          <p:nvPr/>
        </p:nvCxnSpPr>
        <p:spPr>
          <a:xfrm flipV="1">
            <a:off x="9826126" y="4814674"/>
            <a:ext cx="0" cy="1224506"/>
          </a:xfrm>
          <a:prstGeom prst="line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6C1F30-433B-4011-A68B-D7A03AB0D9C9}"/>
              </a:ext>
            </a:extLst>
          </p:cNvPr>
          <p:cNvCxnSpPr>
            <a:cxnSpLocks/>
          </p:cNvCxnSpPr>
          <p:nvPr/>
        </p:nvCxnSpPr>
        <p:spPr>
          <a:xfrm>
            <a:off x="8534312" y="4687204"/>
            <a:ext cx="2757865" cy="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AB193A-DC96-4E4F-B521-F47F58DC36C1}"/>
              </a:ext>
            </a:extLst>
          </p:cNvPr>
          <p:cNvCxnSpPr>
            <a:cxnSpLocks/>
          </p:cNvCxnSpPr>
          <p:nvPr/>
        </p:nvCxnSpPr>
        <p:spPr>
          <a:xfrm>
            <a:off x="8534312" y="4814674"/>
            <a:ext cx="1291814" cy="0"/>
          </a:xfrm>
          <a:prstGeom prst="line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9CA24F1-075E-4548-BA87-10602E7338FC}"/>
              </a:ext>
            </a:extLst>
          </p:cNvPr>
          <p:cNvSpPr txBox="1"/>
          <p:nvPr/>
        </p:nvSpPr>
        <p:spPr>
          <a:xfrm>
            <a:off x="6053773" y="5589153"/>
            <a:ext cx="463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LIS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61FDBE-F963-440E-A651-11A137FA9A2B}"/>
              </a:ext>
            </a:extLst>
          </p:cNvPr>
          <p:cNvSpPr txBox="1"/>
          <p:nvPr/>
        </p:nvSpPr>
        <p:spPr>
          <a:xfrm>
            <a:off x="9826126" y="5594131"/>
            <a:ext cx="463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LIS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A90827-77BC-4EA5-8C5B-0A3520C7F88C}"/>
              </a:ext>
            </a:extLst>
          </p:cNvPr>
          <p:cNvSpPr txBox="1"/>
          <p:nvPr/>
        </p:nvSpPr>
        <p:spPr>
          <a:xfrm>
            <a:off x="2404660" y="4694662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C000"/>
                </a:solidFill>
              </a:rPr>
              <a:t>CIERRA</a:t>
            </a:r>
          </a:p>
          <a:p>
            <a:pPr algn="r"/>
            <a:r>
              <a:rPr lang="en-US" sz="1400" b="1" dirty="0">
                <a:solidFill>
                  <a:srgbClr val="FFC000"/>
                </a:solidFill>
              </a:rPr>
              <a:t>Reprocessing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590395-7EDC-4D3F-A7F8-027E4E95B1BF}"/>
              </a:ext>
            </a:extLst>
          </p:cNvPr>
          <p:cNvSpPr txBox="1"/>
          <p:nvPr/>
        </p:nvSpPr>
        <p:spPr>
          <a:xfrm>
            <a:off x="6142480" y="4680613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C000"/>
                </a:solidFill>
              </a:rPr>
              <a:t>CIERRA</a:t>
            </a:r>
          </a:p>
          <a:p>
            <a:pPr algn="r"/>
            <a:r>
              <a:rPr lang="en-US" sz="1400" b="1" dirty="0">
                <a:solidFill>
                  <a:srgbClr val="FFC000"/>
                </a:solidFill>
              </a:rPr>
              <a:t>Reprocessing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A4471A-4F7A-4E95-A9E9-D72086501E0C}"/>
              </a:ext>
            </a:extLst>
          </p:cNvPr>
          <p:cNvSpPr txBox="1"/>
          <p:nvPr/>
        </p:nvSpPr>
        <p:spPr>
          <a:xfrm>
            <a:off x="9959724" y="4678819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FFC000"/>
                </a:solidFill>
              </a:rPr>
              <a:t>CIERRA</a:t>
            </a:r>
          </a:p>
          <a:p>
            <a:pPr algn="r"/>
            <a:r>
              <a:rPr lang="en-US" sz="1400" b="1" dirty="0">
                <a:solidFill>
                  <a:srgbClr val="FFC000"/>
                </a:solidFill>
              </a:rPr>
              <a:t>Reprocessing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C5734B-2BAF-462D-8A6E-361FF48E32C3}"/>
              </a:ext>
            </a:extLst>
          </p:cNvPr>
          <p:cNvSpPr txBox="1"/>
          <p:nvPr/>
        </p:nvSpPr>
        <p:spPr>
          <a:xfrm>
            <a:off x="1076990" y="5368365"/>
            <a:ext cx="692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GLM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LCFA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98.8%</a:t>
            </a:r>
          </a:p>
        </p:txBody>
      </p:sp>
    </p:spTree>
    <p:extLst>
      <p:ext uri="{BB962C8B-B14F-4D97-AF65-F5344CB8AC3E}">
        <p14:creationId xmlns:p14="http://schemas.microsoft.com/office/powerpoint/2010/main" val="144724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4">
            <a:extLst>
              <a:ext uri="{FF2B5EF4-FFF2-40B4-BE49-F238E27FC236}">
                <a16:creationId xmlns:a16="http://schemas.microsoft.com/office/drawing/2014/main" id="{A0CDEEEA-F06E-4AF9-9E3F-155E1D76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91709"/>
            <a:ext cx="11430000" cy="304799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91FDB3-D6C0-4927-9F8C-275BE00C60FA}"/>
              </a:ext>
            </a:extLst>
          </p:cNvPr>
          <p:cNvCxnSpPr/>
          <p:nvPr/>
        </p:nvCxnSpPr>
        <p:spPr>
          <a:xfrm>
            <a:off x="899652" y="5400472"/>
            <a:ext cx="2846438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9C93C3-41B4-4A4A-A5D5-AD2241A92432}"/>
              </a:ext>
            </a:extLst>
          </p:cNvPr>
          <p:cNvCxnSpPr/>
          <p:nvPr/>
        </p:nvCxnSpPr>
        <p:spPr>
          <a:xfrm>
            <a:off x="4672781" y="5400472"/>
            <a:ext cx="2846438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F5E14E-076D-4594-9B47-14075EFB611D}"/>
              </a:ext>
            </a:extLst>
          </p:cNvPr>
          <p:cNvCxnSpPr/>
          <p:nvPr/>
        </p:nvCxnSpPr>
        <p:spPr>
          <a:xfrm>
            <a:off x="8485240" y="5390640"/>
            <a:ext cx="2846438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DE6CDA60-6952-49F7-A3A0-8305CD1C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</a:t>
            </a:r>
            <a:r>
              <a:rPr lang="en-US" dirty="0" err="1"/>
              <a:t>Reclustered</a:t>
            </a:r>
            <a:r>
              <a:rPr lang="en-US" dirty="0"/>
              <a:t> GLM Dataset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6F7D5E-7784-43DA-9FF6-E30AC3D58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1647610"/>
          </a:xfrm>
        </p:spPr>
        <p:txBody>
          <a:bodyPr>
            <a:normAutofit/>
          </a:bodyPr>
          <a:lstStyle/>
          <a:p>
            <a:r>
              <a:rPr lang="en-US" sz="2000" dirty="0"/>
              <a:t>This new dataset enabled new applications including:</a:t>
            </a:r>
          </a:p>
          <a:p>
            <a:pPr lvl="1"/>
            <a:r>
              <a:rPr lang="en-US" sz="1500" dirty="0"/>
              <a:t>Detecting </a:t>
            </a:r>
            <a:r>
              <a:rPr lang="en-US" sz="1500" b="1" dirty="0"/>
              <a:t>non-lightning phenomena </a:t>
            </a:r>
            <a:r>
              <a:rPr lang="en-US" sz="1500" dirty="0"/>
              <a:t>in the GLM data</a:t>
            </a:r>
          </a:p>
          <a:p>
            <a:pPr lvl="1"/>
            <a:r>
              <a:rPr lang="en-US" sz="1500" dirty="0"/>
              <a:t>Understanding the impacts of different forms of solar glint on the sensor</a:t>
            </a:r>
          </a:p>
          <a:p>
            <a:pPr lvl="1"/>
            <a:r>
              <a:rPr lang="en-US" sz="1500" dirty="0"/>
              <a:t>Developing </a:t>
            </a:r>
            <a:r>
              <a:rPr lang="en-US" sz="1500" b="1" dirty="0"/>
              <a:t>Machine Learning (ML)-based filters </a:t>
            </a:r>
            <a:r>
              <a:rPr lang="en-US" sz="1500" dirty="0"/>
              <a:t>to improve data quality</a:t>
            </a:r>
          </a:p>
          <a:p>
            <a:pPr lvl="1"/>
            <a:r>
              <a:rPr lang="en-US" sz="1500" dirty="0"/>
              <a:t>Diagnosing data issues in the underlying level-2 operational product</a:t>
            </a:r>
          </a:p>
          <a:p>
            <a:pPr lvl="1"/>
            <a:r>
              <a:rPr lang="en-US" sz="1500" b="1" dirty="0"/>
              <a:t>Correcting flash rates / gridded products </a:t>
            </a:r>
            <a:r>
              <a:rPr lang="en-US" sz="1500" dirty="0"/>
              <a:t>in organized storm systems that are most prone to splitting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D49B25-3226-4674-8EEB-0ED20C70A411}"/>
              </a:ext>
            </a:extLst>
          </p:cNvPr>
          <p:cNvSpPr/>
          <p:nvPr/>
        </p:nvSpPr>
        <p:spPr>
          <a:xfrm>
            <a:off x="1413317" y="2952646"/>
            <a:ext cx="1992853" cy="80021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GOES16 GLM</a:t>
            </a:r>
          </a:p>
          <a:p>
            <a:pPr algn="ctr"/>
            <a:r>
              <a:rPr lang="en-US" sz="1400" b="1" dirty="0"/>
              <a:t>2017 - 2024</a:t>
            </a:r>
          </a:p>
          <a:p>
            <a:pPr algn="ctr"/>
            <a:r>
              <a:rPr lang="en-US" sz="1400" b="1" dirty="0"/>
              <a:t>3,016,423,375 flashes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900370-4806-4593-AC4C-81A8A742F8A0}"/>
              </a:ext>
            </a:extLst>
          </p:cNvPr>
          <p:cNvSpPr/>
          <p:nvPr/>
        </p:nvSpPr>
        <p:spPr>
          <a:xfrm>
            <a:off x="5174113" y="2952645"/>
            <a:ext cx="1843774" cy="80021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GOES17 GLM</a:t>
            </a:r>
          </a:p>
          <a:p>
            <a:pPr algn="ctr"/>
            <a:r>
              <a:rPr lang="en-US" sz="1400" b="1" dirty="0"/>
              <a:t>2019 - 2023</a:t>
            </a:r>
          </a:p>
          <a:p>
            <a:pPr algn="ctr"/>
            <a:r>
              <a:rPr lang="en-US" sz="1400" b="1" dirty="0"/>
              <a:t>368,468,143 flashes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EE250F-7973-47A7-A2B5-05BB98E1B5A7}"/>
              </a:ext>
            </a:extLst>
          </p:cNvPr>
          <p:cNvSpPr/>
          <p:nvPr/>
        </p:nvSpPr>
        <p:spPr>
          <a:xfrm>
            <a:off x="9209070" y="2949440"/>
            <a:ext cx="1843774" cy="80021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GOES18 GLM</a:t>
            </a:r>
          </a:p>
          <a:p>
            <a:pPr algn="ctr"/>
            <a:r>
              <a:rPr lang="en-US" sz="1400" b="1" dirty="0"/>
              <a:t>2022 - 2024</a:t>
            </a:r>
          </a:p>
          <a:p>
            <a:pPr algn="ctr"/>
            <a:r>
              <a:rPr lang="en-US" sz="1400" b="1" dirty="0"/>
              <a:t>146,529,461 flashes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470CC9-EB1F-410F-8F5A-72201C67BA14}"/>
              </a:ext>
            </a:extLst>
          </p:cNvPr>
          <p:cNvSpPr txBox="1"/>
          <p:nvPr/>
        </p:nvSpPr>
        <p:spPr>
          <a:xfrm rot="19720006">
            <a:off x="865956" y="4130489"/>
            <a:ext cx="1361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Surface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Glint Artifacts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55A7CF-010B-4AC9-BBF5-9D3C171E00C5}"/>
              </a:ext>
            </a:extLst>
          </p:cNvPr>
          <p:cNvSpPr txBox="1"/>
          <p:nvPr/>
        </p:nvSpPr>
        <p:spPr>
          <a:xfrm rot="19720006">
            <a:off x="939386" y="5507738"/>
            <a:ext cx="99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Lightning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C4DBC6-11BC-4AB0-A519-4C3B93BED2B3}"/>
              </a:ext>
            </a:extLst>
          </p:cNvPr>
          <p:cNvSpPr txBox="1"/>
          <p:nvPr/>
        </p:nvSpPr>
        <p:spPr>
          <a:xfrm>
            <a:off x="3045675" y="5612776"/>
            <a:ext cx="740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Data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Issues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77E52D-B765-40C9-9331-FDEAC0D277E4}"/>
              </a:ext>
            </a:extLst>
          </p:cNvPr>
          <p:cNvSpPr txBox="1"/>
          <p:nvPr/>
        </p:nvSpPr>
        <p:spPr>
          <a:xfrm rot="19665940">
            <a:off x="958132" y="4750298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+Space Objects</a:t>
            </a:r>
          </a:p>
        </p:txBody>
      </p:sp>
    </p:spTree>
    <p:extLst>
      <p:ext uri="{BB962C8B-B14F-4D97-AF65-F5344CB8AC3E}">
        <p14:creationId xmlns:p14="http://schemas.microsoft.com/office/powerpoint/2010/main" val="101515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LM_000770km-flash_20171022-082448_movie-map_inc-ENGLN-LMAchi2lt1stge6_persist-all_30FPS">
            <a:hlinkClick r:id="" action="ppaction://media"/>
            <a:extLst>
              <a:ext uri="{FF2B5EF4-FFF2-40B4-BE49-F238E27FC236}">
                <a16:creationId xmlns:a16="http://schemas.microsoft.com/office/drawing/2014/main" id="{35080245-00DF-4D67-832C-5479D43288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3057" y="526026"/>
            <a:ext cx="9498943" cy="63319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6CDA60-6952-49F7-A3A0-8305CD1C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Interesting Flashes in Extended Data Record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F42B9E-76FA-426B-8919-3D0D06DCA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3"/>
            <a:ext cx="2845526" cy="5116491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Reprocessing modern and pre-2018 data yielded new events</a:t>
            </a:r>
          </a:p>
          <a:p>
            <a:r>
              <a:rPr lang="en-US" sz="2000" dirty="0"/>
              <a:t>Long-horizontal</a:t>
            </a:r>
            <a:br>
              <a:rPr lang="en-US" sz="2000" dirty="0"/>
            </a:br>
            <a:r>
              <a:rPr lang="en-US" sz="2000" dirty="0"/>
              <a:t>700+ km megaflashes were found in 2017 (example at right)</a:t>
            </a:r>
          </a:p>
          <a:p>
            <a:r>
              <a:rPr lang="en-US" sz="2000" dirty="0"/>
              <a:t>None were found since the WMO record</a:t>
            </a:r>
          </a:p>
          <a:p>
            <a:r>
              <a:rPr lang="en-US" sz="2000" dirty="0"/>
              <a:t>Prevalence of large megaflashes in 2017-2018 might suggest that the evolving GLM filtering impacted GLM’s ability to resolve lightning at this scale</a:t>
            </a:r>
          </a:p>
        </p:txBody>
      </p:sp>
    </p:spTree>
    <p:extLst>
      <p:ext uri="{BB962C8B-B14F-4D97-AF65-F5344CB8AC3E}">
        <p14:creationId xmlns:p14="http://schemas.microsoft.com/office/powerpoint/2010/main" val="22005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lash_003315_20190227_090003_25FPS">
            <a:hlinkClick r:id="" action="ppaction://media"/>
            <a:extLst>
              <a:ext uri="{FF2B5EF4-FFF2-40B4-BE49-F238E27FC236}">
                <a16:creationId xmlns:a16="http://schemas.microsoft.com/office/drawing/2014/main" id="{8E6B0961-E8D0-49C4-B752-37B5FC0950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23856" y="0"/>
            <a:ext cx="85725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6CDA60-6952-49F7-A3A0-8305CD1C5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5"/>
            <a:ext cx="3995057" cy="1014761"/>
          </a:xfrm>
        </p:spPr>
        <p:txBody>
          <a:bodyPr>
            <a:normAutofit fontScale="90000"/>
          </a:bodyPr>
          <a:lstStyle/>
          <a:p>
            <a:r>
              <a:rPr lang="en-US" dirty="0"/>
              <a:t>Flashes for Extreme Glint Episodes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B85BD-E2DD-4E38-A9B6-DE1DBB0B8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3"/>
            <a:ext cx="3629297" cy="5116491"/>
          </a:xfrm>
        </p:spPr>
        <p:txBody>
          <a:bodyPr>
            <a:normAutofit/>
          </a:bodyPr>
          <a:lstStyle/>
          <a:p>
            <a:r>
              <a:rPr lang="en-US" sz="2000" dirty="0"/>
              <a:t>Prior reprocessing used a glint filter in addition to a 60-s hard limit to remove glint</a:t>
            </a:r>
          </a:p>
          <a:p>
            <a:r>
              <a:rPr lang="en-US" sz="2000" dirty="0"/>
              <a:t>No such filtering is applied while reprocessing the current dataset</a:t>
            </a:r>
          </a:p>
          <a:p>
            <a:r>
              <a:rPr lang="en-US" sz="2000" dirty="0"/>
              <a:t>The glint episode at right has been clustered into a single flash:</a:t>
            </a:r>
          </a:p>
          <a:p>
            <a:pPr lvl="1"/>
            <a:r>
              <a:rPr lang="en-US" sz="1700" dirty="0"/>
              <a:t># Groups: 527,314</a:t>
            </a:r>
          </a:p>
          <a:p>
            <a:pPr lvl="1"/>
            <a:r>
              <a:rPr lang="en-US" sz="1700" dirty="0"/>
              <a:t>Duration: 9.33 min</a:t>
            </a:r>
          </a:p>
          <a:p>
            <a:pPr lvl="1"/>
            <a:r>
              <a:rPr lang="en-US" sz="1700" dirty="0"/>
              <a:t>Energy: 5,046,195 </a:t>
            </a:r>
            <a:r>
              <a:rPr lang="en-US" sz="1700" dirty="0" err="1"/>
              <a:t>fJ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140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lash_006089_20210202_140209_30FPS">
            <a:hlinkClick r:id="" action="ppaction://media"/>
            <a:extLst>
              <a:ext uri="{FF2B5EF4-FFF2-40B4-BE49-F238E27FC236}">
                <a16:creationId xmlns:a16="http://schemas.microsoft.com/office/drawing/2014/main" id="{30E9447F-979F-49A6-8EAA-F99D1C9569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6CDA60-6952-49F7-A3A0-8305CD1C5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5"/>
            <a:ext cx="3981994" cy="1014761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Identifying Non-Lightning Transients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7A04E-FCCF-4FB6-A62F-44E0BC91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3"/>
            <a:ext cx="3681549" cy="5116491"/>
          </a:xfrm>
        </p:spPr>
        <p:txBody>
          <a:bodyPr>
            <a:normAutofit/>
          </a:bodyPr>
          <a:lstStyle/>
          <a:p>
            <a:r>
              <a:rPr lang="en-US" sz="2000" dirty="0"/>
              <a:t>Lightning, bolides, and surface glint are the most well-understood phenomena in the GLM data</a:t>
            </a:r>
          </a:p>
          <a:p>
            <a:r>
              <a:rPr lang="en-US" sz="2000" dirty="0"/>
              <a:t>However, additional optical phenomena exist in the GLM dataset that are poorly documented:</a:t>
            </a:r>
          </a:p>
          <a:p>
            <a:pPr lvl="1"/>
            <a:r>
              <a:rPr lang="en-US" sz="1700" dirty="0"/>
              <a:t>Space objects</a:t>
            </a:r>
          </a:p>
          <a:p>
            <a:pPr lvl="1"/>
            <a:r>
              <a:rPr lang="en-US" sz="1700" dirty="0"/>
              <a:t>Non-bolide explosions</a:t>
            </a:r>
          </a:p>
          <a:p>
            <a:pPr lvl="1"/>
            <a:r>
              <a:rPr lang="en-US" sz="1700" dirty="0"/>
              <a:t>Earthquake lights?</a:t>
            </a:r>
          </a:p>
          <a:p>
            <a:pPr lvl="1"/>
            <a:r>
              <a:rPr lang="en-US" sz="1700" dirty="0"/>
              <a:t>Anomalous cases of lightning of bolides that depart from their signatures</a:t>
            </a:r>
          </a:p>
          <a:p>
            <a:r>
              <a:rPr lang="en-US" sz="2000" dirty="0"/>
              <a:t>The reprocessed GLM data is ideal for data mining to find new signatures</a:t>
            </a:r>
          </a:p>
        </p:txBody>
      </p:sp>
    </p:spTree>
    <p:extLst>
      <p:ext uri="{BB962C8B-B14F-4D97-AF65-F5344CB8AC3E}">
        <p14:creationId xmlns:p14="http://schemas.microsoft.com/office/powerpoint/2010/main" val="37040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5B8887-138E-4316-B23E-CA5F6B376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reprocessed all of the GLM data without requiring hard clustering limits or additional glint filter for the first time</a:t>
            </a:r>
          </a:p>
          <a:p>
            <a:pPr lvl="1"/>
            <a:r>
              <a:rPr lang="en-US" dirty="0"/>
              <a:t>The entire dataset (1.5 TB) contains 3.5 billion </a:t>
            </a:r>
            <a:r>
              <a:rPr lang="en-US" dirty="0" err="1"/>
              <a:t>reclustered</a:t>
            </a:r>
            <a:r>
              <a:rPr lang="en-US" dirty="0"/>
              <a:t> GLM flashes as well as their constituent groups and events, and even the LCFA flashes for comparison</a:t>
            </a:r>
          </a:p>
          <a:p>
            <a:pPr lvl="1"/>
            <a:r>
              <a:rPr lang="en-US" dirty="0"/>
              <a:t>Every optical transient that made it into the level-2 operational data record is represented in this new dataset</a:t>
            </a:r>
          </a:p>
          <a:p>
            <a:pPr lvl="1"/>
            <a:r>
              <a:rPr lang="en-US" dirty="0"/>
              <a:t>We also reprocessed the data for LIS and the Optical Transient Detector (OTD)</a:t>
            </a:r>
          </a:p>
          <a:p>
            <a:r>
              <a:rPr lang="en-US" dirty="0"/>
              <a:t>We plan to use this new dataset to demonstrate an expanded scope of GLM capabilities beyond operational lightning detection</a:t>
            </a:r>
          </a:p>
          <a:p>
            <a:pPr lvl="1"/>
            <a:r>
              <a:rPr lang="en-US" dirty="0"/>
              <a:t>Space object and explosion detection</a:t>
            </a:r>
          </a:p>
          <a:p>
            <a:pPr lvl="1"/>
            <a:r>
              <a:rPr lang="en-US" dirty="0"/>
              <a:t>A new optical transmission quality gridded “stoplight” product</a:t>
            </a:r>
          </a:p>
          <a:p>
            <a:pPr lvl="1"/>
            <a:r>
              <a:rPr lang="en-US" dirty="0"/>
              <a:t>Training data for a real-time app showing the current and future potential for megaflashes / superbolts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CDA60-6952-49F7-A3A0-8305CD1C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4123387746"/>
      </p:ext>
    </p:extLst>
  </p:cSld>
  <p:clrMapOvr>
    <a:masterClrMapping/>
  </p:clrMapOvr>
</p:sld>
</file>

<file path=ppt/theme/theme1.xml><?xml version="1.0" encoding="utf-8"?>
<a:theme xmlns:a="http://schemas.openxmlformats.org/drawingml/2006/main" name="GTRI">
  <a:themeElements>
    <a:clrScheme name="GTRI 2020 3">
      <a:dk1>
        <a:srgbClr val="3C3C3C"/>
      </a:dk1>
      <a:lt1>
        <a:srgbClr val="F5F5F5"/>
      </a:lt1>
      <a:dk2>
        <a:srgbClr val="808080"/>
      </a:dk2>
      <a:lt2>
        <a:srgbClr val="B6A269"/>
      </a:lt2>
      <a:accent1>
        <a:srgbClr val="3C557C"/>
      </a:accent1>
      <a:accent2>
        <a:srgbClr val="407741"/>
      </a:accent2>
      <a:accent3>
        <a:srgbClr val="326473"/>
      </a:accent3>
      <a:accent4>
        <a:srgbClr val="051D49"/>
      </a:accent4>
      <a:accent5>
        <a:srgbClr val="999082"/>
      </a:accent5>
      <a:accent6>
        <a:srgbClr val="EEB100"/>
      </a:accent6>
      <a:hlink>
        <a:srgbClr val="3B557C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10-2021-test-3" id="{6CC5FCE6-F570-8F42-93A0-4A47D327C513}" vid="{E3EA8D5A-2D41-5E45-9CA1-1CFA639A73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18539</TotalTime>
  <Words>768</Words>
  <Application>Microsoft Office PowerPoint</Application>
  <PresentationFormat>Widescreen</PresentationFormat>
  <Paragraphs>138</Paragraphs>
  <Slides>8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Roboto</vt:lpstr>
      <vt:lpstr>Roboto Condensed Light</vt:lpstr>
      <vt:lpstr>GTRI</vt:lpstr>
      <vt:lpstr>Clustering without Limits</vt:lpstr>
      <vt:lpstr>Limitations on Operational GLM Flash Clustering</vt:lpstr>
      <vt:lpstr>Limitations on Operational GLM Flash Clustering</vt:lpstr>
      <vt:lpstr>A New Reclustered GLM Dataset</vt:lpstr>
      <vt:lpstr>New Interesting Flashes in Extended Data Record</vt:lpstr>
      <vt:lpstr>Flashes for Extreme Glint Episodes</vt:lpstr>
      <vt:lpstr>Identifying Non-Lightning Transients</vt:lpstr>
      <vt:lpstr>Conclusions and Future Work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Microsoft Office User</dc:creator>
  <cp:keywords/>
  <dc:description/>
  <cp:lastModifiedBy>Peterson, Michael</cp:lastModifiedBy>
  <cp:revision>1246</cp:revision>
  <cp:lastPrinted>2020-02-13T19:14:07Z</cp:lastPrinted>
  <dcterms:created xsi:type="dcterms:W3CDTF">2021-10-29T00:32:12Z</dcterms:created>
  <dcterms:modified xsi:type="dcterms:W3CDTF">2024-09-02T01:04:08Z</dcterms:modified>
  <cp:category/>
</cp:coreProperties>
</file>