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4"/>
  </p:sldMasterIdLst>
  <p:notesMasterIdLst>
    <p:notesMasterId r:id="rId15"/>
  </p:notesMasterIdLst>
  <p:sldIdLst>
    <p:sldId id="256" r:id="rId5"/>
    <p:sldId id="571" r:id="rId6"/>
    <p:sldId id="572" r:id="rId7"/>
    <p:sldId id="573" r:id="rId8"/>
    <p:sldId id="574" r:id="rId9"/>
    <p:sldId id="575" r:id="rId10"/>
    <p:sldId id="576" r:id="rId11"/>
    <p:sldId id="577" r:id="rId12"/>
    <p:sldId id="578" r:id="rId13"/>
    <p:sldId id="579" r:id="rId14"/>
  </p:sldIdLst>
  <p:sldSz cx="9144000" cy="5143500" type="screen16x9"/>
  <p:notesSz cx="6858000" cy="9144000"/>
  <p:defaultTextStyle>
    <a:defPPr>
      <a:defRPr lang="en-US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es, Tracy D." initials="JT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7C"/>
    <a:srgbClr val="184777"/>
    <a:srgbClr val="88DCE2"/>
    <a:srgbClr val="EDE48D"/>
    <a:srgbClr val="EEF0F1"/>
    <a:srgbClr val="DBD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0" autoAdjust="0"/>
    <p:restoredTop sz="80816" autoAdjust="0"/>
  </p:normalViewPr>
  <p:slideViewPr>
    <p:cSldViewPr snapToGrid="0">
      <p:cViewPr varScale="1">
        <p:scale>
          <a:sx n="139" d="100"/>
          <a:sy n="139" d="100"/>
        </p:scale>
        <p:origin x="1133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78"/>
    </p:cViewPr>
  </p:sorterViewPr>
  <p:notesViewPr>
    <p:cSldViewPr snapToGrid="0">
      <p:cViewPr varScale="1">
        <p:scale>
          <a:sx n="50" d="100"/>
          <a:sy n="50" d="100"/>
        </p:scale>
        <p:origin x="2251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D679A-73BC-48F4-827C-AD99203AA8D3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B2399-2066-4689-AEEC-D5F58691F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59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B2399-2066-4689-AEEC-D5F58691FE37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2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B2399-2066-4689-AEEC-D5F58691FE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2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1855A3C-7309-2940-9075-81C8A5FB2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80" y="-1"/>
            <a:ext cx="9130720" cy="51740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C91899-4C92-674D-A20A-5FD34ABCF219}"/>
              </a:ext>
            </a:extLst>
          </p:cNvPr>
          <p:cNvSpPr/>
          <p:nvPr userDrawn="1"/>
        </p:nvSpPr>
        <p:spPr>
          <a:xfrm>
            <a:off x="-2504" y="0"/>
            <a:ext cx="9144000" cy="5174073"/>
          </a:xfrm>
          <a:prstGeom prst="rect">
            <a:avLst/>
          </a:prstGeom>
          <a:gradFill flip="none" rotWithShape="1">
            <a:gsLst>
              <a:gs pos="53000">
                <a:srgbClr val="FFFFFF">
                  <a:alpha val="90000"/>
                </a:srgbClr>
              </a:gs>
              <a:gs pos="79000">
                <a:schemeClr val="bg1">
                  <a:alpha val="30000"/>
                </a:schemeClr>
              </a:gs>
              <a:gs pos="30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3960" y="2309692"/>
            <a:ext cx="6985573" cy="309429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00447C"/>
                </a:solidFill>
                <a:latin typeface="+mj-lt"/>
              </a:defRPr>
            </a:lvl1pPr>
            <a:lvl2pPr marL="25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-1"/>
            <a:ext cx="9248312" cy="92991"/>
          </a:xfrm>
          <a:prstGeom prst="rect">
            <a:avLst/>
          </a:prstGeom>
          <a:gradFill flip="none" rotWithShape="1">
            <a:gsLst>
              <a:gs pos="0">
                <a:srgbClr val="00447C"/>
              </a:gs>
              <a:gs pos="25000">
                <a:srgbClr val="00447C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D9B4EDC-07B2-394D-8000-01B3D24D40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960" y="1295247"/>
            <a:ext cx="7886700" cy="9937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>
                <a:solidFill>
                  <a:srgbClr val="00447C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AC9C789-A35E-864E-AFDC-E9FE100E3E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960" y="2668200"/>
            <a:ext cx="6981523" cy="242787"/>
          </a:xfrm>
        </p:spPr>
        <p:txBody>
          <a:bodyPr/>
          <a:lstStyle>
            <a:lvl1pPr marL="0" indent="0" algn="l">
              <a:buFontTx/>
              <a:buNone/>
              <a:defRPr sz="1400">
                <a:solidFill>
                  <a:srgbClr val="00447C"/>
                </a:solidFill>
              </a:defRPr>
            </a:lvl1pPr>
          </a:lstStyle>
          <a:p>
            <a:r>
              <a:rPr lang="en-US" dirty="0"/>
              <a:t>Position Title, Program/Location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BD6E16F-CCD5-4348-B8C9-7764EB462B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3960" y="2943928"/>
            <a:ext cx="6981356" cy="259524"/>
          </a:xfrm>
        </p:spPr>
        <p:txBody>
          <a:bodyPr/>
          <a:lstStyle>
            <a:lvl1pPr marL="0" indent="0" algn="l">
              <a:buNone/>
              <a:defRPr sz="1400">
                <a:solidFill>
                  <a:srgbClr val="00447C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18FAF2-BA0F-70B0-E640-785E0D2277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456" y="339071"/>
            <a:ext cx="3675699" cy="70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98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6968"/>
            <a:ext cx="5486400" cy="229793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661295"/>
            <a:ext cx="5486400" cy="603647"/>
          </a:xfrm>
        </p:spPr>
        <p:txBody>
          <a:bodyPr/>
          <a:lstStyle>
            <a:lvl1pPr marL="0" indent="0">
              <a:buNone/>
              <a:defRPr sz="788"/>
            </a:lvl1pPr>
            <a:lvl2pPr marL="257168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2" indent="0">
              <a:buNone/>
              <a:defRPr sz="506"/>
            </a:lvl7pPr>
            <a:lvl8pPr marL="1800180" indent="0">
              <a:buNone/>
              <a:defRPr sz="506"/>
            </a:lvl8pPr>
            <a:lvl9pPr marL="2057348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C5DF4A0-7293-424A-AFAD-2E9DF454A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8055-B7F7-4F4B-B2C0-7386D4ECA3C7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3269D8-90F7-4B44-BCC6-DE8B3A6DE6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C71EB7-0850-B945-A422-4B52055C47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6A6EA30-FC81-F741-8F98-F7168B0E8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481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937A9-A7A4-7740-BB86-5DAB10B69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FF5-4B92-824F-9B1C-7E202DE4F5E0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60B985-8B92-9243-A02E-3F562A3DE9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C71EB7-0850-B945-A422-4B52055C47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FA98E85-1721-904D-ABCE-50533F450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0412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078D8B-E072-DB42-AB1C-63E10BCCA463}"/>
              </a:ext>
            </a:extLst>
          </p:cNvPr>
          <p:cNvSpPr/>
          <p:nvPr userDrawn="1"/>
        </p:nvSpPr>
        <p:spPr>
          <a:xfrm>
            <a:off x="0" y="63062"/>
            <a:ext cx="8836572" cy="717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18471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18477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1847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00718D-FF2B-3841-868F-BB3436B8F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F51-78D0-764C-8E74-342F601F70ED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CFAD989-BDE2-1042-A92E-6C37BCF305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C71EB7-0850-B945-A422-4B52055C47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138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6968"/>
            <a:ext cx="8229600" cy="3394472"/>
          </a:xfrm>
        </p:spPr>
        <p:txBody>
          <a:bodyPr/>
          <a:lstStyle>
            <a:lvl1pPr>
              <a:defRPr>
                <a:solidFill>
                  <a:srgbClr val="184777"/>
                </a:solidFill>
              </a:defRPr>
            </a:lvl1pPr>
            <a:lvl2pPr>
              <a:defRPr>
                <a:solidFill>
                  <a:srgbClr val="184777"/>
                </a:solidFill>
              </a:defRPr>
            </a:lvl2pPr>
            <a:lvl3pPr>
              <a:defRPr>
                <a:solidFill>
                  <a:srgbClr val="184777"/>
                </a:solidFill>
              </a:defRPr>
            </a:lvl3pPr>
            <a:lvl4pPr>
              <a:defRPr>
                <a:solidFill>
                  <a:srgbClr val="184777"/>
                </a:solidFill>
              </a:defRPr>
            </a:lvl4pPr>
            <a:lvl5pPr>
              <a:defRPr>
                <a:solidFill>
                  <a:srgbClr val="18477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351020-72E4-EB4A-84FA-3203E1F94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1412-BE77-D040-BD59-566244FE9ACA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281B45-5061-584A-8B57-DCFAD9C643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C71EB7-0850-B945-A422-4B52055C47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5AA32D-559A-944D-8D5E-5C4FEAEAD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57DCDE-C208-421C-9F6B-9BDD0FEA13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256" y="4717774"/>
            <a:ext cx="532156" cy="4257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2311A6-B932-45E8-A43D-C90E90786B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728" y="4717774"/>
            <a:ext cx="643355" cy="4117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63E77A-275F-4102-9293-8438C2E38F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218" y="4748693"/>
            <a:ext cx="369599" cy="36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41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Header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8BAAE6-002C-314E-8D47-AFADB74A7EDA}"/>
              </a:ext>
            </a:extLst>
          </p:cNvPr>
          <p:cNvSpPr/>
          <p:nvPr userDrawn="1"/>
        </p:nvSpPr>
        <p:spPr>
          <a:xfrm>
            <a:off x="0" y="118245"/>
            <a:ext cx="8812924" cy="623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6968"/>
            <a:ext cx="8229600" cy="3394472"/>
          </a:xfrm>
        </p:spPr>
        <p:txBody>
          <a:bodyPr/>
          <a:lstStyle>
            <a:lvl1pPr>
              <a:defRPr>
                <a:solidFill>
                  <a:srgbClr val="184777"/>
                </a:solidFill>
              </a:defRPr>
            </a:lvl1pPr>
            <a:lvl2pPr>
              <a:defRPr>
                <a:solidFill>
                  <a:srgbClr val="184777"/>
                </a:solidFill>
              </a:defRPr>
            </a:lvl2pPr>
            <a:lvl3pPr>
              <a:defRPr>
                <a:solidFill>
                  <a:srgbClr val="184777"/>
                </a:solidFill>
              </a:defRPr>
            </a:lvl3pPr>
            <a:lvl4pPr>
              <a:defRPr>
                <a:solidFill>
                  <a:srgbClr val="184777"/>
                </a:solidFill>
              </a:defRPr>
            </a:lvl4pPr>
            <a:lvl5pPr>
              <a:defRPr>
                <a:solidFill>
                  <a:srgbClr val="18477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351020-72E4-EB4A-84FA-3203E1F94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8108-FABA-4743-9DE8-3B347BA5F948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281B45-5061-584A-8B57-DCFAD9C643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C71EB7-0850-B945-A422-4B52055C47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5AA32D-559A-944D-8D5E-5C4FEAEAD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8477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759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84509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2250" b="1" cap="all">
                <a:solidFill>
                  <a:srgbClr val="18477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459365"/>
            <a:ext cx="7772400" cy="1125140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9EAB36-2893-E348-9497-9058B6DA7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92FF-283A-E445-9ED2-EC00D7DF15F9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5239C1C-AC72-AF45-83E4-6CD1740015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C71EB7-0850-B945-A422-4B52055C47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A8EC3A-27DC-3F41-8310-905ECDE2831E}"/>
              </a:ext>
            </a:extLst>
          </p:cNvPr>
          <p:cNvSpPr/>
          <p:nvPr userDrawn="1"/>
        </p:nvSpPr>
        <p:spPr>
          <a:xfrm>
            <a:off x="0" y="63062"/>
            <a:ext cx="8836572" cy="717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77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86968"/>
            <a:ext cx="403860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6968"/>
            <a:ext cx="403860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758D8A7-B889-C446-A5C5-06FDC451D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EF54-7FB0-5040-B1C3-62E0E7BF3F5E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A27908-F2F6-FF4C-B174-3F97CE16ED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C71EB7-0850-B945-A422-4B52055C47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B7C67B65-9D38-9C47-819F-47845ECB6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8245"/>
            <a:ext cx="8229600" cy="62377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6954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86968"/>
            <a:ext cx="4040188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90936"/>
            <a:ext cx="4040188" cy="280135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886968"/>
            <a:ext cx="4041775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90936"/>
            <a:ext cx="4041775" cy="280135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6408B12-0C8E-DD45-A2AA-41A42C0EC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7554-09AF-A34F-B054-AD36C8B6D5E5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126E67D-7380-8B4F-907F-2061A3E54B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C71EB7-0850-B945-A422-4B52055C47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2">
            <a:extLst>
              <a:ext uri="{FF2B5EF4-FFF2-40B4-BE49-F238E27FC236}">
                <a16:creationId xmlns:a16="http://schemas.microsoft.com/office/drawing/2014/main" id="{0227B006-9D3A-7048-8D96-69DFB87B1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8245"/>
            <a:ext cx="8229600" cy="6237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50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EB49743-C63F-B243-A9FD-C0BB55FAB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A10F-E1DF-FA47-AD2E-4BEBF63BE6FB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0F2C51-4BAD-1149-B522-1B1AA4DA0F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C71EB7-0850-B945-A422-4B52055C47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CC16D6E-4F14-DC4A-A57E-26989F53B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A2F5870-FB38-1449-99B3-5E5DDF7FA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86968"/>
            <a:ext cx="8229600" cy="3394472"/>
          </a:xfrm>
        </p:spPr>
        <p:txBody>
          <a:bodyPr/>
          <a:lstStyle>
            <a:lvl1pPr>
              <a:defRPr>
                <a:solidFill>
                  <a:srgbClr val="184777"/>
                </a:solidFill>
              </a:defRPr>
            </a:lvl1pPr>
            <a:lvl2pPr>
              <a:defRPr>
                <a:solidFill>
                  <a:srgbClr val="184777"/>
                </a:solidFill>
              </a:defRPr>
            </a:lvl2pPr>
            <a:lvl3pPr>
              <a:defRPr>
                <a:solidFill>
                  <a:srgbClr val="184777"/>
                </a:solidFill>
              </a:defRPr>
            </a:lvl3pPr>
            <a:lvl4pPr>
              <a:defRPr>
                <a:solidFill>
                  <a:srgbClr val="184777"/>
                </a:solidFill>
              </a:defRPr>
            </a:lvl4pPr>
            <a:lvl5pPr>
              <a:defRPr>
                <a:solidFill>
                  <a:srgbClr val="18477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19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988FA-C810-914F-8339-CAA899A95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2602-7610-E341-B209-1F6B2FFFDCED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46509-5144-F147-9B36-DD839AF07B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C71EB7-0850-B945-A422-4B52055C47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617614-B8A2-AB4C-AFFB-88B7210D4BF5}"/>
              </a:ext>
            </a:extLst>
          </p:cNvPr>
          <p:cNvSpPr/>
          <p:nvPr userDrawn="1"/>
        </p:nvSpPr>
        <p:spPr>
          <a:xfrm>
            <a:off x="0" y="63062"/>
            <a:ext cx="8836572" cy="717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004C04B-0DA2-EB47-AA32-0357A7A9F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86968"/>
            <a:ext cx="8229600" cy="3394472"/>
          </a:xfrm>
        </p:spPr>
        <p:txBody>
          <a:bodyPr/>
          <a:lstStyle>
            <a:lvl1pPr>
              <a:defRPr>
                <a:solidFill>
                  <a:srgbClr val="184777"/>
                </a:solidFill>
              </a:defRPr>
            </a:lvl1pPr>
            <a:lvl2pPr>
              <a:defRPr>
                <a:solidFill>
                  <a:srgbClr val="184777"/>
                </a:solidFill>
              </a:defRPr>
            </a:lvl2pPr>
            <a:lvl3pPr>
              <a:defRPr>
                <a:solidFill>
                  <a:srgbClr val="184777"/>
                </a:solidFill>
              </a:defRPr>
            </a:lvl3pPr>
            <a:lvl4pPr>
              <a:defRPr>
                <a:solidFill>
                  <a:srgbClr val="184777"/>
                </a:solidFill>
              </a:defRPr>
            </a:lvl4pPr>
            <a:lvl5pPr>
              <a:defRPr>
                <a:solidFill>
                  <a:srgbClr val="18477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987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86968"/>
            <a:ext cx="5111750" cy="312734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42756"/>
            <a:ext cx="3008313" cy="2506456"/>
          </a:xfrm>
        </p:spPr>
        <p:txBody>
          <a:bodyPr/>
          <a:lstStyle>
            <a:lvl1pPr marL="0" indent="0">
              <a:buNone/>
              <a:defRPr sz="788"/>
            </a:lvl1pPr>
            <a:lvl2pPr marL="257168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2" indent="0">
              <a:buNone/>
              <a:defRPr sz="506"/>
            </a:lvl7pPr>
            <a:lvl8pPr marL="1800180" indent="0">
              <a:buNone/>
              <a:defRPr sz="506"/>
            </a:lvl8pPr>
            <a:lvl9pPr marL="2057348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C346D64-D033-AB4A-947E-61F067F89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FF96-5818-634E-95F1-B3910ADFE61B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158FE1-1283-2644-95BE-FBBDF591A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C71EB7-0850-B945-A422-4B52055C47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FE7F284-25EF-C548-8D07-0372205FD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7287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 Same Side Corner Rectangle 37">
            <a:extLst>
              <a:ext uri="{FF2B5EF4-FFF2-40B4-BE49-F238E27FC236}">
                <a16:creationId xmlns:a16="http://schemas.microsoft.com/office/drawing/2014/main" id="{5E70B019-56DF-4741-B065-34C4FB2E2059}"/>
              </a:ext>
            </a:extLst>
          </p:cNvPr>
          <p:cNvSpPr/>
          <p:nvPr/>
        </p:nvSpPr>
        <p:spPr>
          <a:xfrm rot="5400000">
            <a:off x="4031507" y="-3913268"/>
            <a:ext cx="623779" cy="8686805"/>
          </a:xfrm>
          <a:prstGeom prst="round2SameRect">
            <a:avLst>
              <a:gd name="adj1" fmla="val 11612"/>
              <a:gd name="adj2" fmla="val 0"/>
            </a:avLst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887610"/>
            <a:ext cx="8229600" cy="330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DA37D23-E86E-204B-BD4D-CA5B0D96091F}"/>
              </a:ext>
            </a:extLst>
          </p:cNvPr>
          <p:cNvSpPr/>
          <p:nvPr userDrawn="1"/>
        </p:nvSpPr>
        <p:spPr>
          <a:xfrm>
            <a:off x="0" y="4704559"/>
            <a:ext cx="9144000" cy="4389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00447C">
                  <a:alpha val="69804"/>
                </a:srgbClr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83EB4F82-98DD-9744-8A87-A52B0CA535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5098" y="4778899"/>
            <a:ext cx="915038" cy="273844"/>
          </a:xfrm>
          <a:prstGeom prst="rect">
            <a:avLst/>
          </a:prstGeom>
          <a:effectLst>
            <a:glow rad="574830">
              <a:schemeClr val="tx1">
                <a:alpha val="40000"/>
              </a:schemeClr>
            </a:glow>
          </a:effectLst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fld id="{EB67976D-9143-074E-8ED7-DFFEC6B314D4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37EDF0E4-4294-784F-BA9F-D3D8441C8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5271" y="4778899"/>
            <a:ext cx="52779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</a:lstStyle>
          <a:p>
            <a:fld id="{FCC71EB7-0850-B945-A422-4B52055C47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6" name="Title Placeholder 35">
            <a:extLst>
              <a:ext uri="{FF2B5EF4-FFF2-40B4-BE49-F238E27FC236}">
                <a16:creationId xmlns:a16="http://schemas.microsoft.com/office/drawing/2014/main" id="{134361FC-978A-FD45-B61D-EC1F0CECE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8245"/>
            <a:ext cx="8229600" cy="623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5DEE55-4E9B-7F47-3B33-B379B1F3B2D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4418" y="4660274"/>
            <a:ext cx="540518" cy="540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90B514-2E87-AB21-592E-F13B733FE89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61" y="4704558"/>
            <a:ext cx="1157523" cy="4630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B3C285-FF44-4C58-B372-6BAF1E8CEDD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256" y="4717774"/>
            <a:ext cx="532156" cy="4257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90D5F5-6EC7-4078-9AE3-D75ED4A7E8D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728" y="4717774"/>
            <a:ext cx="643355" cy="4117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BE8A06-AE74-413E-9BBE-1871D53503D4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218" y="4748693"/>
            <a:ext cx="369599" cy="36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2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/>
  <p:txStyles>
    <p:titleStyle>
      <a:lvl1pPr marL="0" marR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Franklin Gothic Dem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Franklin Gothic Dem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Franklin Gothic Dem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Franklin Gothic Demi" pitchFamily="34" charset="0"/>
        </a:defRPr>
      </a:lvl5pPr>
      <a:lvl6pPr marL="257168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Franklin Gothic Demi" pitchFamily="34" charset="0"/>
        </a:defRPr>
      </a:lvl6pPr>
      <a:lvl7pPr marL="514337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Franklin Gothic Demi" pitchFamily="34" charset="0"/>
        </a:defRPr>
      </a:lvl7pPr>
      <a:lvl8pPr marL="771506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Franklin Gothic Demi" pitchFamily="34" charset="0"/>
        </a:defRPr>
      </a:lvl8pPr>
      <a:lvl9pPr marL="1028675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Franklin Gothic Demi" pitchFamily="34" charset="0"/>
        </a:defRPr>
      </a:lvl9pPr>
    </p:titleStyle>
    <p:bodyStyle>
      <a:lvl1pPr marL="192876" indent="-192876" algn="l" rtl="0" eaLnBrk="1" fontAlgn="base" hangingPunct="1">
        <a:spcBef>
          <a:spcPct val="20000"/>
        </a:spcBef>
        <a:spcAft>
          <a:spcPct val="0"/>
        </a:spcAft>
        <a:buSzPct val="125000"/>
        <a:buFont typeface="Arial" charset="0"/>
        <a:buChar char="•"/>
        <a:defRPr sz="1800" kern="1200">
          <a:solidFill>
            <a:srgbClr val="00447C"/>
          </a:solidFill>
          <a:latin typeface="+mn-lt"/>
          <a:ea typeface="+mn-ea"/>
          <a:cs typeface="+mn-cs"/>
        </a:defRPr>
      </a:lvl1pPr>
      <a:lvl2pPr marL="417899" indent="-160731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rgbClr val="00447C"/>
          </a:solidFill>
          <a:latin typeface="+mn-lt"/>
          <a:ea typeface="+mn-ea"/>
          <a:cs typeface="+mn-cs"/>
        </a:defRPr>
      </a:lvl2pPr>
      <a:lvl3pPr marL="642922" indent="-128585" algn="l" rtl="0" eaLnBrk="1" fontAlgn="base" hangingPunct="1">
        <a:spcBef>
          <a:spcPct val="20000"/>
        </a:spcBef>
        <a:spcAft>
          <a:spcPct val="0"/>
        </a:spcAft>
        <a:buSzPct val="125000"/>
        <a:buFont typeface="Wingdings" pitchFamily="2" charset="2"/>
        <a:buChar char="§"/>
        <a:defRPr sz="1400" kern="1200">
          <a:solidFill>
            <a:srgbClr val="00447C"/>
          </a:solidFill>
          <a:latin typeface="+mn-lt"/>
          <a:ea typeface="+mn-ea"/>
          <a:cs typeface="+mn-cs"/>
        </a:defRPr>
      </a:lvl3pPr>
      <a:lvl4pPr marL="900091" indent="-128585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q"/>
        <a:defRPr sz="1400" kern="1200">
          <a:solidFill>
            <a:srgbClr val="00447C"/>
          </a:solidFill>
          <a:latin typeface="+mn-lt"/>
          <a:ea typeface="+mn-ea"/>
          <a:cs typeface="+mn-cs"/>
        </a:defRPr>
      </a:lvl4pPr>
      <a:lvl5pPr marL="1157259" indent="-128585" algn="l" rtl="0" eaLnBrk="1" fontAlgn="base" hangingPunct="1">
        <a:spcBef>
          <a:spcPct val="20000"/>
        </a:spcBef>
        <a:spcAft>
          <a:spcPct val="0"/>
        </a:spcAft>
        <a:buFont typeface="Apple Symbols" panose="02000000000000000000" pitchFamily="2" charset="-79"/>
        <a:buChar char="⎻"/>
        <a:defRPr sz="1400" kern="1200">
          <a:solidFill>
            <a:srgbClr val="00447C"/>
          </a:solidFill>
          <a:latin typeface="+mn-lt"/>
          <a:ea typeface="+mn-ea"/>
          <a:cs typeface="+mn-cs"/>
        </a:defRPr>
      </a:lvl5pPr>
      <a:lvl6pPr marL="1414428" indent="-128585" algn="l" defTabSz="5143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6D2F002-CB85-B942-92F1-D0BF86223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909" y="2645305"/>
            <a:ext cx="6985573" cy="309429"/>
          </a:xfrm>
        </p:spPr>
        <p:txBody>
          <a:bodyPr/>
          <a:lstStyle/>
          <a:p>
            <a:r>
              <a:rPr lang="en-US" dirty="0"/>
              <a:t>Douglas Mach</a:t>
            </a:r>
            <a:r>
              <a:rPr lang="en-US" baseline="30000" dirty="0"/>
              <a:t>1</a:t>
            </a:r>
            <a:r>
              <a:rPr lang="en-US" dirty="0"/>
              <a:t> and Monte Bateman</a:t>
            </a:r>
            <a:r>
              <a:rPr lang="en-US" baseline="30000" dirty="0"/>
              <a:t>2</a:t>
            </a:r>
            <a:r>
              <a:rPr lang="en-US" dirty="0"/>
              <a:t>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FE8DAD-AFFA-C545-A4E5-ADE24E12A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Reintroducing Single Group Flashes to Improve Geostationary Lightning Mapper Detection Efficiency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EF8975D-5D9F-732B-55AE-CD09AD6473A9}"/>
              </a:ext>
            </a:extLst>
          </p:cNvPr>
          <p:cNvSpPr txBox="1">
            <a:spLocks/>
          </p:cNvSpPr>
          <p:nvPr/>
        </p:nvSpPr>
        <p:spPr bwMode="auto">
          <a:xfrm>
            <a:off x="698010" y="3062833"/>
            <a:ext cx="7818029" cy="24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Tx/>
              <a:buNone/>
              <a:defRPr sz="1400" kern="1200">
                <a:solidFill>
                  <a:srgbClr val="00447C"/>
                </a:solidFill>
                <a:latin typeface="+mn-lt"/>
                <a:ea typeface="+mn-ea"/>
                <a:cs typeface="+mn-cs"/>
              </a:defRPr>
            </a:lvl1pPr>
            <a:lvl2pPr marL="417899" indent="-160731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rgbClr val="00447C"/>
                </a:solidFill>
                <a:latin typeface="+mn-lt"/>
                <a:ea typeface="+mn-ea"/>
                <a:cs typeface="+mn-cs"/>
              </a:defRPr>
            </a:lvl2pPr>
            <a:lvl3pPr marL="642922" indent="-128585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Wingdings" pitchFamily="2" charset="2"/>
              <a:buChar char="§"/>
              <a:defRPr sz="1400" kern="1200">
                <a:solidFill>
                  <a:srgbClr val="00447C"/>
                </a:solidFill>
                <a:latin typeface="+mn-lt"/>
                <a:ea typeface="+mn-ea"/>
                <a:cs typeface="+mn-cs"/>
              </a:defRPr>
            </a:lvl3pPr>
            <a:lvl4pPr marL="900091" indent="-128585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q"/>
              <a:defRPr sz="1400" kern="1200">
                <a:solidFill>
                  <a:srgbClr val="00447C"/>
                </a:solidFill>
                <a:latin typeface="+mn-lt"/>
                <a:ea typeface="+mn-ea"/>
                <a:cs typeface="+mn-cs"/>
              </a:defRPr>
            </a:lvl4pPr>
            <a:lvl5pPr marL="1157259" indent="-128585" algn="l" rtl="0" eaLnBrk="1" fontAlgn="base" hangingPunct="1">
              <a:spcBef>
                <a:spcPct val="20000"/>
              </a:spcBef>
              <a:spcAft>
                <a:spcPct val="0"/>
              </a:spcAft>
              <a:buFont typeface="Apple Symbols" panose="02000000000000000000" pitchFamily="2" charset="-79"/>
              <a:buChar char="⎻"/>
              <a:defRPr sz="1400" kern="1200">
                <a:solidFill>
                  <a:srgbClr val="00447C"/>
                </a:solidFill>
                <a:latin typeface="+mn-lt"/>
                <a:ea typeface="+mn-ea"/>
                <a:cs typeface="+mn-cs"/>
              </a:defRPr>
            </a:lvl5pPr>
            <a:lvl6pPr marL="1414428" indent="-128585" algn="l" defTabSz="514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4" indent="-128585" algn="l" defTabSz="514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Senior Scientist, Science and Technology Institute, Universities Space Research Association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754E3C4-6BA7-74C0-A9B7-7196F6383773}"/>
              </a:ext>
            </a:extLst>
          </p:cNvPr>
          <p:cNvSpPr txBox="1">
            <a:spLocks/>
          </p:cNvSpPr>
          <p:nvPr/>
        </p:nvSpPr>
        <p:spPr bwMode="auto">
          <a:xfrm>
            <a:off x="693960" y="3292357"/>
            <a:ext cx="6981523" cy="24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Tx/>
              <a:buNone/>
              <a:defRPr sz="1400" kern="1200">
                <a:solidFill>
                  <a:srgbClr val="00447C"/>
                </a:solidFill>
                <a:latin typeface="+mn-lt"/>
                <a:ea typeface="+mn-ea"/>
                <a:cs typeface="+mn-cs"/>
              </a:defRPr>
            </a:lvl1pPr>
            <a:lvl2pPr marL="417899" indent="-160731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rgbClr val="00447C"/>
                </a:solidFill>
                <a:latin typeface="+mn-lt"/>
                <a:ea typeface="+mn-ea"/>
                <a:cs typeface="+mn-cs"/>
              </a:defRPr>
            </a:lvl2pPr>
            <a:lvl3pPr marL="642922" indent="-128585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Wingdings" pitchFamily="2" charset="2"/>
              <a:buChar char="§"/>
              <a:defRPr sz="1400" kern="1200">
                <a:solidFill>
                  <a:srgbClr val="00447C"/>
                </a:solidFill>
                <a:latin typeface="+mn-lt"/>
                <a:ea typeface="+mn-ea"/>
                <a:cs typeface="+mn-cs"/>
              </a:defRPr>
            </a:lvl3pPr>
            <a:lvl4pPr marL="900091" indent="-128585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q"/>
              <a:defRPr sz="1400" kern="1200">
                <a:solidFill>
                  <a:srgbClr val="00447C"/>
                </a:solidFill>
                <a:latin typeface="+mn-lt"/>
                <a:ea typeface="+mn-ea"/>
                <a:cs typeface="+mn-cs"/>
              </a:defRPr>
            </a:lvl4pPr>
            <a:lvl5pPr marL="1157259" indent="-128585" algn="l" rtl="0" eaLnBrk="1" fontAlgn="base" hangingPunct="1">
              <a:spcBef>
                <a:spcPct val="20000"/>
              </a:spcBef>
              <a:spcAft>
                <a:spcPct val="0"/>
              </a:spcAft>
              <a:buFont typeface="Apple Symbols" panose="02000000000000000000" pitchFamily="2" charset="-79"/>
              <a:buChar char="⎻"/>
              <a:defRPr sz="1400" kern="1200">
                <a:solidFill>
                  <a:srgbClr val="00447C"/>
                </a:solidFill>
                <a:latin typeface="+mn-lt"/>
                <a:ea typeface="+mn-ea"/>
                <a:cs typeface="+mn-cs"/>
              </a:defRPr>
            </a:lvl5pPr>
            <a:lvl6pPr marL="1414428" indent="-128585" algn="l" defTabSz="514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4" indent="-128585" algn="l" defTabSz="5143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Research Scientist, Earth System Science Center, University of Alabama in Huntsville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837AF3-551F-CEE3-54D3-EBFD5C71EAB4}"/>
              </a:ext>
            </a:extLst>
          </p:cNvPr>
          <p:cNvSpPr txBox="1"/>
          <p:nvPr/>
        </p:nvSpPr>
        <p:spPr>
          <a:xfrm>
            <a:off x="693959" y="4053614"/>
            <a:ext cx="462433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Presented at the 2024 GLM Science Meeting,</a:t>
            </a:r>
          </a:p>
          <a:p>
            <a:r>
              <a:rPr lang="en-US" b="1" dirty="0"/>
              <a:t>24-26 September, 2024</a:t>
            </a:r>
          </a:p>
        </p:txBody>
      </p:sp>
    </p:spTree>
    <p:extLst>
      <p:ext uri="{BB962C8B-B14F-4D97-AF65-F5344CB8AC3E}">
        <p14:creationId xmlns:p14="http://schemas.microsoft.com/office/powerpoint/2010/main" val="411935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4D0C54-3754-8AA8-6516-5C44A47C17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6938" y="771300"/>
            <a:ext cx="7282149" cy="38548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From Bateman and Mach (2020), https://doi.org/10.1117/1.JRS.14.032406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030BD0-6C7B-E281-57DD-B511B2A7B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8108-FABA-4743-9DE8-3B347BA5F948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0B4F3-ECEE-273A-1D8A-C408C88AFB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C71EB7-0850-B945-A422-4B52055C47A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819EE2E-2B24-E9DC-2560-8920A23D6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and FAR Formula and Parameters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AF08E9A-73DB-5960-7195-51B70635A6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806291"/>
              </p:ext>
            </p:extLst>
          </p:nvPr>
        </p:nvGraphicFramePr>
        <p:xfrm>
          <a:off x="2084026" y="1165032"/>
          <a:ext cx="5128352" cy="29332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37606">
                  <a:extLst>
                    <a:ext uri="{9D8B030D-6E8A-4147-A177-3AD203B41FA5}">
                      <a16:colId xmlns:a16="http://schemas.microsoft.com/office/drawing/2014/main" val="1378321415"/>
                    </a:ext>
                  </a:extLst>
                </a:gridCol>
                <a:gridCol w="3890746">
                  <a:extLst>
                    <a:ext uri="{9D8B030D-6E8A-4147-A177-3AD203B41FA5}">
                      <a16:colId xmlns:a16="http://schemas.microsoft.com/office/drawing/2014/main" val="628220322"/>
                    </a:ext>
                  </a:extLst>
                </a:gridCol>
              </a:tblGrid>
              <a:tr h="22289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Parameter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72" marR="61972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Definition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72" marR="61972" marT="0" marB="0"/>
                </a:tc>
                <a:extLst>
                  <a:ext uri="{0D108BD9-81ED-4DB2-BD59-A6C34878D82A}">
                    <a16:rowId xmlns:a16="http://schemas.microsoft.com/office/drawing/2014/main" val="2009341015"/>
                  </a:ext>
                </a:extLst>
              </a:tr>
              <a:tr h="50584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72" marR="61972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Flashes detected by GLM but not detected by the truth dataset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72" marR="61972" marT="0" marB="0"/>
                </a:tc>
                <a:extLst>
                  <a:ext uri="{0D108BD9-81ED-4DB2-BD59-A6C34878D82A}">
                    <a16:rowId xmlns:a16="http://schemas.microsoft.com/office/drawing/2014/main" val="1785878054"/>
                  </a:ext>
                </a:extLst>
              </a:tr>
              <a:tr h="483376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72" marR="61972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Flashes detected by GLM and detected by the truth dataset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72" marR="61972" marT="0" marB="0"/>
                </a:tc>
                <a:extLst>
                  <a:ext uri="{0D108BD9-81ED-4DB2-BD59-A6C34878D82A}">
                    <a16:rowId xmlns:a16="http://schemas.microsoft.com/office/drawing/2014/main" val="982741952"/>
                  </a:ext>
                </a:extLst>
              </a:tr>
              <a:tr h="52731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72" marR="61972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Flashes detected by the truth dataset and detected by GLM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72" marR="61972" marT="0" marB="0"/>
                </a:tc>
                <a:extLst>
                  <a:ext uri="{0D108BD9-81ED-4DB2-BD59-A6C34878D82A}">
                    <a16:rowId xmlns:a16="http://schemas.microsoft.com/office/drawing/2014/main" val="3115335249"/>
                  </a:ext>
                </a:extLst>
              </a:tr>
              <a:tr h="53464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72" marR="61972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Flashes detected by the truth dataset not detected by GLM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72" marR="61972" marT="0" marB="0"/>
                </a:tc>
                <a:extLst>
                  <a:ext uri="{0D108BD9-81ED-4DB2-BD59-A6C34878D82A}">
                    <a16:rowId xmlns:a16="http://schemas.microsoft.com/office/drawing/2014/main" val="3419290537"/>
                  </a:ext>
                </a:extLst>
              </a:tr>
              <a:tr h="329586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72" marR="61972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C/(C + D)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72" marR="61972" marT="0" marB="0" anchor="ctr"/>
                </a:tc>
                <a:extLst>
                  <a:ext uri="{0D108BD9-81ED-4DB2-BD59-A6C34878D82A}">
                    <a16:rowId xmlns:a16="http://schemas.microsoft.com/office/drawing/2014/main" val="3801630391"/>
                  </a:ext>
                </a:extLst>
              </a:tr>
              <a:tr h="329586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72" marR="61972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A/(A+B)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72" marR="61972" marT="0" marB="0" anchor="ctr"/>
                </a:tc>
                <a:extLst>
                  <a:ext uri="{0D108BD9-81ED-4DB2-BD59-A6C34878D82A}">
                    <a16:rowId xmlns:a16="http://schemas.microsoft.com/office/drawing/2014/main" val="10896025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74E4752-805C-6237-4DF2-A2605CBCDA4A}"/>
              </a:ext>
            </a:extLst>
          </p:cNvPr>
          <p:cNvSpPr txBox="1"/>
          <p:nvPr/>
        </p:nvSpPr>
        <p:spPr>
          <a:xfrm>
            <a:off x="2693622" y="4142329"/>
            <a:ext cx="38999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404041"/>
                </a:solidFill>
                <a:effectLst/>
                <a:latin typeface="Arial" panose="020B0604020202020204" pitchFamily="34" charset="0"/>
              </a:rPr>
              <a:t>“Detected” means ground truth and GLM flashes were within 50 km and ±1 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733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D1666E-7616-475C-9721-8B643CE87F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C71EB7-0850-B945-A422-4B52055C47A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31EB75-65C8-4AAE-B020-5C2002A7D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Single Group Flash Analysis Summary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4E2D8-1113-13DA-9431-1B2556263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C3FA-3091-3643-94F9-8E4887118586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3CAB94E-3FF5-9D61-3704-660885632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762" y="980499"/>
            <a:ext cx="2440236" cy="3514381"/>
          </a:xfrm>
        </p:spPr>
        <p:txBody>
          <a:bodyPr>
            <a:normAutofit fontScale="70000" lnSpcReduction="20000"/>
          </a:bodyPr>
          <a:lstStyle/>
          <a:p>
            <a:r>
              <a:rPr lang="en-US" sz="1900" dirty="0"/>
              <a:t>The GLM processing code has a filter that removes all Single Group Flashes (SGFs) </a:t>
            </a:r>
          </a:p>
          <a:p>
            <a:r>
              <a:rPr lang="en-US" sz="1900" dirty="0"/>
              <a:t>The SGF filter does a decent job in eliminating false flashes</a:t>
            </a:r>
          </a:p>
          <a:p>
            <a:r>
              <a:rPr lang="en-US" sz="1900" dirty="0"/>
              <a:t>In our previous study of GLM16/17 data in the overlap region, we found that there are a significant number of SGFs (4-13%) that are coincident between GLM16 and GLM17</a:t>
            </a:r>
          </a:p>
          <a:p>
            <a:r>
              <a:rPr lang="en-US" sz="1900" dirty="0"/>
              <a:t>The coincident data (more or less) matches the Multi-Group Flash (MGF) dataset</a:t>
            </a:r>
          </a:p>
          <a:p>
            <a:r>
              <a:rPr lang="en-US" sz="1900" b="1" dirty="0"/>
              <a:t>The “real” SGFs tend to cluster with the MGFs</a:t>
            </a:r>
          </a:p>
          <a:p>
            <a:r>
              <a:rPr lang="en-US" sz="1900" b="1" dirty="0"/>
              <a:t>This study will expand on those results</a:t>
            </a:r>
          </a:p>
          <a:p>
            <a:endParaRPr lang="en-US" dirty="0"/>
          </a:p>
        </p:txBody>
      </p:sp>
      <p:pic>
        <p:nvPicPr>
          <p:cNvPr id="10" name="image5.png" descr="Map&#10;&#10;Description automatically generated">
            <a:extLst>
              <a:ext uri="{FF2B5EF4-FFF2-40B4-BE49-F238E27FC236}">
                <a16:creationId xmlns:a16="http://schemas.microsoft.com/office/drawing/2014/main" id="{04FA0CEC-8FE6-5EBB-8D78-E5D4F4ABB6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96041" y="917124"/>
            <a:ext cx="3308696" cy="3739331"/>
          </a:xfrm>
          <a:prstGeom prst="rect">
            <a:avLst/>
          </a:prstGeom>
          <a:ln/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C179ACE9-8D4A-EFFA-6E47-A497D6331E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938" y="820756"/>
            <a:ext cx="2694358" cy="383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88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81741D-A745-C0E6-49B3-A16DCCE053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886967"/>
            <a:ext cx="4038600" cy="3723591"/>
          </a:xfrm>
        </p:spPr>
        <p:txBody>
          <a:bodyPr/>
          <a:lstStyle/>
          <a:p>
            <a:r>
              <a:rPr lang="en-US" dirty="0"/>
              <a:t>Tested Characteristics</a:t>
            </a:r>
          </a:p>
          <a:p>
            <a:pPr lvl="1"/>
            <a:r>
              <a:rPr lang="en-US" dirty="0"/>
              <a:t>Internal Characteristics</a:t>
            </a:r>
          </a:p>
          <a:p>
            <a:pPr lvl="2"/>
            <a:r>
              <a:rPr lang="en-US" dirty="0"/>
              <a:t>Event count</a:t>
            </a:r>
          </a:p>
          <a:p>
            <a:pPr lvl="2"/>
            <a:r>
              <a:rPr lang="en-US" dirty="0"/>
              <a:t>Flash energy</a:t>
            </a:r>
          </a:p>
          <a:p>
            <a:pPr lvl="2"/>
            <a:r>
              <a:rPr lang="en-US" dirty="0"/>
              <a:t>Flash energy density (energy per event)</a:t>
            </a:r>
          </a:p>
          <a:p>
            <a:pPr lvl="1"/>
            <a:r>
              <a:rPr lang="en-US" dirty="0"/>
              <a:t>External Characteristics</a:t>
            </a:r>
          </a:p>
          <a:p>
            <a:pPr lvl="2"/>
            <a:r>
              <a:rPr lang="en-US" dirty="0"/>
              <a:t>Association with other SGFs</a:t>
            </a:r>
          </a:p>
          <a:p>
            <a:pPr lvl="2"/>
            <a:r>
              <a:rPr lang="en-US" dirty="0"/>
              <a:t>Association with MGFs</a:t>
            </a:r>
          </a:p>
          <a:p>
            <a:r>
              <a:rPr lang="en-US" dirty="0"/>
              <a:t>GLM Data</a:t>
            </a:r>
          </a:p>
          <a:p>
            <a:pPr lvl="1"/>
            <a:r>
              <a:rPr lang="en-US" dirty="0"/>
              <a:t>L2 Flash Data</a:t>
            </a:r>
          </a:p>
          <a:p>
            <a:pPr lvl="2"/>
            <a:r>
              <a:rPr lang="en-US" dirty="0"/>
              <a:t>GLM16 &amp; GLM17</a:t>
            </a:r>
          </a:p>
          <a:p>
            <a:pPr lvl="2"/>
            <a:r>
              <a:rPr lang="en-US" dirty="0"/>
              <a:t>00:00:00Z 16 March 2021 to 00:00:00Z 19 March 2021</a:t>
            </a:r>
          </a:p>
          <a:p>
            <a:pPr lvl="2"/>
            <a:r>
              <a:rPr lang="en-US" dirty="0"/>
              <a:t>Does not have SGF filter applied</a:t>
            </a:r>
          </a:p>
          <a:p>
            <a:pPr lvl="2"/>
            <a:r>
              <a:rPr lang="en-US" dirty="0"/>
              <a:t>Will only test DE/FAR on SGF data</a:t>
            </a:r>
          </a:p>
          <a:p>
            <a:pPr lvl="1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87F6C9-4232-D636-E744-BE9575768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1412-BE77-D040-BD59-566244FE9ACA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19C1C-2571-65AF-F724-0803375F8A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C71EB7-0850-B945-A422-4B52055C47A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6A0B9E7-0A94-3C5C-E82F-D0194B597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Protocol</a:t>
            </a:r>
          </a:p>
        </p:txBody>
      </p:sp>
      <p:pic>
        <p:nvPicPr>
          <p:cNvPr id="7" name="Picture 6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087D3F64-FD15-08FF-992C-1FF4AD3DFB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561" y="742024"/>
            <a:ext cx="4644758" cy="27150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F75350-E63D-D0EE-B463-F8083F40AB80}"/>
              </a:ext>
            </a:extLst>
          </p:cNvPr>
          <p:cNvSpPr txBox="1"/>
          <p:nvPr/>
        </p:nvSpPr>
        <p:spPr>
          <a:xfrm>
            <a:off x="4410536" y="3519978"/>
            <a:ext cx="457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GLM flash data for this analysis. The upper row is from GLM16, while the bottom row is from GLM17. Panels A and D are all flashes, both Single Group Flashes (SGFs) and Multi-Group Flashes (MGFs). Panels B and E are the SGFs in the dataset, while panels C and F are the MGFs in the GLM dataset. The flash data is gridded on a nearly constant 50 km x 50 km grid.</a:t>
            </a:r>
            <a:endParaRPr lang="en-US" sz="11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50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6F5185-FDA5-8A23-EA8B-1800533BB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787707"/>
            <a:ext cx="4038600" cy="38015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Ground Truth Data</a:t>
            </a:r>
          </a:p>
          <a:p>
            <a:pPr lvl="1"/>
            <a:r>
              <a:rPr lang="en-US" dirty="0"/>
              <a:t>GLD360 flash data</a:t>
            </a:r>
          </a:p>
          <a:p>
            <a:pPr lvl="1"/>
            <a:r>
              <a:rPr lang="en-US" dirty="0"/>
              <a:t>ENTLN stroke data</a:t>
            </a:r>
          </a:p>
          <a:p>
            <a:pPr lvl="1"/>
            <a:r>
              <a:rPr lang="en-US" dirty="0"/>
              <a:t>Combined into a Virtual Ground Truth Flash Dataset using GLM clustering algorithm</a:t>
            </a:r>
          </a:p>
          <a:p>
            <a:r>
              <a:rPr lang="en-US" dirty="0"/>
              <a:t>Analysis</a:t>
            </a:r>
          </a:p>
          <a:p>
            <a:pPr lvl="1"/>
            <a:r>
              <a:rPr lang="en-US" dirty="0"/>
              <a:t>Pick a characteristic and threshold value for that characteristic</a:t>
            </a:r>
          </a:p>
          <a:p>
            <a:pPr lvl="1"/>
            <a:r>
              <a:rPr lang="en-US" dirty="0"/>
              <a:t>Find all SGFs with greater/less than the threshold value</a:t>
            </a:r>
          </a:p>
          <a:p>
            <a:pPr lvl="1"/>
            <a:r>
              <a:rPr lang="en-US" dirty="0"/>
              <a:t>Evaluate DE &amp; FAR (Bateman and Mach, 2020)</a:t>
            </a:r>
          </a:p>
          <a:p>
            <a:pPr lvl="1"/>
            <a:r>
              <a:rPr lang="en-US" dirty="0"/>
              <a:t>DE &amp; FAR only calculated for SGFs</a:t>
            </a:r>
          </a:p>
          <a:p>
            <a:pPr lvl="2"/>
            <a:r>
              <a:rPr lang="en-US" dirty="0"/>
              <a:t>MGFs were not included </a:t>
            </a:r>
          </a:p>
          <a:p>
            <a:r>
              <a:rPr lang="en-US" dirty="0"/>
              <a:t>Goal</a:t>
            </a:r>
          </a:p>
          <a:p>
            <a:pPr lvl="1"/>
            <a:r>
              <a:rPr lang="en-US" b="1" dirty="0"/>
              <a:t>To find the internal/external SGF characteristics that maximize the DE while minimizing the impact on the FAR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A00B4-3048-B22E-E40C-A04CBC991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EF54-7FB0-5040-B1C3-62E0E7BF3F5E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2A9263-F4FF-B749-4CA8-6BA4F98971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C71EB7-0850-B945-A422-4B52055C47A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C0ECF98-9B67-ED96-6217-7CF2170F9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</a:t>
            </a:r>
            <a:r>
              <a:rPr lang="en-US" sz="1400" dirty="0"/>
              <a:t>(cont.)</a:t>
            </a:r>
          </a:p>
        </p:txBody>
      </p:sp>
      <p:pic>
        <p:nvPicPr>
          <p:cNvPr id="7" name="Picture 6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EE409697-5AA3-5917-6F48-0E771FB4E8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329" y="787706"/>
            <a:ext cx="4492530" cy="26054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80FBF0-DAB5-7768-E724-C4045080AB30}"/>
              </a:ext>
            </a:extLst>
          </p:cNvPr>
          <p:cNvSpPr txBox="1"/>
          <p:nvPr/>
        </p:nvSpPr>
        <p:spPr>
          <a:xfrm>
            <a:off x="4373696" y="3438877"/>
            <a:ext cx="4391163" cy="1150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Virtual ground truth flash dataset for this analysis. The ground truth data are divided into two sets: the top panels are for GLM16 data analysis, and the bottom panels are for GLM17 analysis. Panels A and D are GLM360 data (flashes), panels B and E are ENTLN data (strokes), and the combined data are panels C and F (flashes). The data is gridded on a near constant 50 km by 50 km grid.</a:t>
            </a:r>
            <a:endParaRPr lang="en-US" sz="11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087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E1B5E2-9685-042F-A702-29B7E06186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819266"/>
            <a:ext cx="3343619" cy="381332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Event count</a:t>
            </a:r>
          </a:p>
          <a:p>
            <a:pPr lvl="1"/>
            <a:r>
              <a:rPr lang="en-US" dirty="0"/>
              <a:t>2 events</a:t>
            </a:r>
          </a:p>
          <a:p>
            <a:pPr lvl="1"/>
            <a:r>
              <a:rPr lang="en-US" dirty="0"/>
              <a:t>DE: 0.06</a:t>
            </a:r>
          </a:p>
          <a:p>
            <a:pPr lvl="1"/>
            <a:r>
              <a:rPr lang="en-US" dirty="0"/>
              <a:t>FAR: 0.18</a:t>
            </a:r>
          </a:p>
          <a:p>
            <a:r>
              <a:rPr lang="en-US" dirty="0"/>
              <a:t>Flash Energy</a:t>
            </a:r>
          </a:p>
          <a:p>
            <a:pPr lvl="1"/>
            <a:r>
              <a:rPr lang="en-US" dirty="0"/>
              <a:t>~10</a:t>
            </a:r>
            <a:r>
              <a:rPr lang="en-US" baseline="30000" dirty="0"/>
              <a:t>-14</a:t>
            </a:r>
            <a:r>
              <a:rPr lang="en-US" dirty="0"/>
              <a:t> J</a:t>
            </a:r>
          </a:p>
          <a:p>
            <a:pPr lvl="1"/>
            <a:r>
              <a:rPr lang="en-US" dirty="0"/>
              <a:t>DE: 0.05</a:t>
            </a:r>
          </a:p>
          <a:p>
            <a:pPr lvl="1"/>
            <a:r>
              <a:rPr lang="en-US" dirty="0"/>
              <a:t>FAR: 0.18</a:t>
            </a:r>
          </a:p>
          <a:p>
            <a:r>
              <a:rPr lang="en-US" dirty="0"/>
              <a:t>Flash Energy Density</a:t>
            </a:r>
          </a:p>
          <a:p>
            <a:pPr lvl="1"/>
            <a:r>
              <a:rPr lang="en-US" dirty="0"/>
              <a:t>7x10</a:t>
            </a:r>
            <a:r>
              <a:rPr lang="en-US" baseline="30000" dirty="0"/>
              <a:t>-14</a:t>
            </a:r>
            <a:r>
              <a:rPr lang="en-US" dirty="0"/>
              <a:t> J/event</a:t>
            </a:r>
          </a:p>
          <a:p>
            <a:pPr lvl="1"/>
            <a:r>
              <a:rPr lang="en-US" dirty="0"/>
              <a:t>DE: 0.07</a:t>
            </a:r>
          </a:p>
          <a:p>
            <a:pPr lvl="1"/>
            <a:r>
              <a:rPr lang="en-US" dirty="0"/>
              <a:t>FAR: 0.22</a:t>
            </a:r>
          </a:p>
          <a:p>
            <a:r>
              <a:rPr lang="en-US" dirty="0"/>
              <a:t>The internal characteristics poorly indicated the lightning/non-lightning status of SGFs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C3758-D497-BBE9-FD0C-5E4CBF288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EF54-7FB0-5040-B1C3-62E0E7BF3F5E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7A3BDB-C4B9-E9BB-AF13-F3AF81C8A4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C71EB7-0850-B945-A422-4B52055C47A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D4857FE-9705-D847-1DE2-A7B7AA92F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Internal Characteristics Results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1EF1E458-3245-213D-AFF0-CADF02D4AA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767" y="819266"/>
            <a:ext cx="2790190" cy="19411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A7BE84-1B49-F8DB-66E3-D4073B0C0B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063" y="2837703"/>
            <a:ext cx="2757142" cy="1842160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065477D7-9E19-ACF1-E347-2C083F387D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88" y="818948"/>
            <a:ext cx="2674620" cy="194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12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6AB274-EB92-0D12-C44C-E20B0A864F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886968"/>
            <a:ext cx="4038600" cy="373460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SGF Proximity to other SGFs (SGF near SGF)</a:t>
            </a:r>
          </a:p>
          <a:p>
            <a:pPr lvl="1"/>
            <a:r>
              <a:rPr lang="en-US" dirty="0"/>
              <a:t>Temporal spacing (exponential):</a:t>
            </a:r>
          </a:p>
          <a:p>
            <a:pPr lvl="2"/>
            <a:r>
              <a:rPr lang="en-US" dirty="0"/>
              <a:t>0.2 s, 0.4 s, …, 819.2 s, 1638.4 s, 3276.8 s (~1 h)</a:t>
            </a:r>
          </a:p>
          <a:p>
            <a:pPr lvl="1"/>
            <a:r>
              <a:rPr lang="en-US" dirty="0"/>
              <a:t>Spatial spacing (exponential):</a:t>
            </a:r>
          </a:p>
          <a:p>
            <a:pPr lvl="2"/>
            <a:r>
              <a:rPr lang="en-US" dirty="0"/>
              <a:t>2 km, 4 km, 8 km, …, 256 km, 512 km, 1024 km </a:t>
            </a:r>
          </a:p>
          <a:p>
            <a:pPr lvl="1"/>
            <a:r>
              <a:rPr lang="en-US" dirty="0"/>
              <a:t>Results</a:t>
            </a:r>
          </a:p>
          <a:p>
            <a:pPr lvl="2"/>
            <a:r>
              <a:rPr lang="en-US" dirty="0"/>
              <a:t>DE rises as the distance/time increases, plateauing ~0.14 (upper plot marked “DE”)</a:t>
            </a:r>
          </a:p>
          <a:p>
            <a:pPr lvl="2"/>
            <a:r>
              <a:rPr lang="en-US" dirty="0"/>
              <a:t>FAR rises as the distance/time increases, plateauing ~0.28 (upper plot marked “FAR”)</a:t>
            </a:r>
          </a:p>
          <a:p>
            <a:pPr lvl="2"/>
            <a:r>
              <a:rPr lang="en-US" dirty="0"/>
              <a:t>DE reaches the plateau sooner than FAR</a:t>
            </a:r>
          </a:p>
          <a:p>
            <a:r>
              <a:rPr lang="en-US" dirty="0"/>
              <a:t>SGF Proximity to MGFs (SGF near MGF)</a:t>
            </a:r>
          </a:p>
          <a:p>
            <a:pPr lvl="1"/>
            <a:r>
              <a:rPr lang="en-US" dirty="0"/>
              <a:t>Same temporal and spatial spacing (exponential) as for the SGF near SGF analysis</a:t>
            </a:r>
          </a:p>
          <a:p>
            <a:pPr lvl="1"/>
            <a:r>
              <a:rPr lang="en-US" dirty="0"/>
              <a:t>Results</a:t>
            </a:r>
          </a:p>
          <a:p>
            <a:pPr lvl="2"/>
            <a:r>
              <a:rPr lang="en-US" dirty="0"/>
              <a:t>DE and FAR follow approximately the same pattern as the SGF near SGF</a:t>
            </a:r>
          </a:p>
          <a:p>
            <a:pPr lvl="2"/>
            <a:r>
              <a:rPr lang="en-US" dirty="0"/>
              <a:t>The DE plateau is achieved earlier (lower distance and time)</a:t>
            </a:r>
          </a:p>
          <a:p>
            <a:pPr lvl="2"/>
            <a:r>
              <a:rPr lang="en-US" dirty="0"/>
              <a:t>The FAR plateau is achieved later (higher distance and time)</a:t>
            </a:r>
          </a:p>
          <a:p>
            <a:r>
              <a:rPr lang="en-US" dirty="0"/>
              <a:t>SGF near MGF seems better</a:t>
            </a:r>
          </a:p>
          <a:p>
            <a:pPr lvl="1"/>
            <a:r>
              <a:rPr lang="en-US" dirty="0"/>
              <a:t>Optimal time/distance value?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5F550-0CB0-A886-76AE-A0715E8F8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EF54-7FB0-5040-B1C3-62E0E7BF3F5E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FB76BD-871D-1BD7-78FC-7AC650E058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C71EB7-0850-B945-A422-4B52055C47A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A09A595-F320-5E30-DA20-A56BEE5E7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Characteristics Results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5E39CC-CA29-5827-8836-BA146029E6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2" y="771300"/>
            <a:ext cx="4082662" cy="2004822"/>
          </a:xfrm>
          <a:prstGeom prst="rect">
            <a:avLst/>
          </a:prstGeom>
        </p:spPr>
      </p:pic>
      <p:pic>
        <p:nvPicPr>
          <p:cNvPr id="8" name="Picture 7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AFBB6549-6D59-09B1-61C7-169BB7DEF9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2" y="2750057"/>
            <a:ext cx="4082662" cy="195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57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10F704-7863-31DD-D4D9-41E5F09CA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86118"/>
            <a:ext cx="2919470" cy="3492238"/>
          </a:xfrm>
        </p:spPr>
        <p:txBody>
          <a:bodyPr/>
          <a:lstStyle/>
          <a:p>
            <a:r>
              <a:rPr lang="en-US" dirty="0"/>
              <a:t>Estimate the “optimal” distance/time to maximize DE and minimize FAR by finding the maximum of the DE/FAR plot</a:t>
            </a:r>
          </a:p>
          <a:p>
            <a:pPr lvl="1"/>
            <a:r>
              <a:rPr lang="en-US" dirty="0"/>
              <a:t>SGF near SGF (left plot)</a:t>
            </a:r>
          </a:p>
          <a:p>
            <a:pPr lvl="2"/>
            <a:r>
              <a:rPr lang="en-US" dirty="0"/>
              <a:t>409.6 s</a:t>
            </a:r>
          </a:p>
          <a:p>
            <a:pPr lvl="2"/>
            <a:r>
              <a:rPr lang="en-US" dirty="0"/>
              <a:t>16 km</a:t>
            </a:r>
          </a:p>
          <a:p>
            <a:pPr lvl="2"/>
            <a:r>
              <a:rPr lang="en-US" dirty="0"/>
              <a:t>DE: 0.13</a:t>
            </a:r>
          </a:p>
          <a:p>
            <a:pPr lvl="2"/>
            <a:r>
              <a:rPr lang="en-US" dirty="0"/>
              <a:t>FAR 0.17</a:t>
            </a:r>
          </a:p>
          <a:p>
            <a:pPr lvl="1"/>
            <a:r>
              <a:rPr lang="en-US" dirty="0"/>
              <a:t>SGF near MGF (right plot)</a:t>
            </a:r>
          </a:p>
          <a:p>
            <a:pPr lvl="2"/>
            <a:r>
              <a:rPr lang="en-US" dirty="0"/>
              <a:t>1.6 s</a:t>
            </a:r>
          </a:p>
          <a:p>
            <a:pPr lvl="2"/>
            <a:r>
              <a:rPr lang="en-US" dirty="0"/>
              <a:t>64 km</a:t>
            </a:r>
          </a:p>
          <a:p>
            <a:pPr lvl="2"/>
            <a:r>
              <a:rPr lang="en-US" dirty="0"/>
              <a:t>DE: 0.12</a:t>
            </a:r>
          </a:p>
          <a:p>
            <a:pPr lvl="2"/>
            <a:r>
              <a:rPr lang="en-US" dirty="0"/>
              <a:t>FAR: 0.022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EDC11-E488-6117-043E-F299C459F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EF54-7FB0-5040-B1C3-62E0E7BF3F5E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284E79-426D-376D-A7D0-E152DA8303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C71EB7-0850-B945-A422-4B52055C47A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4E2C1EA-1875-1080-90C3-0A2814B39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Time/Distance Values</a:t>
            </a:r>
          </a:p>
        </p:txBody>
      </p:sp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F33D631-90F0-41E5-FD0B-CDBC439EEA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394" y="1380592"/>
            <a:ext cx="2715656" cy="2892681"/>
          </a:xfrm>
          <a:prstGeom prst="rect">
            <a:avLst/>
          </a:prstGeom>
        </p:spPr>
      </p:pic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DE7C44FB-0845-0E2E-B8BD-F48FA216B3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967" y="1375084"/>
            <a:ext cx="2737742" cy="28926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600ADF0-E27A-5A40-49B5-F29751D9A60B}"/>
              </a:ext>
            </a:extLst>
          </p:cNvPr>
          <p:cNvSpPr txBox="1"/>
          <p:nvPr/>
        </p:nvSpPr>
        <p:spPr>
          <a:xfrm>
            <a:off x="4212156" y="1075002"/>
            <a:ext cx="1261431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SGF near SGF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A15428-EE4C-678F-6B86-06248629081D}"/>
              </a:ext>
            </a:extLst>
          </p:cNvPr>
          <p:cNvSpPr txBox="1"/>
          <p:nvPr/>
        </p:nvSpPr>
        <p:spPr>
          <a:xfrm>
            <a:off x="7010436" y="1093698"/>
            <a:ext cx="1261431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SGF near MGF </a:t>
            </a:r>
          </a:p>
        </p:txBody>
      </p:sp>
    </p:spTree>
    <p:extLst>
      <p:ext uri="{BB962C8B-B14F-4D97-AF65-F5344CB8AC3E}">
        <p14:creationId xmlns:p14="http://schemas.microsoft.com/office/powerpoint/2010/main" val="2712507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5B918-C60D-EEE6-D269-F14DBB559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EF54-7FB0-5040-B1C3-62E0E7BF3F5E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B57EF9-D90F-5943-D951-979C2CACA8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C71EB7-0850-B945-A422-4B52055C47A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A1CC4BF-305E-1C33-FFB3-C62D3B65A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DBE3DE37-372E-0A92-5C33-4A40778437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511" y="848300"/>
            <a:ext cx="5349352" cy="269362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449E2A-884A-27E5-E8D8-A33AB4513A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848300"/>
            <a:ext cx="3040655" cy="3745734"/>
          </a:xfrm>
        </p:spPr>
        <p:txBody>
          <a:bodyPr>
            <a:normAutofit/>
          </a:bodyPr>
          <a:lstStyle/>
          <a:p>
            <a:r>
              <a:rPr lang="en-US" dirty="0"/>
              <a:t>SGF proximity to SGFs/MGFs clearly better than any “internal” characteristic</a:t>
            </a:r>
          </a:p>
          <a:p>
            <a:r>
              <a:rPr lang="en-US" dirty="0"/>
              <a:t>SGFs near MGFs produced nearly the best DE (0.12) with easily the best FAR (0.022)</a:t>
            </a:r>
          </a:p>
          <a:p>
            <a:pPr lvl="1"/>
            <a:r>
              <a:rPr lang="en-US" dirty="0"/>
              <a:t>A small increase in the allowable FAR would result in the “best” DE</a:t>
            </a:r>
          </a:p>
          <a:p>
            <a:r>
              <a:rPr lang="en-US" dirty="0"/>
              <a:t>Using the SGFs near MGFs algorithm</a:t>
            </a:r>
          </a:p>
          <a:p>
            <a:pPr lvl="1"/>
            <a:r>
              <a:rPr lang="en-US" dirty="0"/>
              <a:t>Include MGFs</a:t>
            </a:r>
          </a:p>
          <a:p>
            <a:pPr lvl="1"/>
            <a:r>
              <a:rPr lang="en-US" dirty="0"/>
              <a:t>DE increases from 0.90 to 0.91</a:t>
            </a:r>
          </a:p>
          <a:p>
            <a:pPr lvl="1"/>
            <a:r>
              <a:rPr lang="en-US" dirty="0"/>
              <a:t>FAR does not change (~0.30)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C0B643-82ED-45D9-6801-E68F0931F65F}"/>
              </a:ext>
            </a:extLst>
          </p:cNvPr>
          <p:cNvSpPr txBox="1"/>
          <p:nvPr/>
        </p:nvSpPr>
        <p:spPr>
          <a:xfrm>
            <a:off x="3676708" y="364820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total “failure” of any “internal” characteristic, including energy-based characteristics may have ramifications for other GLM filters, specifically coherency. Having any amplitude-based parameter may be sub-optimal</a:t>
            </a:r>
          </a:p>
        </p:txBody>
      </p:sp>
    </p:spTree>
    <p:extLst>
      <p:ext uri="{BB962C8B-B14F-4D97-AF65-F5344CB8AC3E}">
        <p14:creationId xmlns:p14="http://schemas.microsoft.com/office/powerpoint/2010/main" val="930521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24CE0-E841-0150-EEB4-BA17728D0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EF54-7FB0-5040-B1C3-62E0E7BF3F5E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9F7AD0-5C8C-D039-C898-5D1841D763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C71EB7-0850-B945-A422-4B52055C47A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A77A8E0-581A-7557-BEAD-48040EB4C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5704065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-template-proprietary-wide">
  <a:themeElements>
    <a:clrScheme name="USRA colors">
      <a:dk1>
        <a:sysClr val="windowText" lastClr="000000"/>
      </a:dk1>
      <a:lt1>
        <a:sysClr val="window" lastClr="FFFFFF"/>
      </a:lt1>
      <a:dk2>
        <a:srgbClr val="002E73"/>
      </a:dk2>
      <a:lt2>
        <a:srgbClr val="77DFE3"/>
      </a:lt2>
      <a:accent1>
        <a:srgbClr val="8D9DAD"/>
      </a:accent1>
      <a:accent2>
        <a:srgbClr val="EDE581"/>
      </a:accent2>
      <a:accent3>
        <a:srgbClr val="FFC652"/>
      </a:accent3>
      <a:accent4>
        <a:srgbClr val="77DFE3"/>
      </a:accent4>
      <a:accent5>
        <a:srgbClr val="002E73"/>
      </a:accent5>
      <a:accent6>
        <a:srgbClr val="8D9DAD"/>
      </a:accent6>
      <a:hlink>
        <a:srgbClr val="0000FF"/>
      </a:hlink>
      <a:folHlink>
        <a:srgbClr val="800080"/>
      </a:folHlink>
    </a:clrScheme>
    <a:fontScheme name="USRA fonts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-template-proprietary-wide" id="{67777CAB-A7F0-1F4B-9912-A462162E98DD}" vid="{A8A2CA41-D0B8-314A-93BF-B0FC8D3872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55ff950-0fff-4646-b5a9-9f2b64a6b8f3">
      <Terms xmlns="http://schemas.microsoft.com/office/infopath/2007/PartnerControls"/>
    </lcf76f155ced4ddcb4097134ff3c332f>
    <TaxCatchAll xmlns="09f9559f-7433-4fcf-a170-f3c267a47b3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A7B055AE477A4382F8C169E7C23BC5" ma:contentTypeVersion="14" ma:contentTypeDescription="Create a new document." ma:contentTypeScope="" ma:versionID="08c0032df730df2f80a538327867ab72">
  <xsd:schema xmlns:xsd="http://www.w3.org/2001/XMLSchema" xmlns:xs="http://www.w3.org/2001/XMLSchema" xmlns:p="http://schemas.microsoft.com/office/2006/metadata/properties" xmlns:ns2="e55ff950-0fff-4646-b5a9-9f2b64a6b8f3" xmlns:ns3="09f9559f-7433-4fcf-a170-f3c267a47b37" targetNamespace="http://schemas.microsoft.com/office/2006/metadata/properties" ma:root="true" ma:fieldsID="2ccead05cfbbe7cdc389fa0d047c465a" ns2:_="" ns3:_="">
    <xsd:import namespace="e55ff950-0fff-4646-b5a9-9f2b64a6b8f3"/>
    <xsd:import namespace="09f9559f-7433-4fcf-a170-f3c267a47b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5ff950-0fff-4646-b5a9-9f2b64a6b8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5a8f6b4-6407-467c-8d6f-f072294717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f9559f-7433-4fcf-a170-f3c267a47b3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385775d-f12d-40f2-9eff-0679dc3df53e}" ma:internalName="TaxCatchAll" ma:showField="CatchAllData" ma:web="09f9559f-7433-4fcf-a170-f3c267a47b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465882-9676-450A-941C-674F622298AA}">
  <ds:schemaRefs>
    <ds:schemaRef ds:uri="http://schemas.microsoft.com/office/2006/metadata/properties"/>
    <ds:schemaRef ds:uri="http://schemas.microsoft.com/office/infopath/2007/PartnerControls"/>
    <ds:schemaRef ds:uri="e55ff950-0fff-4646-b5a9-9f2b64a6b8f3"/>
    <ds:schemaRef ds:uri="09f9559f-7433-4fcf-a170-f3c267a47b37"/>
  </ds:schemaRefs>
</ds:datastoreItem>
</file>

<file path=customXml/itemProps2.xml><?xml version="1.0" encoding="utf-8"?>
<ds:datastoreItem xmlns:ds="http://schemas.openxmlformats.org/officeDocument/2006/customXml" ds:itemID="{48E7BB21-EC67-4785-A278-85DDDD2EBA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E80AF4-4643-49B9-8637-2EA5D5AE7E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5ff950-0fff-4646-b5a9-9f2b64a6b8f3"/>
    <ds:schemaRef ds:uri="09f9559f-7433-4fcf-a170-f3c267a47b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presentation-template-proprietary-wide</Template>
  <TotalTime>2261</TotalTime>
  <Words>989</Words>
  <Application>Microsoft Office PowerPoint</Application>
  <PresentationFormat>On-screen Show (16:9)</PresentationFormat>
  <Paragraphs>136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Apple Symbols</vt:lpstr>
      <vt:lpstr>Arial</vt:lpstr>
      <vt:lpstr>Calibri</vt:lpstr>
      <vt:lpstr>Courier New</vt:lpstr>
      <vt:lpstr>Franklin Gothic Book</vt:lpstr>
      <vt:lpstr>Franklin Gothic Demi</vt:lpstr>
      <vt:lpstr>Franklin Gothic Medium</vt:lpstr>
      <vt:lpstr>Times New Roman</vt:lpstr>
      <vt:lpstr>Wingdings</vt:lpstr>
      <vt:lpstr>presentation-template-proprietary-wide</vt:lpstr>
      <vt:lpstr>Reintroducing Single Group Flashes to Improve Geostationary Lightning Mapper Detection Efficiency</vt:lpstr>
      <vt:lpstr>Previous Single Group Flash Analysis Summary</vt:lpstr>
      <vt:lpstr>Protocol</vt:lpstr>
      <vt:lpstr>Protocol (cont.)</vt:lpstr>
      <vt:lpstr>Internal Characteristics Results</vt:lpstr>
      <vt:lpstr>External Characteristics Results</vt:lpstr>
      <vt:lpstr>Optimal Time/Distance Values</vt:lpstr>
      <vt:lpstr>Conclusions</vt:lpstr>
      <vt:lpstr>Questions?</vt:lpstr>
      <vt:lpstr>DE and FAR Formula and Parameters</vt:lpstr>
    </vt:vector>
  </TitlesOfParts>
  <Company>usra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Lochner, James</dc:creator>
  <cp:lastModifiedBy>Mach, Douglas</cp:lastModifiedBy>
  <cp:revision>164</cp:revision>
  <dcterms:created xsi:type="dcterms:W3CDTF">2020-07-16T14:32:50Z</dcterms:created>
  <dcterms:modified xsi:type="dcterms:W3CDTF">2024-09-13T14:44:44Z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0x010100E6A7B055AE477A4382F8C169E7C23BC5</vt:lpwstr>
  </property>
</Properties>
</file>