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Roboto-bold.fntdata"/><Relationship Id="rId10" Type="http://schemas.openxmlformats.org/officeDocument/2006/relationships/slide" Target="slides/slide5.xml"/><Relationship Id="rId21" Type="http://schemas.openxmlformats.org/officeDocument/2006/relationships/font" Target="fonts/Roboto-regular.fntdata"/><Relationship Id="rId13" Type="http://schemas.openxmlformats.org/officeDocument/2006/relationships/slide" Target="slides/slide8.xml"/><Relationship Id="rId24" Type="http://schemas.openxmlformats.org/officeDocument/2006/relationships/font" Target="fonts/Roboto-boldItalic.fntdata"/><Relationship Id="rId12" Type="http://schemas.openxmlformats.org/officeDocument/2006/relationships/slide" Target="slides/slide7.xml"/><Relationship Id="rId23" Type="http://schemas.openxmlformats.org/officeDocument/2006/relationships/font" Target="fonts/Roboto-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e90e3e29c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fe90e3e29c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8ab9be07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8ab9be07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abc1f9c18_56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8abc1f9c18_56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ad9056f2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8ad9056f2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ac406cc38_9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8ac406cc38_9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8af652bbe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8af652bbe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89680776d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89680776d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e90e3e29c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e90e3e29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e90e3e29c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e90e3e29c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e90e3e29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e90e3e29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add actual ABI CTH image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e90e3e29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fe90e3e29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prepared for Q: why comparing groups in GLM and flashes in NLDN+ENTLN?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e90e3e29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fe90e3e29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e90e3e29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fe90e3e29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abc1f9c18_56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8abc1f9c18_56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8abc1f9c18_4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8abc1f9c18_4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9.jp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647200" y="392650"/>
            <a:ext cx="80628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Preparing GLM Data for a New Multi-Radar/Multi-Sensor System (MRMS)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Combined Lightning Product</a:t>
            </a:r>
            <a:endParaRPr sz="3600"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1143000" y="2569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4736"/>
              <a:buNone/>
            </a:pPr>
            <a:r>
              <a:rPr lang="en" sz="1900"/>
              <a:t>Sarah Stough</a:t>
            </a:r>
            <a:r>
              <a:rPr baseline="30000" lang="en" sz="1900"/>
              <a:t>1,2</a:t>
            </a:r>
            <a:r>
              <a:rPr lang="en" sz="1900"/>
              <a:t>, Vanna Chmielewski</a:t>
            </a:r>
            <a:r>
              <a:rPr baseline="30000" lang="en" sz="1900"/>
              <a:t>2</a:t>
            </a:r>
            <a:r>
              <a:rPr lang="en" sz="1900"/>
              <a:t>, Kristin Calhoun</a:t>
            </a:r>
            <a:r>
              <a:rPr baseline="30000" lang="en" sz="1900"/>
              <a:t>2</a:t>
            </a:r>
            <a:r>
              <a:rPr lang="en" sz="1900"/>
              <a:t>, Kevin Thiel</a:t>
            </a:r>
            <a:r>
              <a:rPr baseline="30000" lang="en" sz="1900"/>
              <a:t>1,2,3,4</a:t>
            </a:r>
            <a:endParaRPr baseline="30000" sz="19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20000"/>
              <a:buNone/>
            </a:pPr>
            <a:r>
              <a:t/>
            </a:r>
            <a:endParaRPr baseline="30000" sz="15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baseline="30000"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Cooperative</a:t>
            </a:r>
            <a:r>
              <a:rPr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Institute for Severe and High-Impact Weather Research and Operations, University of Oklahoma, Norman, Oklahoma</a:t>
            </a:r>
            <a:endParaRPr sz="1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None/>
            </a:pPr>
            <a:r>
              <a:rPr baseline="30000"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NOAA/OAR National Severe Storms Laboratory, Norman, Oklahoma</a:t>
            </a:r>
            <a:endParaRPr sz="125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Font typeface="Arial"/>
              <a:buNone/>
            </a:pPr>
            <a:r>
              <a:rPr baseline="30000"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NWS Storm Prediction Center, Norman, Oklahoma</a:t>
            </a:r>
            <a:endParaRPr sz="1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000"/>
              <a:buNone/>
            </a:pPr>
            <a:r>
              <a:rPr baseline="30000"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" sz="125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School of Meteorology, University of Oklahoma, Norman, Oklahoma</a:t>
            </a:r>
            <a:endParaRPr sz="1250"/>
          </a:p>
        </p:txBody>
      </p:sp>
      <p:sp>
        <p:nvSpPr>
          <p:cNvPr id="131" name="Google Shape;131;p25"/>
          <p:cNvSpPr txBox="1"/>
          <p:nvPr/>
        </p:nvSpPr>
        <p:spPr>
          <a:xfrm>
            <a:off x="0" y="4511278"/>
            <a:ext cx="256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 GLM Science Meeting</a:t>
            </a:r>
            <a:endParaRPr b="1" sz="1100"/>
          </a:p>
        </p:txBody>
      </p:sp>
      <p:sp>
        <p:nvSpPr>
          <p:cNvPr id="132" name="Google Shape;132;p25"/>
          <p:cNvSpPr txBox="1"/>
          <p:nvPr/>
        </p:nvSpPr>
        <p:spPr>
          <a:xfrm>
            <a:off x="-1" y="4841857"/>
            <a:ext cx="256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September 2024, 2:20 PM ET</a:t>
            </a:r>
            <a:endParaRPr b="1" sz="1100"/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697" y="4208551"/>
            <a:ext cx="889299" cy="89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125" y="4208975"/>
            <a:ext cx="889301" cy="8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8613" y="4197401"/>
            <a:ext cx="912189" cy="90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5099" y="4203508"/>
            <a:ext cx="899800" cy="900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/>
          <p:nvPr/>
        </p:nvSpPr>
        <p:spPr>
          <a:xfrm>
            <a:off x="0" y="-2250"/>
            <a:ext cx="9144000" cy="51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2" name="Google Shape;302;p34"/>
          <p:cNvSpPr txBox="1"/>
          <p:nvPr>
            <p:ph type="title"/>
          </p:nvPr>
        </p:nvSpPr>
        <p:spPr>
          <a:xfrm>
            <a:off x="220800" y="2815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pic>
        <p:nvPicPr>
          <p:cNvPr id="303" name="Google Shape;303;p34" title="bubble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28" y="1181084"/>
            <a:ext cx="4006007" cy="317411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/>
          <p:nvPr/>
        </p:nvSpPr>
        <p:spPr>
          <a:xfrm>
            <a:off x="172927" y="3035985"/>
            <a:ext cx="3805488" cy="577380"/>
          </a:xfrm>
          <a:prstGeom prst="rect">
            <a:avLst/>
          </a:prstGeom>
          <a:solidFill>
            <a:srgbClr val="44546A">
              <a:alpha val="60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975" y="507938"/>
            <a:ext cx="4441225" cy="452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34"/>
          <p:cNvGrpSpPr/>
          <p:nvPr/>
        </p:nvGrpSpPr>
        <p:grpSpPr>
          <a:xfrm>
            <a:off x="1114425" y="1181073"/>
            <a:ext cx="3488256" cy="762552"/>
            <a:chOff x="1114425" y="1181073"/>
            <a:chExt cx="3488256" cy="762552"/>
          </a:xfrm>
        </p:grpSpPr>
        <p:sp>
          <p:nvSpPr>
            <p:cNvPr id="307" name="Google Shape;307;p34"/>
            <p:cNvSpPr/>
            <p:nvPr/>
          </p:nvSpPr>
          <p:spPr>
            <a:xfrm rot="-1106097">
              <a:off x="4101564" y="1228806"/>
              <a:ext cx="407934" cy="657533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1114425" y="1457325"/>
              <a:ext cx="3038400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1114425" y="1457325"/>
              <a:ext cx="352500" cy="486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10" name="Google Shape;310;p34"/>
          <p:cNvGrpSpPr/>
          <p:nvPr/>
        </p:nvGrpSpPr>
        <p:grpSpPr>
          <a:xfrm>
            <a:off x="1466925" y="2998025"/>
            <a:ext cx="3015038" cy="759900"/>
            <a:chOff x="1466925" y="2998025"/>
            <a:chExt cx="3015038" cy="759900"/>
          </a:xfrm>
        </p:grpSpPr>
        <p:sp>
          <p:nvSpPr>
            <p:cNvPr id="311" name="Google Shape;311;p34"/>
            <p:cNvSpPr/>
            <p:nvPr/>
          </p:nvSpPr>
          <p:spPr>
            <a:xfrm rot="1266787">
              <a:off x="3968916" y="3049358"/>
              <a:ext cx="408095" cy="657235"/>
            </a:xfrm>
            <a:prstGeom prst="rightArrow">
              <a:avLst>
                <a:gd fmla="val 50000" name="adj1"/>
                <a:gd fmla="val 54920" name="adj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466925" y="2998025"/>
              <a:ext cx="352500" cy="486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1466925" y="3160325"/>
              <a:ext cx="2610000" cy="32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14" name="Google Shape;314;p34"/>
          <p:cNvSpPr/>
          <p:nvPr/>
        </p:nvSpPr>
        <p:spPr>
          <a:xfrm>
            <a:off x="6400800" y="3924300"/>
            <a:ext cx="1533600" cy="933600"/>
          </a:xfrm>
          <a:prstGeom prst="ellipse">
            <a:avLst/>
          </a:prstGeom>
          <a:noFill/>
          <a:ln cap="flat" cmpd="sng" w="38100">
            <a:solidFill>
              <a:srgbClr val="FF00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5" name="Google Shape;315;p34"/>
          <p:cNvSpPr/>
          <p:nvPr/>
        </p:nvSpPr>
        <p:spPr>
          <a:xfrm>
            <a:off x="6400800" y="1571625"/>
            <a:ext cx="1533600" cy="933600"/>
          </a:xfrm>
          <a:prstGeom prst="ellipse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6" name="Google Shape;316;p34"/>
          <p:cNvSpPr/>
          <p:nvPr/>
        </p:nvSpPr>
        <p:spPr>
          <a:xfrm>
            <a:off x="5935788" y="847725"/>
            <a:ext cx="1533600" cy="933600"/>
          </a:xfrm>
          <a:prstGeom prst="ellipse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34"/>
          <p:cNvSpPr/>
          <p:nvPr/>
        </p:nvSpPr>
        <p:spPr>
          <a:xfrm>
            <a:off x="5935775" y="3191256"/>
            <a:ext cx="1533600" cy="933600"/>
          </a:xfrm>
          <a:prstGeom prst="ellipse">
            <a:avLst/>
          </a:prstGeom>
          <a:noFill/>
          <a:ln cap="flat" cmpd="sng" w="38100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/>
          <p:nvPr/>
        </p:nvSpPr>
        <p:spPr>
          <a:xfrm>
            <a:off x="-19050" y="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3" name="Google Shape;323;p35"/>
          <p:cNvSpPr txBox="1"/>
          <p:nvPr>
            <p:ph type="title"/>
          </p:nvPr>
        </p:nvSpPr>
        <p:spPr>
          <a:xfrm>
            <a:off x="98875" y="8910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sp>
        <p:nvSpPr>
          <p:cNvPr id="324" name="Google Shape;324;p35"/>
          <p:cNvSpPr txBox="1"/>
          <p:nvPr/>
        </p:nvSpPr>
        <p:spPr>
          <a:xfrm>
            <a:off x="285600" y="977150"/>
            <a:ext cx="84678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If we assume that </a:t>
            </a:r>
            <a:r>
              <a:rPr lang="en" sz="1600">
                <a:solidFill>
                  <a:schemeClr val="accent2"/>
                </a:solidFill>
              </a:rPr>
              <a:t>light emission is from cloud top</a:t>
            </a:r>
            <a:r>
              <a:rPr lang="en" sz="1600">
                <a:solidFill>
                  <a:schemeClr val="dk1"/>
                </a:solidFill>
              </a:rPr>
              <a:t>, then we should also assume that poor performance relates to some </a:t>
            </a:r>
            <a:r>
              <a:rPr lang="en" sz="1600">
                <a:solidFill>
                  <a:schemeClr val="accent2"/>
                </a:solidFill>
              </a:rPr>
              <a:t>inaccuracy in cloud top height estimation</a:t>
            </a:r>
            <a:endParaRPr sz="1600">
              <a:solidFill>
                <a:schemeClr val="accent2"/>
              </a:solidFill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Can view from the perspective of how heights differ between the ABI CTH and the regional-seasonal Virts &amp; Koshak (2020) correction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285600" y="546300"/>
            <a:ext cx="846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When does the ABI CTH model succeed? Perform poorly? Why?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326" name="Google Shape;326;p35" title="difference_vk_abi_firstwors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25" y="2244099"/>
            <a:ext cx="7016604" cy="291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35"/>
          <p:cNvGrpSpPr/>
          <p:nvPr/>
        </p:nvGrpSpPr>
        <p:grpSpPr>
          <a:xfrm>
            <a:off x="1640328" y="2428804"/>
            <a:ext cx="5676400" cy="2308396"/>
            <a:chOff x="1340153" y="2599608"/>
            <a:chExt cx="5676400" cy="2308396"/>
          </a:xfrm>
        </p:grpSpPr>
        <p:sp>
          <p:nvSpPr>
            <p:cNvPr id="328" name="Google Shape;328;p35"/>
            <p:cNvSpPr/>
            <p:nvPr/>
          </p:nvSpPr>
          <p:spPr>
            <a:xfrm>
              <a:off x="1340153" y="2603104"/>
              <a:ext cx="2578500" cy="2304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4438053" y="2599608"/>
              <a:ext cx="2578500" cy="2304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30" name="Google Shape;330;p35"/>
          <p:cNvSpPr/>
          <p:nvPr/>
        </p:nvSpPr>
        <p:spPr>
          <a:xfrm>
            <a:off x="1640325" y="2428800"/>
            <a:ext cx="5676300" cy="860400"/>
          </a:xfrm>
          <a:prstGeom prst="rect">
            <a:avLst/>
          </a:prstGeom>
          <a:solidFill>
            <a:srgbClr val="70AD47">
              <a:alpha val="5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                                   </a:t>
            </a:r>
            <a:r>
              <a:rPr lang="en" sz="1300"/>
              <a:t>ABI CTH Taller than Coincident VK20 Height</a:t>
            </a:r>
            <a:endParaRPr sz="1300"/>
          </a:p>
        </p:txBody>
      </p:sp>
      <p:sp>
        <p:nvSpPr>
          <p:cNvPr id="331" name="Google Shape;331;p35"/>
          <p:cNvSpPr/>
          <p:nvPr/>
        </p:nvSpPr>
        <p:spPr>
          <a:xfrm>
            <a:off x="1640325" y="3289200"/>
            <a:ext cx="5676300" cy="1448100"/>
          </a:xfrm>
          <a:prstGeom prst="rect">
            <a:avLst/>
          </a:prstGeom>
          <a:solidFill>
            <a:srgbClr val="8E7CC3">
              <a:alpha val="495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                      ABI CTH More Shallow than Coincident VK20 Height</a:t>
            </a:r>
            <a:endParaRPr sz="1300"/>
          </a:p>
        </p:txBody>
      </p:sp>
      <p:sp>
        <p:nvSpPr>
          <p:cNvPr id="332" name="Google Shape;332;p35"/>
          <p:cNvSpPr/>
          <p:nvPr/>
        </p:nvSpPr>
        <p:spPr>
          <a:xfrm rot="-5400000">
            <a:off x="6882075" y="2816200"/>
            <a:ext cx="626100" cy="24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3" name="Google Shape;333;p35"/>
          <p:cNvSpPr/>
          <p:nvPr/>
        </p:nvSpPr>
        <p:spPr>
          <a:xfrm rot="5400000">
            <a:off x="6882075" y="4006913"/>
            <a:ext cx="626100" cy="24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4" name="Google Shape;334;p35"/>
          <p:cNvSpPr/>
          <p:nvPr/>
        </p:nvSpPr>
        <p:spPr>
          <a:xfrm>
            <a:off x="1672975" y="3289200"/>
            <a:ext cx="499716" cy="1396008"/>
          </a:xfrm>
          <a:prstGeom prst="cloud">
            <a:avLst/>
          </a:prstGeom>
          <a:solidFill>
            <a:srgbClr val="FF00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5" name="Google Shape;335;p35"/>
          <p:cNvSpPr/>
          <p:nvPr/>
        </p:nvSpPr>
        <p:spPr>
          <a:xfrm>
            <a:off x="2214776" y="3958085"/>
            <a:ext cx="444312" cy="727164"/>
          </a:xfrm>
          <a:prstGeom prst="cloud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2701175" y="2549625"/>
            <a:ext cx="499716" cy="2135700"/>
          </a:xfrm>
          <a:prstGeom prst="cloud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37" name="Google Shape;337;p35"/>
          <p:cNvCxnSpPr/>
          <p:nvPr/>
        </p:nvCxnSpPr>
        <p:spPr>
          <a:xfrm flipH="1" rot="10800000">
            <a:off x="1635575" y="3289200"/>
            <a:ext cx="5685900" cy="54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38" name="Google Shape;338;p35"/>
          <p:cNvSpPr/>
          <p:nvPr/>
        </p:nvSpPr>
        <p:spPr>
          <a:xfrm>
            <a:off x="1589575" y="4784475"/>
            <a:ext cx="5752500" cy="35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/>
          <p:nvPr/>
        </p:nvSpPr>
        <p:spPr>
          <a:xfrm>
            <a:off x="-19050" y="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4" name="Google Shape;344;p36"/>
          <p:cNvSpPr txBox="1"/>
          <p:nvPr>
            <p:ph type="title"/>
          </p:nvPr>
        </p:nvSpPr>
        <p:spPr>
          <a:xfrm>
            <a:off x="98875" y="8910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sp>
        <p:nvSpPr>
          <p:cNvPr id="345" name="Google Shape;345;p36"/>
          <p:cNvSpPr txBox="1"/>
          <p:nvPr/>
        </p:nvSpPr>
        <p:spPr>
          <a:xfrm>
            <a:off x="285600" y="546300"/>
            <a:ext cx="846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When does the ABI CTH model succeed? Perform poorly? Why?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346" name="Google Shape;346;p36" title="difference_vk_abi_firstworst.png"/>
          <p:cNvPicPr preferRelativeResize="0"/>
          <p:nvPr/>
        </p:nvPicPr>
        <p:blipFill rotWithShape="1">
          <a:blip r:embed="rId3">
            <a:alphaModFix/>
          </a:blip>
          <a:srcRect b="0" l="0" r="7158" t="0"/>
          <a:stretch/>
        </p:blipFill>
        <p:spPr>
          <a:xfrm>
            <a:off x="141725" y="2244100"/>
            <a:ext cx="6514475" cy="291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/>
          <p:nvPr/>
        </p:nvSpPr>
        <p:spPr>
          <a:xfrm>
            <a:off x="954528" y="2432300"/>
            <a:ext cx="2578500" cy="230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4052428" y="2428804"/>
            <a:ext cx="2578500" cy="230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" name="Google Shape;349;p36"/>
          <p:cNvSpPr/>
          <p:nvPr/>
        </p:nvSpPr>
        <p:spPr>
          <a:xfrm>
            <a:off x="903775" y="4784475"/>
            <a:ext cx="2848800" cy="35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0" name="Google Shape;350;p36"/>
          <p:cNvSpPr/>
          <p:nvPr/>
        </p:nvSpPr>
        <p:spPr>
          <a:xfrm>
            <a:off x="4015000" y="4784475"/>
            <a:ext cx="2793600" cy="359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504975" y="1134350"/>
            <a:ext cx="30204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VK</a:t>
            </a:r>
            <a:r>
              <a:rPr lang="en" sz="1300">
                <a:solidFill>
                  <a:schemeClr val="dk1"/>
                </a:solidFill>
              </a:rPr>
              <a:t>20 performs best for small lightning regions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52" name="Google Shape;352;p36"/>
          <p:cNvSpPr txBox="1"/>
          <p:nvPr/>
        </p:nvSpPr>
        <p:spPr>
          <a:xfrm>
            <a:off x="471950" y="1459025"/>
            <a:ext cx="30204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ABI CTH performs best at extreme CTH departure from VK20 model height at all size ranges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53" name="Google Shape;353;p36"/>
          <p:cNvSpPr txBox="1"/>
          <p:nvPr/>
        </p:nvSpPr>
        <p:spPr>
          <a:xfrm>
            <a:off x="3701075" y="1107750"/>
            <a:ext cx="30204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VK</a:t>
            </a:r>
            <a:r>
              <a:rPr lang="en" sz="1300">
                <a:solidFill>
                  <a:schemeClr val="dk1"/>
                </a:solidFill>
              </a:rPr>
              <a:t>20 performs best with daytime lightning, especially in the mid-afternoon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968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➔"/>
            </a:pPr>
            <a:r>
              <a:rPr lang="en" sz="1300">
                <a:solidFill>
                  <a:schemeClr val="dk1"/>
                </a:solidFill>
              </a:rPr>
              <a:t>ABI CTH performs best overnight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54" name="Google Shape;354;p36" title="difference_vk_abi_firstworst.png"/>
          <p:cNvPicPr preferRelativeResize="0"/>
          <p:nvPr/>
        </p:nvPicPr>
        <p:blipFill rotWithShape="1">
          <a:blip r:embed="rId4">
            <a:alphaModFix/>
          </a:blip>
          <a:srcRect b="0" l="92820" r="0" t="0"/>
          <a:stretch/>
        </p:blipFill>
        <p:spPr>
          <a:xfrm>
            <a:off x="6656200" y="2244100"/>
            <a:ext cx="503777" cy="291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 txBox="1"/>
          <p:nvPr/>
        </p:nvSpPr>
        <p:spPr>
          <a:xfrm>
            <a:off x="7247400" y="982050"/>
            <a:ext cx="18966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Implications for </a:t>
            </a:r>
            <a:r>
              <a:rPr lang="en" sz="1900">
                <a:solidFill>
                  <a:schemeClr val="dk1"/>
                </a:solidFill>
              </a:rPr>
              <a:t>near real-time product: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VK20 improves over ellipsoid model as often as ABI CTH, may be used with success most of the time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96850" lvl="0" marL="1143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Evidence that ABI CTH can improve GLM location situationally, even if it’s not the most recent data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/>
          <p:nvPr/>
        </p:nvSpPr>
        <p:spPr>
          <a:xfrm>
            <a:off x="-19050" y="-4925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61" name="Google Shape;36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5649" y="604338"/>
            <a:ext cx="4804473" cy="19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7"/>
          <p:cNvSpPr txBox="1"/>
          <p:nvPr>
            <p:ph type="title"/>
          </p:nvPr>
        </p:nvSpPr>
        <p:spPr>
          <a:xfrm>
            <a:off x="98875" y="8910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2561200" y="731775"/>
            <a:ext cx="788100" cy="1583100"/>
          </a:xfrm>
          <a:prstGeom prst="rect">
            <a:avLst/>
          </a:prstGeom>
          <a:noFill/>
          <a:ln cap="flat" cmpd="sng" w="19050">
            <a:solidFill>
              <a:srgbClr val="FF00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4" name="Google Shape;364;p37"/>
          <p:cNvSpPr/>
          <p:nvPr/>
        </p:nvSpPr>
        <p:spPr>
          <a:xfrm>
            <a:off x="5492925" y="731775"/>
            <a:ext cx="516000" cy="1583100"/>
          </a:xfrm>
          <a:prstGeom prst="rect">
            <a:avLst/>
          </a:prstGeom>
          <a:noFill/>
          <a:ln cap="flat" cmpd="sng" w="19050">
            <a:solidFill>
              <a:srgbClr val="FF00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65" name="Google Shape;365;p37" title="heatmap_small_d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0" y="2742375"/>
            <a:ext cx="4116200" cy="22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 title="heatmap_large_nigh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150" y="2739575"/>
            <a:ext cx="4116200" cy="225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7"/>
          <p:cNvSpPr/>
          <p:nvPr/>
        </p:nvSpPr>
        <p:spPr>
          <a:xfrm>
            <a:off x="3628325" y="731775"/>
            <a:ext cx="705900" cy="1583100"/>
          </a:xfrm>
          <a:prstGeom prst="rect">
            <a:avLst/>
          </a:prstGeom>
          <a:noFill/>
          <a:ln cap="flat" cmpd="sng" w="19050">
            <a:solidFill>
              <a:srgbClr val="0C57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8" name="Google Shape;368;p37"/>
          <p:cNvSpPr/>
          <p:nvPr/>
        </p:nvSpPr>
        <p:spPr>
          <a:xfrm>
            <a:off x="4689663" y="731775"/>
            <a:ext cx="423300" cy="1583100"/>
          </a:xfrm>
          <a:prstGeom prst="rect">
            <a:avLst/>
          </a:prstGeom>
          <a:noFill/>
          <a:ln cap="flat" cmpd="sng" w="19050">
            <a:solidFill>
              <a:srgbClr val="0C57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9" name="Google Shape;369;p37"/>
          <p:cNvSpPr/>
          <p:nvPr/>
        </p:nvSpPr>
        <p:spPr>
          <a:xfrm>
            <a:off x="6191895" y="731775"/>
            <a:ext cx="269700" cy="1583100"/>
          </a:xfrm>
          <a:prstGeom prst="rect">
            <a:avLst/>
          </a:prstGeom>
          <a:noFill/>
          <a:ln cap="flat" cmpd="sng" w="19050">
            <a:solidFill>
              <a:srgbClr val="0C57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0" name="Google Shape;370;p37"/>
          <p:cNvSpPr/>
          <p:nvPr/>
        </p:nvSpPr>
        <p:spPr>
          <a:xfrm rot="6441402">
            <a:off x="2423902" y="2463733"/>
            <a:ext cx="383146" cy="9678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1" name="Google Shape;371;p37"/>
          <p:cNvSpPr/>
          <p:nvPr/>
        </p:nvSpPr>
        <p:spPr>
          <a:xfrm rot="9938062">
            <a:off x="3424006" y="2508050"/>
            <a:ext cx="2113587" cy="96703"/>
          </a:xfrm>
          <a:prstGeom prst="rightArrow">
            <a:avLst>
              <a:gd fmla="val 58019" name="adj1"/>
              <a:gd fmla="val 50000" name="adj2"/>
            </a:avLst>
          </a:prstGeom>
          <a:solidFill>
            <a:srgbClr val="FF0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2" name="Google Shape;372;p37"/>
          <p:cNvSpPr/>
          <p:nvPr/>
        </p:nvSpPr>
        <p:spPr>
          <a:xfrm rot="5402692">
            <a:off x="6181968" y="2478777"/>
            <a:ext cx="383100" cy="9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3" name="Google Shape;373;p37"/>
          <p:cNvSpPr/>
          <p:nvPr/>
        </p:nvSpPr>
        <p:spPr>
          <a:xfrm rot="1598379">
            <a:off x="4283096" y="2529678"/>
            <a:ext cx="1236457" cy="96598"/>
          </a:xfrm>
          <a:prstGeom prst="rightArrow">
            <a:avLst>
              <a:gd fmla="val 58019" name="adj1"/>
              <a:gd fmla="val 50000" name="adj2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4" name="Google Shape;374;p37"/>
          <p:cNvSpPr/>
          <p:nvPr/>
        </p:nvSpPr>
        <p:spPr>
          <a:xfrm rot="2705096">
            <a:off x="5000489" y="2529609"/>
            <a:ext cx="715522" cy="96732"/>
          </a:xfrm>
          <a:prstGeom prst="rightArrow">
            <a:avLst>
              <a:gd fmla="val 58019" name="adj1"/>
              <a:gd fmla="val 50000" name="adj2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5" name="Google Shape;375;p37"/>
          <p:cNvSpPr txBox="1"/>
          <p:nvPr/>
        </p:nvSpPr>
        <p:spPr>
          <a:xfrm>
            <a:off x="40650" y="1362075"/>
            <a:ext cx="19650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1143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Small daytime convection, with hotspots over FL peninsula (sea breeze, pop-up) and lee of the Rockies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6955950" y="1797325"/>
            <a:ext cx="2188200" cy="9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96850" lvl="0" marL="1143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Large, nocturnal patterns indicative of MCS activity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6955950" y="-49250"/>
            <a:ext cx="21882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Parallax correction in near real-time:</a:t>
            </a:r>
            <a:endParaRPr sz="1900">
              <a:solidFill>
                <a:schemeClr val="dk1"/>
              </a:solidFill>
            </a:endParaRPr>
          </a:p>
          <a:p>
            <a:pPr indent="-196850" lvl="0" marL="1143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VK20 improves over ellipse model and may be used most of the time</a:t>
            </a:r>
            <a:endParaRPr sz="1300">
              <a:solidFill>
                <a:schemeClr val="dk1"/>
              </a:solidFill>
            </a:endParaRPr>
          </a:p>
          <a:p>
            <a:pPr indent="-196850" lvl="0" marL="1143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Evidence that ABI CTH can improve GLM location situationally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3" name="Google Shape;383;p38"/>
          <p:cNvSpPr txBox="1"/>
          <p:nvPr>
            <p:ph type="title"/>
          </p:nvPr>
        </p:nvSpPr>
        <p:spPr>
          <a:xfrm>
            <a:off x="87025" y="-112800"/>
            <a:ext cx="8702400" cy="72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Conceptualization of combined data</a:t>
            </a:r>
            <a:endParaRPr/>
          </a:p>
        </p:txBody>
      </p:sp>
      <p:pic>
        <p:nvPicPr>
          <p:cNvPr id="384" name="Google Shape;3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8675"/>
            <a:ext cx="4199276" cy="228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5755"/>
            <a:ext cx="3755212" cy="236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8400" y="2679192"/>
            <a:ext cx="3895049" cy="24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6421725" y="54775"/>
            <a:ext cx="8992200" cy="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00FF"/>
                </a:solidFill>
              </a:rPr>
              <a:t>sarah.stough@noaa.gov</a:t>
            </a:r>
            <a:endParaRPr sz="1800">
              <a:solidFill>
                <a:srgbClr val="9900FF"/>
              </a:solidFill>
            </a:endParaRPr>
          </a:p>
        </p:txBody>
      </p:sp>
      <p:sp>
        <p:nvSpPr>
          <p:cNvPr id="388" name="Google Shape;388;p38"/>
          <p:cNvSpPr txBox="1"/>
          <p:nvPr>
            <p:ph idx="1" type="body"/>
          </p:nvPr>
        </p:nvSpPr>
        <p:spPr>
          <a:xfrm>
            <a:off x="4164500" y="452575"/>
            <a:ext cx="5027700" cy="257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Challenges/issues to solve in near real-time: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Have about 1 minute to make parallax correction decision &amp; compute, then generate combined grid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Data will occasionally be missing (GLM, ABI, ENTLN, NLDN…)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Still assume light comes from cloud top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Data combination is not a new idea, not a one-size-fits-all solution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“Good” solution often depends on user, their experience                (e.g., prefer point data information to gridded data)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0704" y="2683575"/>
            <a:ext cx="3895351" cy="24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/>
        </p:nvSpPr>
        <p:spPr>
          <a:xfrm>
            <a:off x="3834950" y="3139200"/>
            <a:ext cx="953700" cy="13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Grid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+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Point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/>
          <p:nvPr/>
        </p:nvSpPr>
        <p:spPr>
          <a:xfrm>
            <a:off x="-19050" y="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Google Shape;396;p39"/>
          <p:cNvSpPr txBox="1"/>
          <p:nvPr>
            <p:ph type="title"/>
          </p:nvPr>
        </p:nvSpPr>
        <p:spPr>
          <a:xfrm>
            <a:off x="220788" y="53000"/>
            <a:ext cx="8702400" cy="72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 representation</a:t>
            </a:r>
            <a:endParaRPr/>
          </a:p>
        </p:txBody>
      </p:sp>
      <p:grpSp>
        <p:nvGrpSpPr>
          <p:cNvPr id="397" name="Google Shape;397;p39"/>
          <p:cNvGrpSpPr/>
          <p:nvPr/>
        </p:nvGrpSpPr>
        <p:grpSpPr>
          <a:xfrm>
            <a:off x="931200" y="721825"/>
            <a:ext cx="5300400" cy="4315800"/>
            <a:chOff x="1921800" y="721825"/>
            <a:chExt cx="5300400" cy="4315800"/>
          </a:xfrm>
        </p:grpSpPr>
        <p:sp>
          <p:nvSpPr>
            <p:cNvPr id="398" name="Google Shape;398;p39"/>
            <p:cNvSpPr/>
            <p:nvPr/>
          </p:nvSpPr>
          <p:spPr>
            <a:xfrm>
              <a:off x="1921800" y="721825"/>
              <a:ext cx="5300400" cy="43158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399" name="Google Shape;399;p39" title="minutes_pie_hist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5150" y="1038875"/>
              <a:ext cx="4973701" cy="3681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39"/>
          <p:cNvGrpSpPr/>
          <p:nvPr/>
        </p:nvGrpSpPr>
        <p:grpSpPr>
          <a:xfrm>
            <a:off x="6491155" y="1218397"/>
            <a:ext cx="2432034" cy="2706724"/>
            <a:chOff x="6361575" y="1995263"/>
            <a:chExt cx="2728025" cy="3070938"/>
          </a:xfrm>
        </p:grpSpPr>
        <p:sp>
          <p:nvSpPr>
            <p:cNvPr id="401" name="Google Shape;401;p39"/>
            <p:cNvSpPr/>
            <p:nvPr/>
          </p:nvSpPr>
          <p:spPr>
            <a:xfrm>
              <a:off x="7560200" y="3321100"/>
              <a:ext cx="1529400" cy="1745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402" name="Google Shape;402;p39"/>
            <p:cNvGrpSpPr/>
            <p:nvPr/>
          </p:nvGrpSpPr>
          <p:grpSpPr>
            <a:xfrm>
              <a:off x="6361575" y="1995262"/>
              <a:ext cx="2712086" cy="3060324"/>
              <a:chOff x="6361575" y="1995263"/>
              <a:chExt cx="2712086" cy="3060324"/>
            </a:xfrm>
          </p:grpSpPr>
          <p:pic>
            <p:nvPicPr>
              <p:cNvPr id="403" name="Google Shape;403;p39" title="analyzed_pie_hist.png"/>
              <p:cNvPicPr preferRelativeResize="0"/>
              <p:nvPr/>
            </p:nvPicPr>
            <p:blipFill rotWithShape="1">
              <a:blip r:embed="rId4">
                <a:alphaModFix/>
              </a:blip>
              <a:srcRect b="35838" l="9561" r="53306" t="6431"/>
              <a:stretch/>
            </p:blipFill>
            <p:spPr>
              <a:xfrm>
                <a:off x="6361575" y="1995263"/>
                <a:ext cx="1529498" cy="1723874"/>
              </a:xfrm>
              <a:prstGeom prst="rect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404" name="Google Shape;404;p39" title="analyzed_pie_hist.png"/>
              <p:cNvPicPr preferRelativeResize="0"/>
              <p:nvPr/>
            </p:nvPicPr>
            <p:blipFill rotWithShape="1">
              <a:blip r:embed="rId4">
                <a:alphaModFix/>
              </a:blip>
              <a:srcRect b="35838" l="58194" r="5449" t="6431"/>
              <a:stretch/>
            </p:blipFill>
            <p:spPr>
              <a:xfrm>
                <a:off x="7576138" y="3331713"/>
                <a:ext cx="1497524" cy="17238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26"/>
          <p:cNvSpPr txBox="1"/>
          <p:nvPr>
            <p:ph type="title"/>
          </p:nvPr>
        </p:nvSpPr>
        <p:spPr>
          <a:xfrm>
            <a:off x="220800" y="-76200"/>
            <a:ext cx="8702400" cy="72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Combined Lightning Product for MRMS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58200" y="594875"/>
            <a:ext cx="9027600" cy="383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Multi-Radar/Multi-Sensor System - 0.01°x0.01° gridded data, 2-min updates in near real time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4631100" y="965725"/>
            <a:ext cx="4512900" cy="14616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lt1"/>
                </a:solidFill>
              </a:rPr>
              <a:t>Improved Decision-Making </a:t>
            </a:r>
            <a:endParaRPr b="1"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Quantitative precipitation estimation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Icing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Turbulence 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Convective hazards</a:t>
            </a:r>
            <a:endParaRPr sz="1650">
              <a:solidFill>
                <a:schemeClr val="lt1"/>
              </a:solidFill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4631100" y="2893625"/>
            <a:ext cx="4512900" cy="2225700"/>
          </a:xfrm>
          <a:prstGeom prst="rect">
            <a:avLst/>
          </a:prstGeom>
          <a:solidFill>
            <a:srgbClr val="741B47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lt1"/>
                </a:solidFill>
              </a:rPr>
              <a:t>Supports Widespread Applications</a:t>
            </a:r>
            <a:endParaRPr b="1"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Forecasting, warning operations      (NWS Weather Forecast Offices)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Numerical </a:t>
            </a:r>
            <a:r>
              <a:rPr lang="en" sz="1650">
                <a:solidFill>
                  <a:schemeClr val="lt1"/>
                </a:solidFill>
              </a:rPr>
              <a:t>weather</a:t>
            </a:r>
            <a:r>
              <a:rPr lang="en" sz="1650">
                <a:solidFill>
                  <a:schemeClr val="lt1"/>
                </a:solidFill>
              </a:rPr>
              <a:t> prediction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Hydrology (River Forecast Centers)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Aviation (Center Weather Service Units, FAA)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Federal agencies: DOD, FEMA, USDA</a:t>
            </a:r>
            <a:endParaRPr i="1" sz="1650">
              <a:solidFill>
                <a:schemeClr val="lt1"/>
              </a:solidFill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4063550" y="1545800"/>
            <a:ext cx="408000" cy="6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26"/>
          <p:cNvSpPr/>
          <p:nvPr/>
        </p:nvSpPr>
        <p:spPr>
          <a:xfrm rot="5400000">
            <a:off x="6594525" y="2331663"/>
            <a:ext cx="408000" cy="6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9525">
            <a:solidFill>
              <a:srgbClr val="13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8" name="Google Shape;148;p26" title="2023071423_mrms_CREF.png"/>
          <p:cNvPicPr preferRelativeResize="0"/>
          <p:nvPr/>
        </p:nvPicPr>
        <p:blipFill rotWithShape="1">
          <a:blip r:embed="rId3">
            <a:alphaModFix/>
          </a:blip>
          <a:srcRect b="24741" l="24478" r="17239" t="16407"/>
          <a:stretch/>
        </p:blipFill>
        <p:spPr>
          <a:xfrm>
            <a:off x="550750" y="2866963"/>
            <a:ext cx="3609314" cy="22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0" y="937625"/>
            <a:ext cx="3869700" cy="19269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lt1"/>
                </a:solidFill>
              </a:rPr>
              <a:t>Synthesized Data and Algorithms</a:t>
            </a:r>
            <a:endParaRPr b="1"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Radars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Surface, upper air observations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Rain gauges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Lightning detection systems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Satellites</a:t>
            </a:r>
            <a:endParaRPr sz="1650">
              <a:solidFill>
                <a:schemeClr val="lt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50"/>
              <a:buChar char="●"/>
            </a:pPr>
            <a:r>
              <a:rPr lang="en" sz="1650">
                <a:solidFill>
                  <a:schemeClr val="lt1"/>
                </a:solidFill>
              </a:rPr>
              <a:t>Models</a:t>
            </a:r>
            <a:endParaRPr sz="16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15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27"/>
          <p:cNvSpPr txBox="1"/>
          <p:nvPr>
            <p:ph type="title"/>
          </p:nvPr>
        </p:nvSpPr>
        <p:spPr>
          <a:xfrm>
            <a:off x="186575" y="-6300"/>
            <a:ext cx="8702400" cy="72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Combined Lightning Product for MRMS</a:t>
            </a:r>
            <a:endParaRPr/>
          </a:p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18150" y="733175"/>
            <a:ext cx="9108000" cy="4645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FAA interested in basic question of, “Where is lightning happening?”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0" y="1042075"/>
            <a:ext cx="5435400" cy="24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MRMS System includes lightning data but not GLM 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158" name="Google Shape;158;p27"/>
          <p:cNvGrpSpPr/>
          <p:nvPr/>
        </p:nvGrpSpPr>
        <p:grpSpPr>
          <a:xfrm>
            <a:off x="5230791" y="1050085"/>
            <a:ext cx="3913343" cy="2547157"/>
            <a:chOff x="5181800" y="1125575"/>
            <a:chExt cx="3962077" cy="2600201"/>
          </a:xfrm>
        </p:grpSpPr>
        <p:pic>
          <p:nvPicPr>
            <p:cNvPr id="159" name="Google Shape;159;p27" title="2023071423_mrms_1hrltg.png"/>
            <p:cNvPicPr preferRelativeResize="0"/>
            <p:nvPr/>
          </p:nvPicPr>
          <p:blipFill rotWithShape="1">
            <a:blip r:embed="rId3">
              <a:alphaModFix/>
            </a:blip>
            <a:srcRect b="24743" l="26684" r="17242" t="16397"/>
            <a:stretch/>
          </p:blipFill>
          <p:spPr>
            <a:xfrm>
              <a:off x="5181800" y="1125575"/>
              <a:ext cx="3962077" cy="2600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27"/>
            <p:cNvSpPr txBox="1"/>
            <p:nvPr/>
          </p:nvSpPr>
          <p:spPr>
            <a:xfrm>
              <a:off x="5205788" y="3383475"/>
              <a:ext cx="3914100" cy="34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MRMS 1-hour lightning density map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61" name="Google Shape;161;p27"/>
          <p:cNvGrpSpPr/>
          <p:nvPr/>
        </p:nvGrpSpPr>
        <p:grpSpPr>
          <a:xfrm>
            <a:off x="380363" y="3597250"/>
            <a:ext cx="8548291" cy="1097144"/>
            <a:chOff x="186563" y="3694200"/>
            <a:chExt cx="8548291" cy="1097144"/>
          </a:xfrm>
        </p:grpSpPr>
        <p:grpSp>
          <p:nvGrpSpPr>
            <p:cNvPr id="162" name="Google Shape;162;p27"/>
            <p:cNvGrpSpPr/>
            <p:nvPr/>
          </p:nvGrpSpPr>
          <p:grpSpPr>
            <a:xfrm>
              <a:off x="186563" y="3858220"/>
              <a:ext cx="7111930" cy="933124"/>
              <a:chOff x="1031163" y="2278320"/>
              <a:chExt cx="7111930" cy="933124"/>
            </a:xfrm>
          </p:grpSpPr>
          <p:grpSp>
            <p:nvGrpSpPr>
              <p:cNvPr id="163" name="Google Shape;163;p27"/>
              <p:cNvGrpSpPr/>
              <p:nvPr/>
            </p:nvGrpSpPr>
            <p:grpSpPr>
              <a:xfrm>
                <a:off x="1031163" y="2278320"/>
                <a:ext cx="7111930" cy="933124"/>
                <a:chOff x="1031163" y="2278320"/>
                <a:chExt cx="7111930" cy="933124"/>
              </a:xfrm>
            </p:grpSpPr>
            <p:grpSp>
              <p:nvGrpSpPr>
                <p:cNvPr id="164" name="Google Shape;164;p27"/>
                <p:cNvGrpSpPr/>
                <p:nvPr/>
              </p:nvGrpSpPr>
              <p:grpSpPr>
                <a:xfrm>
                  <a:off x="1031163" y="2278320"/>
                  <a:ext cx="5851152" cy="933124"/>
                  <a:chOff x="1031163" y="2278320"/>
                  <a:chExt cx="5851152" cy="933124"/>
                </a:xfrm>
              </p:grpSpPr>
              <p:grpSp>
                <p:nvGrpSpPr>
                  <p:cNvPr id="165" name="Google Shape;165;p27"/>
                  <p:cNvGrpSpPr/>
                  <p:nvPr/>
                </p:nvGrpSpPr>
                <p:grpSpPr>
                  <a:xfrm>
                    <a:off x="2193228" y="2278320"/>
                    <a:ext cx="4689087" cy="933099"/>
                    <a:chOff x="1083025" y="1574030"/>
                    <a:chExt cx="1834900" cy="1925503"/>
                  </a:xfrm>
                </p:grpSpPr>
                <p:sp>
                  <p:nvSpPr>
                    <p:cNvPr id="166" name="Google Shape;166;p27"/>
                    <p:cNvSpPr txBox="1"/>
                    <p:nvPr/>
                  </p:nvSpPr>
                  <p:spPr>
                    <a:xfrm>
                      <a:off x="2004676" y="1574030"/>
                      <a:ext cx="718500" cy="24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mos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sp>
                  <p:nvSpPr>
                    <p:cNvPr id="167" name="Google Shape;167;p27"/>
                    <p:cNvSpPr txBox="1"/>
                    <p:nvPr/>
                  </p:nvSpPr>
                  <p:spPr>
                    <a:xfrm>
                      <a:off x="1146371" y="2695025"/>
                      <a:ext cx="1505100" cy="446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b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Parallax Correction and Map Projection</a:t>
                      </a:r>
                      <a:endParaRPr b="1" sz="10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sp>
                  <p:nvSpPr>
                    <p:cNvPr id="168" name="Google Shape;168;p27"/>
                    <p:cNvSpPr txBox="1"/>
                    <p:nvPr/>
                  </p:nvSpPr>
                  <p:spPr>
                    <a:xfrm>
                      <a:off x="1146368" y="2762133"/>
                      <a:ext cx="1741200" cy="737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Evaluate parallax correction approaches </a:t>
                      </a:r>
                      <a:endParaRPr sz="8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9144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        Project GLM data to </a:t>
                      </a:r>
                      <a:r>
                        <a:rPr lang="en" sz="800">
                          <a:solidFill>
                            <a:srgbClr val="9900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MRMS grids  </a:t>
                      </a:r>
                      <a:r>
                        <a:rPr lang="en" sz="8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                                                                                                  </a:t>
                      </a:r>
                      <a:endParaRPr sz="8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457200" lvl="0" marL="1828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00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</a:t>
                      </a:r>
                      <a:r>
                        <a:rPr lang="en" sz="800">
                          <a:solidFill>
                            <a:srgbClr val="9900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Implement real-time parallax correction </a:t>
                      </a:r>
                      <a:endParaRPr sz="800">
                        <a:solidFill>
                          <a:srgbClr val="9900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2743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9900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cxnSp>
                  <p:nvCxnSpPr>
                    <p:cNvPr id="169" name="Google Shape;169;p27"/>
                    <p:cNvCxnSpPr/>
                    <p:nvPr/>
                  </p:nvCxnSpPr>
                  <p:spPr>
                    <a:xfrm>
                      <a:off x="2736976" y="1703941"/>
                      <a:ext cx="150600" cy="67110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0D5CD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sp>
                  <p:nvSpPr>
                    <p:cNvPr id="170" name="Google Shape;170;p27"/>
                    <p:cNvSpPr/>
                    <p:nvPr/>
                  </p:nvSpPr>
                  <p:spPr>
                    <a:xfrm flipH="1">
                      <a:off x="1083025" y="2306625"/>
                      <a:ext cx="18348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D5CDF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</a:t>
                      </a:r>
                      <a:endParaRPr/>
                    </a:p>
                  </p:txBody>
                </p:sp>
                <p:sp>
                  <p:nvSpPr>
                    <p:cNvPr id="171" name="Google Shape;171;p27"/>
                    <p:cNvSpPr/>
                    <p:nvPr/>
                  </p:nvSpPr>
                  <p:spPr>
                    <a:xfrm>
                      <a:off x="1083125" y="2460449"/>
                      <a:ext cx="18348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942A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grpSp>
                <p:nvGrpSpPr>
                  <p:cNvPr id="172" name="Google Shape;172;p27"/>
                  <p:cNvGrpSpPr/>
                  <p:nvPr/>
                </p:nvGrpSpPr>
                <p:grpSpPr>
                  <a:xfrm>
                    <a:off x="1031163" y="2278325"/>
                    <a:ext cx="2267720" cy="933119"/>
                    <a:chOff x="1083004" y="1574030"/>
                    <a:chExt cx="3459000" cy="1925545"/>
                  </a:xfrm>
                </p:grpSpPr>
                <p:sp>
                  <p:nvSpPr>
                    <p:cNvPr id="173" name="Google Shape;173;p27"/>
                    <p:cNvSpPr txBox="1"/>
                    <p:nvPr/>
                  </p:nvSpPr>
                  <p:spPr>
                    <a:xfrm>
                      <a:off x="1510073" y="1574030"/>
                      <a:ext cx="718500" cy="241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mos</a:t>
                      </a:r>
                      <a:endParaRPr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sp>
                  <p:nvSpPr>
                    <p:cNvPr id="174" name="Google Shape;174;p27"/>
                    <p:cNvSpPr txBox="1"/>
                    <p:nvPr/>
                  </p:nvSpPr>
                  <p:spPr>
                    <a:xfrm>
                      <a:off x="1083004" y="2694594"/>
                      <a:ext cx="3459000" cy="446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b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Spin-Up</a:t>
                      </a:r>
                      <a:endParaRPr b="1" sz="10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sp>
                  <p:nvSpPr>
                    <p:cNvPr id="175" name="Google Shape;175;p27"/>
                    <p:cNvSpPr txBox="1"/>
                    <p:nvPr/>
                  </p:nvSpPr>
                  <p:spPr>
                    <a:xfrm>
                      <a:off x="1083022" y="2762175"/>
                      <a:ext cx="1987500" cy="737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Data Ingest,       </a:t>
                      </a:r>
                      <a:endParaRPr sz="8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800">
                          <a:solidFill>
                            <a:srgbClr val="0C57D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Tools Development</a:t>
                      </a:r>
                      <a:endParaRPr sz="800">
                        <a:solidFill>
                          <a:srgbClr val="0C57D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cxnSp>
                  <p:nvCxnSpPr>
                    <p:cNvPr id="176" name="Google Shape;176;p27"/>
                    <p:cNvCxnSpPr/>
                    <p:nvPr/>
                  </p:nvCxnSpPr>
                  <p:spPr>
                    <a:xfrm>
                      <a:off x="2180202" y="1695421"/>
                      <a:ext cx="718500" cy="741900"/>
                    </a:xfrm>
                    <a:prstGeom prst="straightConnector1">
                      <a:avLst/>
                    </a:prstGeom>
                    <a:noFill/>
                    <a:ln cap="flat" cmpd="sng" w="9525">
                      <a:solidFill>
                        <a:srgbClr val="0D5CD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sp>
                  <p:nvSpPr>
                    <p:cNvPr id="177" name="Google Shape;177;p27"/>
                    <p:cNvSpPr/>
                    <p:nvPr/>
                  </p:nvSpPr>
                  <p:spPr>
                    <a:xfrm flipH="1">
                      <a:off x="1083025" y="2306625"/>
                      <a:ext cx="18348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D5CDF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</a:t>
                      </a:r>
                      <a:endParaRPr/>
                    </a:p>
                  </p:txBody>
                </p:sp>
                <p:sp>
                  <p:nvSpPr>
                    <p:cNvPr id="178" name="Google Shape;178;p27"/>
                    <p:cNvSpPr/>
                    <p:nvPr/>
                  </p:nvSpPr>
                  <p:spPr>
                    <a:xfrm>
                      <a:off x="1083125" y="2460449"/>
                      <a:ext cx="1834800" cy="143400"/>
                    </a:xfrm>
                    <a:prstGeom prst="parallelogram">
                      <a:avLst>
                        <a:gd fmla="val 96952" name="adj"/>
                      </a:avLst>
                    </a:prstGeom>
                    <a:solidFill>
                      <a:srgbClr val="0942A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</p:grpSp>
            <p:grpSp>
              <p:nvGrpSpPr>
                <p:cNvPr id="179" name="Google Shape;179;p27"/>
                <p:cNvGrpSpPr/>
                <p:nvPr/>
              </p:nvGrpSpPr>
              <p:grpSpPr>
                <a:xfrm>
                  <a:off x="6840027" y="2278325"/>
                  <a:ext cx="1303066" cy="933094"/>
                  <a:chOff x="1083025" y="1574030"/>
                  <a:chExt cx="1987593" cy="1925493"/>
                </a:xfrm>
              </p:grpSpPr>
              <p:sp>
                <p:nvSpPr>
                  <p:cNvPr id="180" name="Google Shape;180;p27"/>
                  <p:cNvSpPr txBox="1"/>
                  <p:nvPr/>
                </p:nvSpPr>
                <p:spPr>
                  <a:xfrm>
                    <a:off x="1510227" y="1574030"/>
                    <a:ext cx="718500" cy="24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600"/>
                      </a:spcAft>
                      <a:buNone/>
                    </a:pPr>
                    <a:r>
                      <a:rPr lang="en" sz="8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2 mos</a:t>
                    </a:r>
                    <a:endParaRPr sz="80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81" name="Google Shape;181;p27"/>
                  <p:cNvSpPr txBox="1"/>
                  <p:nvPr/>
                </p:nvSpPr>
                <p:spPr>
                  <a:xfrm>
                    <a:off x="1235825" y="2695025"/>
                    <a:ext cx="1505100" cy="446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b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1000">
                        <a:solidFill>
                          <a:srgbClr val="9900FF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Merge Data</a:t>
                    </a:r>
                    <a:endParaRPr b="1" sz="1000">
                      <a:solidFill>
                        <a:srgbClr val="9900FF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82" name="Google Shape;182;p27"/>
                  <p:cNvSpPr txBox="1"/>
                  <p:nvPr/>
                </p:nvSpPr>
                <p:spPr>
                  <a:xfrm>
                    <a:off x="1235818" y="2762124"/>
                    <a:ext cx="1834800" cy="73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600"/>
                      </a:spcAft>
                      <a:buNone/>
                    </a:pPr>
                    <a:r>
                      <a:rPr lang="en" sz="800">
                        <a:solidFill>
                          <a:srgbClr val="9900FF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Combine GLM FED and real-time NLDN and ENTLN feeds</a:t>
                    </a:r>
                    <a:endParaRPr sz="800">
                      <a:solidFill>
                        <a:srgbClr val="9900FF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cxnSp>
                <p:nvCxnSpPr>
                  <p:cNvPr id="183" name="Google Shape;183;p27"/>
                  <p:cNvCxnSpPr/>
                  <p:nvPr/>
                </p:nvCxnSpPr>
                <p:spPr>
                  <a:xfrm>
                    <a:off x="2180202" y="1695421"/>
                    <a:ext cx="718500" cy="7419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0D5CD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84" name="Google Shape;184;p27"/>
                  <p:cNvSpPr/>
                  <p:nvPr/>
                </p:nvSpPr>
                <p:spPr>
                  <a:xfrm flipH="1">
                    <a:off x="1083025" y="2306625"/>
                    <a:ext cx="1834800" cy="1434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9900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</a:t>
                    </a:r>
                    <a:endParaRPr/>
                  </a:p>
                </p:txBody>
              </p:sp>
              <p:sp>
                <p:nvSpPr>
                  <p:cNvPr id="185" name="Google Shape;185;p27"/>
                  <p:cNvSpPr/>
                  <p:nvPr/>
                </p:nvSpPr>
                <p:spPr>
                  <a:xfrm>
                    <a:off x="1083125" y="2460449"/>
                    <a:ext cx="1834800" cy="143400"/>
                  </a:xfrm>
                  <a:prstGeom prst="parallelogram">
                    <a:avLst>
                      <a:gd fmla="val 96952" name="adj"/>
                    </a:avLst>
                  </a:prstGeom>
                  <a:solidFill>
                    <a:srgbClr val="351C7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186" name="Google Shape;186;p27"/>
              <p:cNvSpPr/>
              <p:nvPr/>
            </p:nvSpPr>
            <p:spPr>
              <a:xfrm flipH="1">
                <a:off x="4614627" y="2630200"/>
                <a:ext cx="2267700" cy="69600"/>
              </a:xfrm>
              <a:prstGeom prst="parallelogram">
                <a:avLst>
                  <a:gd fmla="val 96952" name="adj"/>
                </a:avLst>
              </a:prstGeom>
              <a:solidFill>
                <a:srgbClr val="99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27"/>
              <p:cNvSpPr/>
              <p:nvPr/>
            </p:nvSpPr>
            <p:spPr>
              <a:xfrm>
                <a:off x="4614631" y="2710086"/>
                <a:ext cx="2267700" cy="69600"/>
              </a:xfrm>
              <a:prstGeom prst="parallelogram">
                <a:avLst>
                  <a:gd fmla="val 96952" name="adj"/>
                </a:avLst>
              </a:prstGeom>
              <a:solidFill>
                <a:srgbClr val="351C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88" name="Google Shape;188;p27"/>
            <p:cNvCxnSpPr/>
            <p:nvPr/>
          </p:nvCxnSpPr>
          <p:spPr>
            <a:xfrm flipH="1" rot="10800000">
              <a:off x="3806471" y="3694211"/>
              <a:ext cx="2700" cy="6654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9" name="Google Shape;189;p27"/>
            <p:cNvSpPr/>
            <p:nvPr/>
          </p:nvSpPr>
          <p:spPr>
            <a:xfrm rot="5400000">
              <a:off x="3917000" y="3583675"/>
              <a:ext cx="253750" cy="474800"/>
            </a:xfrm>
            <a:prstGeom prst="flowChartExtract">
              <a:avLst/>
            </a:pr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90" name="Google Shape;190;p27"/>
            <p:cNvGrpSpPr/>
            <p:nvPr/>
          </p:nvGrpSpPr>
          <p:grpSpPr>
            <a:xfrm>
              <a:off x="7147918" y="3858225"/>
              <a:ext cx="1586936" cy="933119"/>
              <a:chOff x="7147918" y="3858225"/>
              <a:chExt cx="1586936" cy="933119"/>
            </a:xfrm>
          </p:grpSpPr>
          <p:grpSp>
            <p:nvGrpSpPr>
              <p:cNvPr id="191" name="Google Shape;191;p27"/>
              <p:cNvGrpSpPr/>
              <p:nvPr/>
            </p:nvGrpSpPr>
            <p:grpSpPr>
              <a:xfrm>
                <a:off x="7147918" y="4213290"/>
                <a:ext cx="1586936" cy="578054"/>
                <a:chOff x="7147918" y="4213290"/>
                <a:chExt cx="1586936" cy="578054"/>
              </a:xfrm>
            </p:grpSpPr>
            <p:sp>
              <p:nvSpPr>
                <p:cNvPr id="192" name="Google Shape;192;p27"/>
                <p:cNvSpPr/>
                <p:nvPr/>
              </p:nvSpPr>
              <p:spPr>
                <a:xfrm flipH="1">
                  <a:off x="7147922" y="4213290"/>
                  <a:ext cx="1203000" cy="69600"/>
                </a:xfrm>
                <a:prstGeom prst="parallelogram">
                  <a:avLst>
                    <a:gd fmla="val 96952" name="adj"/>
                  </a:avLst>
                </a:prstGeom>
                <a:solidFill>
                  <a:srgbClr val="CC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</a:t>
                  </a:r>
                  <a:endParaRPr/>
                </a:p>
              </p:txBody>
            </p:sp>
            <p:sp>
              <p:nvSpPr>
                <p:cNvPr id="193" name="Google Shape;193;p27"/>
                <p:cNvSpPr/>
                <p:nvPr/>
              </p:nvSpPr>
              <p:spPr>
                <a:xfrm>
                  <a:off x="7147918" y="4289996"/>
                  <a:ext cx="1203000" cy="69600"/>
                </a:xfrm>
                <a:prstGeom prst="parallelogram">
                  <a:avLst>
                    <a:gd fmla="val 96952" name="adj"/>
                  </a:avLst>
                </a:prstGeom>
                <a:solidFill>
                  <a:srgbClr val="66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990000"/>
                    </a:solidFill>
                  </a:endParaRPr>
                </a:p>
              </p:txBody>
            </p:sp>
            <p:grpSp>
              <p:nvGrpSpPr>
                <p:cNvPr id="194" name="Google Shape;194;p27"/>
                <p:cNvGrpSpPr/>
                <p:nvPr/>
              </p:nvGrpSpPr>
              <p:grpSpPr>
                <a:xfrm>
                  <a:off x="7298499" y="4401475"/>
                  <a:ext cx="1436355" cy="389869"/>
                  <a:chOff x="1235819" y="2695007"/>
                  <a:chExt cx="2190901" cy="804517"/>
                </a:xfrm>
              </p:grpSpPr>
              <p:sp>
                <p:nvSpPr>
                  <p:cNvPr id="195" name="Google Shape;195;p27"/>
                  <p:cNvSpPr txBox="1"/>
                  <p:nvPr/>
                </p:nvSpPr>
                <p:spPr>
                  <a:xfrm>
                    <a:off x="1235819" y="2695007"/>
                    <a:ext cx="1934400" cy="446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b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1000">
                        <a:solidFill>
                          <a:srgbClr val="CC000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Continuing</a:t>
                    </a:r>
                    <a:r>
                      <a:rPr b="1" lang="en" sz="1000">
                        <a:solidFill>
                          <a:srgbClr val="CC000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 Work</a:t>
                    </a:r>
                    <a:endParaRPr b="1" sz="1000">
                      <a:solidFill>
                        <a:srgbClr val="CC000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196" name="Google Shape;196;p27"/>
                  <p:cNvSpPr txBox="1"/>
                  <p:nvPr/>
                </p:nvSpPr>
                <p:spPr>
                  <a:xfrm>
                    <a:off x="1235820" y="2762124"/>
                    <a:ext cx="2190900" cy="73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600"/>
                      </a:spcAft>
                      <a:buNone/>
                    </a:pPr>
                    <a:r>
                      <a:rPr lang="en" sz="800">
                        <a:solidFill>
                          <a:srgbClr val="CC000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Merge</a:t>
                    </a:r>
                    <a:r>
                      <a:rPr lang="en" sz="800">
                        <a:solidFill>
                          <a:srgbClr val="CC000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 GLM East and West, extract value-added info beyond binary lightning ID</a:t>
                    </a:r>
                    <a:endParaRPr sz="800">
                      <a:solidFill>
                        <a:srgbClr val="CC000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sp>
            <p:nvSpPr>
              <p:cNvPr id="197" name="Google Shape;197;p27"/>
              <p:cNvSpPr txBox="1"/>
              <p:nvPr/>
            </p:nvSpPr>
            <p:spPr>
              <a:xfrm>
                <a:off x="7779776" y="3858225"/>
                <a:ext cx="471000" cy="11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Yrs 2+</a:t>
                </a:r>
                <a:endParaRPr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98" name="Google Shape;198;p27"/>
          <p:cNvSpPr/>
          <p:nvPr/>
        </p:nvSpPr>
        <p:spPr>
          <a:xfrm>
            <a:off x="6825175" y="2181250"/>
            <a:ext cx="422100" cy="33780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27"/>
          <p:cNvSpPr/>
          <p:nvPr/>
        </p:nvSpPr>
        <p:spPr>
          <a:xfrm rot="-681109">
            <a:off x="7132431" y="2476811"/>
            <a:ext cx="804743" cy="337830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" name="Google Shape;200;p27"/>
          <p:cNvSpPr/>
          <p:nvPr/>
        </p:nvSpPr>
        <p:spPr>
          <a:xfrm rot="1513063">
            <a:off x="6136714" y="2675736"/>
            <a:ext cx="992820" cy="500179"/>
          </a:xfrm>
          <a:prstGeom prst="ellipse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0" y="1395775"/>
            <a:ext cx="54354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Goal: Integrate NLDN, ENTLN, and GLM data for more complete, robust picture of active lightning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18150" y="1953250"/>
            <a:ext cx="5435400" cy="15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22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All instruments suffer from degradation, dropouts</a:t>
            </a:r>
            <a:endParaRPr sz="1700">
              <a:solidFill>
                <a:schemeClr val="dk1"/>
              </a:solidFill>
            </a:endParaRPr>
          </a:p>
          <a:p>
            <a:pPr indent="-2222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No detection technology captures all interesting* properties of lightning at all times </a:t>
            </a:r>
            <a:endParaRPr sz="1700">
              <a:solidFill>
                <a:schemeClr val="dk1"/>
              </a:solidFill>
            </a:endParaRPr>
          </a:p>
          <a:p>
            <a:pPr indent="-2222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Opportunities to deliver comprehensive lightning data and added meteorological insight</a:t>
            </a:r>
            <a:endParaRPr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-16225" y="4694400"/>
            <a:ext cx="9108000" cy="635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* what is “interesting” depends on who is asked! 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28"/>
          <p:cNvSpPr txBox="1"/>
          <p:nvPr>
            <p:ph type="title"/>
          </p:nvPr>
        </p:nvSpPr>
        <p:spPr>
          <a:xfrm>
            <a:off x="39450" y="21200"/>
            <a:ext cx="9065100" cy="72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GLM Lightning Location, a.k.a. Parallax Correction</a:t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50" y="821002"/>
            <a:ext cx="3039976" cy="246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3079425" y="743725"/>
            <a:ext cx="34488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Lightning emission height models: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113950" y="3387900"/>
            <a:ext cx="6067200" cy="24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GOES Advanced Baseline Imager (ABI)                                                                      Cloud Top Height (CTH) retrievals</a:t>
            </a:r>
            <a:endParaRPr sz="1700">
              <a:solidFill>
                <a:schemeClr val="dk1"/>
              </a:solidFill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Most direct correction</a:t>
            </a:r>
            <a:endParaRPr sz="1700">
              <a:solidFill>
                <a:schemeClr val="dk1"/>
              </a:solidFill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Real-time challenges: </a:t>
            </a:r>
            <a:r>
              <a:rPr lang="en" sz="1700">
                <a:solidFill>
                  <a:schemeClr val="dk1"/>
                </a:solidFill>
              </a:rPr>
              <a:t>computational</a:t>
            </a:r>
            <a:r>
              <a:rPr lang="en" sz="1700">
                <a:solidFill>
                  <a:schemeClr val="dk1"/>
                </a:solidFill>
              </a:rPr>
              <a:t> time cost,  additional risks from data lag or drop-outs, impacts from CTH algorithm assumptions/errors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213" name="Google Shape;213;p28"/>
          <p:cNvGrpSpPr/>
          <p:nvPr/>
        </p:nvGrpSpPr>
        <p:grpSpPr>
          <a:xfrm>
            <a:off x="6930200" y="620425"/>
            <a:ext cx="2069250" cy="1379075"/>
            <a:chOff x="6930200" y="620425"/>
            <a:chExt cx="2069250" cy="1379075"/>
          </a:xfrm>
        </p:grpSpPr>
        <p:sp>
          <p:nvSpPr>
            <p:cNvPr id="214" name="Google Shape;214;p28"/>
            <p:cNvSpPr/>
            <p:nvPr/>
          </p:nvSpPr>
          <p:spPr>
            <a:xfrm>
              <a:off x="6963050" y="693900"/>
              <a:ext cx="2036400" cy="1305600"/>
            </a:xfrm>
            <a:prstGeom prst="ellipse">
              <a:avLst/>
            </a:prstGeom>
            <a:noFill/>
            <a:ln cap="flat" cmpd="sng" w="2857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cxnSp>
          <p:nvCxnSpPr>
            <p:cNvPr id="215" name="Google Shape;215;p28"/>
            <p:cNvCxnSpPr>
              <a:stCxn id="214" idx="2"/>
            </p:cNvCxnSpPr>
            <p:nvPr/>
          </p:nvCxnSpPr>
          <p:spPr>
            <a:xfrm>
              <a:off x="6963050" y="1346700"/>
              <a:ext cx="5010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6" name="Google Shape;216;p28"/>
            <p:cNvCxnSpPr/>
            <p:nvPr/>
          </p:nvCxnSpPr>
          <p:spPr>
            <a:xfrm>
              <a:off x="7981250" y="693900"/>
              <a:ext cx="0" cy="209400"/>
            </a:xfrm>
            <a:prstGeom prst="straightConnector1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7" name="Google Shape;217;p28"/>
            <p:cNvSpPr/>
            <p:nvPr/>
          </p:nvSpPr>
          <p:spPr>
            <a:xfrm>
              <a:off x="7455800" y="886800"/>
              <a:ext cx="1050900" cy="9198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8" name="Google Shape;218;p28"/>
            <p:cNvSpPr txBox="1"/>
            <p:nvPr/>
          </p:nvSpPr>
          <p:spPr>
            <a:xfrm>
              <a:off x="6930200" y="1065150"/>
              <a:ext cx="870600" cy="1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14 km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19" name="Google Shape;219;p28"/>
            <p:cNvSpPr txBox="1"/>
            <p:nvPr/>
          </p:nvSpPr>
          <p:spPr>
            <a:xfrm>
              <a:off x="7940200" y="620425"/>
              <a:ext cx="870600" cy="1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6 km</a:t>
              </a:r>
              <a:endParaRPr sz="1200">
                <a:solidFill>
                  <a:schemeClr val="dk1"/>
                </a:solidFill>
              </a:endParaRPr>
            </a:p>
          </p:txBody>
        </p:sp>
      </p:grpSp>
      <p:grpSp>
        <p:nvGrpSpPr>
          <p:cNvPr id="220" name="Google Shape;220;p28"/>
          <p:cNvGrpSpPr/>
          <p:nvPr/>
        </p:nvGrpSpPr>
        <p:grpSpPr>
          <a:xfrm>
            <a:off x="6181065" y="2082299"/>
            <a:ext cx="2859434" cy="1451251"/>
            <a:chOff x="6181065" y="2082299"/>
            <a:chExt cx="2859434" cy="1451251"/>
          </a:xfrm>
        </p:grpSpPr>
        <p:sp>
          <p:nvSpPr>
            <p:cNvPr id="221" name="Google Shape;221;p28"/>
            <p:cNvSpPr txBox="1"/>
            <p:nvPr/>
          </p:nvSpPr>
          <p:spPr>
            <a:xfrm>
              <a:off x="6181138" y="3281550"/>
              <a:ext cx="2859300" cy="25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Virts and Koshak (2020) Fig. 7a-b</a:t>
              </a:r>
              <a:endParaRPr sz="1000">
                <a:solidFill>
                  <a:schemeClr val="dk1"/>
                </a:solidFill>
              </a:endParaRPr>
            </a:p>
          </p:txBody>
        </p:sp>
        <p:pic>
          <p:nvPicPr>
            <p:cNvPr id="222" name="Google Shape;222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1065" y="2082299"/>
              <a:ext cx="2859434" cy="1305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3" name="Google Shape;223;p28"/>
          <p:cNvGrpSpPr/>
          <p:nvPr/>
        </p:nvGrpSpPr>
        <p:grpSpPr>
          <a:xfrm>
            <a:off x="6486688" y="3761125"/>
            <a:ext cx="2248202" cy="1193526"/>
            <a:chOff x="6486688" y="3761125"/>
            <a:chExt cx="2248202" cy="1193526"/>
          </a:xfrm>
        </p:grpSpPr>
        <p:pic>
          <p:nvPicPr>
            <p:cNvPr id="224" name="Google Shape;224;p28" title="File:Sun-in-the-sky.jpg - Wikimedia Commons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86688" y="3761125"/>
              <a:ext cx="2248202" cy="119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61625" y="3941350"/>
              <a:ext cx="1300449" cy="51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28"/>
          <p:cNvSpPr txBox="1"/>
          <p:nvPr/>
        </p:nvSpPr>
        <p:spPr>
          <a:xfrm>
            <a:off x="3113550" y="1167625"/>
            <a:ext cx="34488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v2 Lightning Ellipsoid</a:t>
            </a:r>
            <a:endParaRPr sz="1700">
              <a:solidFill>
                <a:schemeClr val="dk1"/>
              </a:solidFill>
            </a:endParaRPr>
          </a:p>
          <a:p>
            <a:pPr indent="-279400" lvl="0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Computationally simple</a:t>
            </a:r>
            <a:endParaRPr sz="1700">
              <a:solidFill>
                <a:schemeClr val="dk1"/>
              </a:solidFill>
            </a:endParaRPr>
          </a:p>
          <a:p>
            <a:pPr indent="-279400" lvl="0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Works reasonably well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3113550" y="1725750"/>
            <a:ext cx="34488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Virts &amp; Koshak (2020) regional, seasonal maps</a:t>
            </a:r>
            <a:endParaRPr sz="1700">
              <a:solidFill>
                <a:schemeClr val="dk1"/>
              </a:solidFill>
            </a:endParaRPr>
          </a:p>
          <a:p>
            <a:pPr indent="-336550" lvl="0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Improves on ellipsoid</a:t>
            </a:r>
            <a:endParaRPr sz="1700">
              <a:solidFill>
                <a:schemeClr val="dk1"/>
              </a:solidFill>
            </a:endParaRPr>
          </a:p>
          <a:p>
            <a:pPr indent="-336550" lvl="0" marL="8001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Some increase in  runtime to implement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3" name="Google Shape;233;p29"/>
          <p:cNvSpPr txBox="1"/>
          <p:nvPr>
            <p:ph type="title"/>
          </p:nvPr>
        </p:nvSpPr>
        <p:spPr>
          <a:xfrm>
            <a:off x="220800" y="0"/>
            <a:ext cx="8702400" cy="629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Evaluation of</a:t>
            </a:r>
            <a:r>
              <a:rPr lang="en"/>
              <a:t> Parallax Correction Methods</a:t>
            </a:r>
            <a:endParaRPr/>
          </a:p>
        </p:txBody>
      </p:sp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28375" y="570900"/>
            <a:ext cx="8994300" cy="4572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Analysis approach informed by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near real-time product considerations-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209550" lvl="0" marL="2286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Which emission 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height model most decreases the distance</a:t>
            </a:r>
            <a:r>
              <a:rPr lang="en" sz="1500">
                <a:latin typeface="Arial"/>
                <a:ea typeface="Arial"/>
                <a:cs typeface="Arial"/>
                <a:sym typeface="Arial"/>
              </a:rPr>
              <a:t> between 1-minute periods of GLM footprints and clustered groups of NLDN + ENTLN flashes?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2095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ABI CTH data from 5-10 mins prior to lightning analysis time to evaluate impacts from latency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2779975" y="1994100"/>
            <a:ext cx="6318925" cy="3102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50" y="1814350"/>
            <a:ext cx="2653850" cy="2022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2" name="Google Shape;242;p30"/>
          <p:cNvSpPr txBox="1"/>
          <p:nvPr>
            <p:ph type="title"/>
          </p:nvPr>
        </p:nvSpPr>
        <p:spPr>
          <a:xfrm>
            <a:off x="91475" y="42225"/>
            <a:ext cx="8985300" cy="49365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50"/>
              <a:t>Pop quiz </a:t>
            </a:r>
            <a:endParaRPr b="1" sz="2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50"/>
          </a:p>
          <a:p>
            <a:pPr indent="-384175" lvl="0" marL="457200" rtl="0" algn="l">
              <a:spcBef>
                <a:spcPts val="0"/>
              </a:spcBef>
              <a:spcAft>
                <a:spcPts val="0"/>
              </a:spcAft>
              <a:buSzPts val="2450"/>
              <a:buAutoNum type="arabicParenR"/>
            </a:pPr>
            <a:r>
              <a:rPr lang="en" sz="2450"/>
              <a:t>Which light emission height model performs the </a:t>
            </a:r>
            <a:r>
              <a:rPr b="1" lang="en" sz="2450"/>
              <a:t>best</a:t>
            </a:r>
            <a:r>
              <a:rPr lang="en" sz="2450"/>
              <a:t> over the greater GOES-East area?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/>
              <a:t>a)  v2 Ellipsoid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/>
              <a:t>b)  Regional-seasonal correction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/>
              <a:t>c)  ABI CTH product</a:t>
            </a:r>
            <a:endParaRPr sz="2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50"/>
          </a:p>
          <a:p>
            <a:pPr indent="-384175" lvl="0" marL="457200" rtl="0" algn="l">
              <a:spcBef>
                <a:spcPts val="0"/>
              </a:spcBef>
              <a:spcAft>
                <a:spcPts val="0"/>
              </a:spcAft>
              <a:buSzPts val="2450"/>
              <a:buAutoNum type="arabicParenR"/>
            </a:pPr>
            <a:r>
              <a:rPr lang="en" sz="2450"/>
              <a:t>Which light emission height model performs the </a:t>
            </a:r>
            <a:r>
              <a:rPr b="1" lang="en" sz="2450"/>
              <a:t>worst</a:t>
            </a:r>
            <a:r>
              <a:rPr lang="en" sz="2450"/>
              <a:t> over the greater GOES-East area?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50"/>
              <a:t>a)  v2 Ellipsoid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50"/>
              <a:t>b)  Regional-seasonal correction</a:t>
            </a:r>
            <a:endParaRPr sz="245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50"/>
              <a:t>c)  ABI CTH product</a:t>
            </a:r>
            <a:endParaRPr sz="24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/>
          <p:nvPr/>
        </p:nvSpPr>
        <p:spPr>
          <a:xfrm>
            <a:off x="-19050" y="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8" name="Google Shape;248;p31"/>
          <p:cNvGrpSpPr/>
          <p:nvPr/>
        </p:nvGrpSpPr>
        <p:grpSpPr>
          <a:xfrm>
            <a:off x="1736253" y="805375"/>
            <a:ext cx="5671475" cy="4148575"/>
            <a:chOff x="1736278" y="682500"/>
            <a:chExt cx="5671475" cy="4148575"/>
          </a:xfrm>
        </p:grpSpPr>
        <p:pic>
          <p:nvPicPr>
            <p:cNvPr id="249" name="Google Shape;249;p31" title="bubble2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36278" y="682500"/>
              <a:ext cx="5671475" cy="414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31"/>
            <p:cNvSpPr txBox="1"/>
            <p:nvPr/>
          </p:nvSpPr>
          <p:spPr>
            <a:xfrm>
              <a:off x="4094625" y="3868950"/>
              <a:ext cx="1778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Any other model in 2nd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251" name="Google Shape;251;p31"/>
          <p:cNvGrpSpPr/>
          <p:nvPr/>
        </p:nvGrpSpPr>
        <p:grpSpPr>
          <a:xfrm>
            <a:off x="1736243" y="805375"/>
            <a:ext cx="5755975" cy="4148573"/>
            <a:chOff x="1694031" y="682500"/>
            <a:chExt cx="5755975" cy="4148573"/>
          </a:xfrm>
        </p:grpSpPr>
        <p:pic>
          <p:nvPicPr>
            <p:cNvPr id="252" name="Google Shape;252;p31" title="bubble3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94031" y="682500"/>
              <a:ext cx="5755975" cy="4148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31"/>
            <p:cNvSpPr txBox="1"/>
            <p:nvPr/>
          </p:nvSpPr>
          <p:spPr>
            <a:xfrm>
              <a:off x="3224950" y="3867275"/>
              <a:ext cx="1778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Any other model in 1st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254" name="Google Shape;254;p31"/>
          <p:cNvGrpSpPr/>
          <p:nvPr/>
        </p:nvGrpSpPr>
        <p:grpSpPr>
          <a:xfrm>
            <a:off x="1736250" y="805363"/>
            <a:ext cx="5755975" cy="4148577"/>
            <a:chOff x="1694025" y="682500"/>
            <a:chExt cx="5755975" cy="4148577"/>
          </a:xfrm>
        </p:grpSpPr>
        <p:pic>
          <p:nvPicPr>
            <p:cNvPr id="255" name="Google Shape;255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94025" y="682500"/>
              <a:ext cx="5755975" cy="4148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1"/>
            <p:cNvSpPr txBox="1"/>
            <p:nvPr/>
          </p:nvSpPr>
          <p:spPr>
            <a:xfrm>
              <a:off x="3179000" y="3703300"/>
              <a:ext cx="1778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Any other model in 1st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257" name="Google Shape;257;p31"/>
          <p:cNvSpPr txBox="1"/>
          <p:nvPr>
            <p:ph type="title"/>
          </p:nvPr>
        </p:nvSpPr>
        <p:spPr>
          <a:xfrm>
            <a:off x="98875" y="8910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grpSp>
        <p:nvGrpSpPr>
          <p:cNvPr id="258" name="Google Shape;258;p31"/>
          <p:cNvGrpSpPr/>
          <p:nvPr/>
        </p:nvGrpSpPr>
        <p:grpSpPr>
          <a:xfrm>
            <a:off x="1554800" y="720513"/>
            <a:ext cx="6291000" cy="4318288"/>
            <a:chOff x="1694025" y="598888"/>
            <a:chExt cx="6291000" cy="4318288"/>
          </a:xfrm>
        </p:grpSpPr>
        <p:sp>
          <p:nvSpPr>
            <p:cNvPr id="259" name="Google Shape;259;p31"/>
            <p:cNvSpPr/>
            <p:nvPr/>
          </p:nvSpPr>
          <p:spPr>
            <a:xfrm>
              <a:off x="7202325" y="601375"/>
              <a:ext cx="782700" cy="431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0" name="Google Shape;260;p31"/>
            <p:cNvSpPr/>
            <p:nvPr/>
          </p:nvSpPr>
          <p:spPr>
            <a:xfrm>
              <a:off x="1694025" y="598888"/>
              <a:ext cx="782700" cy="431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61" name="Google Shape;261;p31" title="bubble1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887667" y="682500"/>
              <a:ext cx="5368694" cy="41485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/>
          <p:nvPr/>
        </p:nvSpPr>
        <p:spPr>
          <a:xfrm>
            <a:off x="-19050" y="0"/>
            <a:ext cx="9182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32"/>
          <p:cNvSpPr txBox="1"/>
          <p:nvPr>
            <p:ph type="title"/>
          </p:nvPr>
        </p:nvSpPr>
        <p:spPr>
          <a:xfrm>
            <a:off x="98875" y="8910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b="0" l="10897" r="0" t="0"/>
          <a:stretch/>
        </p:blipFill>
        <p:spPr>
          <a:xfrm>
            <a:off x="6133874" y="546300"/>
            <a:ext cx="2910926" cy="235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 title="bubbl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" y="546300"/>
            <a:ext cx="2971802" cy="235467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342750" y="2977950"/>
            <a:ext cx="84678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ABI CTH should provide advantage of fitting a better light emission height model </a:t>
            </a:r>
            <a:r>
              <a:rPr lang="en" sz="1800">
                <a:solidFill>
                  <a:schemeClr val="dk1"/>
                </a:solidFill>
              </a:rPr>
              <a:t>per GLM observation</a:t>
            </a:r>
            <a:r>
              <a:rPr lang="en" sz="1800">
                <a:solidFill>
                  <a:schemeClr val="dk1"/>
                </a:solidFill>
              </a:rPr>
              <a:t>, assuming cloud top emission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1" name="Google Shape;271;p32" title="bubble3.png"/>
          <p:cNvPicPr preferRelativeResize="0"/>
          <p:nvPr/>
        </p:nvPicPr>
        <p:blipFill rotWithShape="1">
          <a:blip r:embed="rId5">
            <a:alphaModFix/>
          </a:blip>
          <a:srcRect b="0" l="10897" r="0" t="0"/>
          <a:stretch/>
        </p:blipFill>
        <p:spPr>
          <a:xfrm>
            <a:off x="3121188" y="546300"/>
            <a:ext cx="2910926" cy="235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/>
          <p:nvPr/>
        </p:nvSpPr>
        <p:spPr>
          <a:xfrm>
            <a:off x="3118104" y="1095375"/>
            <a:ext cx="283500" cy="13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6133900" y="1171575"/>
            <a:ext cx="279300" cy="13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76200" y="1019175"/>
            <a:ext cx="5905500" cy="5145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342750" y="4616250"/>
            <a:ext cx="8467800" cy="26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When does the ABI CTH model succeed? Perform poorly? Why?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338100" y="3587325"/>
            <a:ext cx="84678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When ABI CTH is successful, it notably improves on the other models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338100" y="3965363"/>
            <a:ext cx="88011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Yet, poor performance of the ABI CTH model happens at about the same frequency as the other </a:t>
            </a:r>
            <a:r>
              <a:rPr lang="en" sz="1800">
                <a:solidFill>
                  <a:schemeClr val="dk1"/>
                </a:solidFill>
              </a:rPr>
              <a:t>light</a:t>
            </a:r>
            <a:r>
              <a:rPr lang="en" sz="1800">
                <a:solidFill>
                  <a:schemeClr val="dk1"/>
                </a:solidFill>
              </a:rPr>
              <a:t> height emission models, and with fairly large failures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8" name="Google Shape;278;p32"/>
          <p:cNvSpPr/>
          <p:nvPr/>
        </p:nvSpPr>
        <p:spPr>
          <a:xfrm>
            <a:off x="6133875" y="1019175"/>
            <a:ext cx="3092400" cy="514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9" name="Google Shape;279;p32"/>
          <p:cNvGrpSpPr/>
          <p:nvPr/>
        </p:nvGrpSpPr>
        <p:grpSpPr>
          <a:xfrm>
            <a:off x="676275" y="612675"/>
            <a:ext cx="6575125" cy="406500"/>
            <a:chOff x="676275" y="612675"/>
            <a:chExt cx="6575125" cy="406500"/>
          </a:xfrm>
        </p:grpSpPr>
        <p:sp>
          <p:nvSpPr>
            <p:cNvPr id="280" name="Google Shape;280;p32"/>
            <p:cNvSpPr txBox="1"/>
            <p:nvPr/>
          </p:nvSpPr>
          <p:spPr>
            <a:xfrm>
              <a:off x="676275" y="612675"/>
              <a:ext cx="8382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2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1st</a:t>
              </a:r>
              <a:endParaRPr b="1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1" name="Google Shape;281;p32"/>
            <p:cNvSpPr txBox="1"/>
            <p:nvPr/>
          </p:nvSpPr>
          <p:spPr>
            <a:xfrm>
              <a:off x="3405075" y="612675"/>
              <a:ext cx="8382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2nd</a:t>
              </a:r>
              <a:endParaRPr b="1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2" name="Google Shape;282;p32"/>
            <p:cNvSpPr txBox="1"/>
            <p:nvPr/>
          </p:nvSpPr>
          <p:spPr>
            <a:xfrm>
              <a:off x="6413200" y="612675"/>
              <a:ext cx="8382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3rd</a:t>
              </a:r>
              <a:endParaRPr b="1" sz="2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/>
          <p:nvPr/>
        </p:nvSpPr>
        <p:spPr>
          <a:xfrm>
            <a:off x="-19050" y="-38100"/>
            <a:ext cx="9201000" cy="521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8" name="Google Shape;288;p33"/>
          <p:cNvSpPr txBox="1"/>
          <p:nvPr>
            <p:ph type="title"/>
          </p:nvPr>
        </p:nvSpPr>
        <p:spPr>
          <a:xfrm>
            <a:off x="220800" y="28150"/>
            <a:ext cx="8702400" cy="457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Parallax Correction Model Evaluation</a:t>
            </a:r>
            <a:endParaRPr/>
          </a:p>
        </p:txBody>
      </p:sp>
      <p:sp>
        <p:nvSpPr>
          <p:cNvPr id="289" name="Google Shape;289;p33"/>
          <p:cNvSpPr txBox="1"/>
          <p:nvPr/>
        </p:nvSpPr>
        <p:spPr>
          <a:xfrm>
            <a:off x="6927200" y="708650"/>
            <a:ext cx="2179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460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More lightning regions best corrected by ABI CTH in cool season (fewer storms)</a:t>
            </a:r>
            <a:endParaRPr>
              <a:solidFill>
                <a:schemeClr val="dk1"/>
              </a:solidFill>
            </a:endParaRPr>
          </a:p>
          <a:p>
            <a:pPr indent="-1460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</a:t>
            </a:r>
            <a:r>
              <a:rPr lang="en">
                <a:solidFill>
                  <a:schemeClr val="dk1"/>
                </a:solidFill>
              </a:rPr>
              <a:t>easonal</a:t>
            </a:r>
            <a:r>
              <a:rPr lang="en">
                <a:solidFill>
                  <a:schemeClr val="dk1"/>
                </a:solidFill>
              </a:rPr>
              <a:t> correction effectiveness approaches ellipsoid in transitional months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140538" y="544125"/>
            <a:ext cx="6786600" cy="29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1" name="Google Shape;291;p33" title="first_breakdown.png"/>
          <p:cNvPicPr preferRelativeResize="0"/>
          <p:nvPr/>
        </p:nvPicPr>
        <p:blipFill rotWithShape="1">
          <a:blip r:embed="rId3">
            <a:alphaModFix/>
          </a:blip>
          <a:srcRect b="49939" l="0" r="0" t="0"/>
          <a:stretch/>
        </p:blipFill>
        <p:spPr>
          <a:xfrm>
            <a:off x="140475" y="724725"/>
            <a:ext cx="6786724" cy="20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3"/>
          <p:cNvSpPr txBox="1"/>
          <p:nvPr/>
        </p:nvSpPr>
        <p:spPr>
          <a:xfrm>
            <a:off x="6927200" y="2913150"/>
            <a:ext cx="2179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460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ABI CTH performs better over larger lightning regions, perhaps more organized, synoptically-driven convection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4">
            <a:alphaModFix/>
          </a:blip>
          <a:srcRect b="0" l="2890" r="5071" t="0"/>
          <a:stretch/>
        </p:blipFill>
        <p:spPr>
          <a:xfrm>
            <a:off x="5730375" y="544125"/>
            <a:ext cx="748925" cy="608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3"/>
          <p:cNvGrpSpPr/>
          <p:nvPr/>
        </p:nvGrpSpPr>
        <p:grpSpPr>
          <a:xfrm>
            <a:off x="140475" y="2964400"/>
            <a:ext cx="6786724" cy="2085275"/>
            <a:chOff x="140475" y="2964400"/>
            <a:chExt cx="6786724" cy="2085275"/>
          </a:xfrm>
        </p:grpSpPr>
        <p:pic>
          <p:nvPicPr>
            <p:cNvPr id="295" name="Google Shape;295;p33" title="first_breakdown.png"/>
            <p:cNvPicPr preferRelativeResize="0"/>
            <p:nvPr/>
          </p:nvPicPr>
          <p:blipFill rotWithShape="1">
            <a:blip r:embed="rId3">
              <a:alphaModFix/>
            </a:blip>
            <a:srcRect b="0" l="0" r="0" t="49939"/>
            <a:stretch/>
          </p:blipFill>
          <p:spPr>
            <a:xfrm>
              <a:off x="140475" y="2964400"/>
              <a:ext cx="6786724" cy="2085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33"/>
            <p:cNvSpPr/>
            <p:nvPr/>
          </p:nvSpPr>
          <p:spPr>
            <a:xfrm>
              <a:off x="5836750" y="3201250"/>
              <a:ext cx="673200" cy="51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