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80" r:id="rId3"/>
    <p:sldId id="286" r:id="rId4"/>
    <p:sldId id="287" r:id="rId5"/>
    <p:sldId id="292" r:id="rId6"/>
    <p:sldId id="288" r:id="rId7"/>
    <p:sldId id="289" r:id="rId8"/>
    <p:sldId id="290" r:id="rId9"/>
    <p:sldId id="293" r:id="rId10"/>
    <p:sldId id="294" r:id="rId11"/>
    <p:sldId id="262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a Virts" initials="KV" lastIdx="2" clrIdx="0">
    <p:extLst>
      <p:ext uri="{19B8F6BF-5375-455C-9EA6-DF929625EA0E}">
        <p15:presenceInfo xmlns:p15="http://schemas.microsoft.com/office/powerpoint/2012/main" userId="Katrina Vir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3163"/>
    <a:srgbClr val="4D1434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88"/>
    <p:restoredTop sz="96925"/>
  </p:normalViewPr>
  <p:slideViewPr>
    <p:cSldViewPr snapToGrid="0" snapToObjects="1">
      <p:cViewPr varScale="1">
        <p:scale>
          <a:sx n="121" d="100"/>
          <a:sy n="121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CF08-0982-3B42-9403-000CC3A75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E2AC2-4225-CC4A-844F-DD8FEB9A1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FB608-9661-2846-A7E7-1ED77E08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9E58F-21E7-3E4C-A295-A71C9679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432B8-D8CD-A541-B764-4CA83FFB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4627-DF38-D448-9125-CA2D4501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73C2-4149-8A4B-9555-273F08D46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4A778-32F5-A642-B8D1-A51F0993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DECCE-7082-654B-A6A6-97AAEFEA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AC1F4-B586-3240-AA35-B56378B1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5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1C53C8-F9B2-3D4C-8912-4D90A63E8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0E560-5011-CE45-BA69-E73FE56E8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8AF61-1BA6-E349-A1D9-BBF2035C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2F19F-EC31-0A44-82FF-07292529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A520A-6E26-514B-996F-DF5683D1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2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02F5-C54E-694D-90D4-2B52AC0D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4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0EE9-8182-F345-931F-99BB1C970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463"/>
            <a:ext cx="10515600" cy="4568500"/>
          </a:xfrm>
        </p:spPr>
        <p:txBody>
          <a:bodyPr/>
          <a:lstStyle>
            <a:lvl1pPr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FA06-3463-1640-9152-4930F1A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6C603-671A-9B40-B543-6AE005F4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A99D5-137B-8E42-92CD-BC901E22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6E8144-1CB3-EA47-900A-2D2EA3E00917}"/>
              </a:ext>
            </a:extLst>
          </p:cNvPr>
          <p:cNvSpPr/>
          <p:nvPr userDrawn="1"/>
        </p:nvSpPr>
        <p:spPr>
          <a:xfrm>
            <a:off x="449044" y="1114152"/>
            <a:ext cx="3703320" cy="94997"/>
          </a:xfrm>
          <a:prstGeom prst="rect">
            <a:avLst/>
          </a:prstGeom>
          <a:solidFill>
            <a:srgbClr val="4D1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0D80E4-97E6-6C40-ADE2-702299D8F0D6}"/>
              </a:ext>
            </a:extLst>
          </p:cNvPr>
          <p:cNvSpPr/>
          <p:nvPr userDrawn="1"/>
        </p:nvSpPr>
        <p:spPr>
          <a:xfrm>
            <a:off x="8044657" y="1110595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603879-F26F-5641-A7CB-2CF752F43F6F}"/>
              </a:ext>
            </a:extLst>
          </p:cNvPr>
          <p:cNvSpPr/>
          <p:nvPr userDrawn="1"/>
        </p:nvSpPr>
        <p:spPr>
          <a:xfrm>
            <a:off x="4244340" y="1114152"/>
            <a:ext cx="3703320" cy="91440"/>
          </a:xfrm>
          <a:prstGeom prst="rect">
            <a:avLst/>
          </a:prstGeom>
          <a:solidFill>
            <a:srgbClr val="9031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848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B8BB-CD0C-DD4D-9999-89B8FBED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996A8-5FE5-B545-AD21-292038E93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0253-4F8A-C64F-A21C-584A667F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FDF88-2B8B-F642-80EE-4254D3F4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C0A2-4C00-E44B-BC7B-31A6B689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4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D529-2C32-9440-91CA-DA5278DC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E51EB-97AE-B44A-B9AC-E72A4E930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7952F-CC8E-EA4A-9007-0BF5E16F2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B9082-A3ED-2342-8575-E1797F17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2D3C6-6B2B-2048-9B0E-501CC451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69B00-6630-6743-BA91-C0A08362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2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3EC6-15A6-3141-A2A7-B3ADCAB5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6D745-8B51-AA47-89EC-FBD649915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13773-8B11-114B-B985-FE25ED77D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AABC88-4E9C-2345-8CA8-D3F4EB240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1106F-029C-B64E-AE63-98D05B243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2678A-4AF6-774C-AA0E-1A79D17B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7416A3-B107-C54C-B7E0-6C599A44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DAC79-C3C7-0D4F-9181-9FE73DF2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B146-F06C-544A-AB01-064B5ABA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D5FF0-C923-014F-B91B-7F84D8B7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5E4E9-E152-0E47-A76C-A4C6EF59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D3F02-07E6-4F45-A53E-A334A5B1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AF169-D736-7A48-90C5-28415836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E10A3-17E2-C84E-8ED1-4AF7CE78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BA5DD-8AAC-7843-9DAC-0E76E414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1DE9-AB02-774D-ADD4-B63E1F0D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4A5C-1609-5E41-81E6-752901B90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DC7A0-1338-FE47-A3A2-20B3B6F94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97A88-4F6E-1B4A-A259-CAF3C756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A2AAE-DD58-0548-A3F5-D3D32014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82BAF-07BC-1449-86D2-A59C3D90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4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16AE-E8A6-974F-AD6B-2D52FC67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69149E-2305-7F45-A2E7-F3815BA33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FD5C5-D10F-D647-B4C0-AD72CA59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A837A-7D5F-424F-83C1-B3394DC8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28BBA-7EED-C742-A529-4FBCCF9C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C317B-965D-E945-82C4-EDF584A5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B23AA-7576-4D43-B467-BEEEC456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61086-96A9-094E-AE32-5B679DEEA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B48DE-DFB8-FC4B-A99F-41B55881A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0066B-28B6-2B41-9B88-9211F9CE5540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3174C-2AA2-B549-BB15-A1BE68A80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0E40D-8F84-9047-9697-6C593F15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E2D46-E2DD-6C42-B42E-D1F6C9CF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7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79A8-7BEE-9C4B-87B0-C67DBB2F6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3284"/>
            <a:ext cx="9144000" cy="1923485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Calibri" panose="020F0502020204030204" pitchFamily="34" charset="0"/>
                <a:cs typeface="Calibri" panose="020F0502020204030204" pitchFamily="34" charset="0"/>
              </a:rPr>
              <a:t>A GLM Thunder Hour Climatology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B5572-5E0F-274F-B991-8D9C66F9D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57009"/>
            <a:ext cx="9144000" cy="350367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Katrina Virts</a:t>
            </a:r>
          </a:p>
          <a:p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University of Alabama in Huntsville (UAH)</a:t>
            </a:r>
          </a:p>
          <a:p>
            <a:endParaRPr lang="en-US" sz="19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Steven Goodman</a:t>
            </a:r>
          </a:p>
          <a:p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Thunderbolt Global Analytics (TGA)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William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Koshak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National Aeronautics and Space Administration (NASA)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GLM Science Team Meeting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24 September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5FDD7-5954-7142-883E-CA914A8D5A90}"/>
              </a:ext>
            </a:extLst>
          </p:cNvPr>
          <p:cNvSpPr/>
          <p:nvPr/>
        </p:nvSpPr>
        <p:spPr>
          <a:xfrm>
            <a:off x="457551" y="2729894"/>
            <a:ext cx="3703320" cy="94997"/>
          </a:xfrm>
          <a:prstGeom prst="rect">
            <a:avLst/>
          </a:prstGeom>
          <a:solidFill>
            <a:srgbClr val="4D1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960F74-654A-AC4C-A194-1547631EFB5B}"/>
              </a:ext>
            </a:extLst>
          </p:cNvPr>
          <p:cNvSpPr/>
          <p:nvPr/>
        </p:nvSpPr>
        <p:spPr>
          <a:xfrm>
            <a:off x="8053164" y="2726337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B423A-25FD-684C-B479-AFB1D3745CA9}"/>
              </a:ext>
            </a:extLst>
          </p:cNvPr>
          <p:cNvSpPr/>
          <p:nvPr/>
        </p:nvSpPr>
        <p:spPr>
          <a:xfrm>
            <a:off x="4252847" y="2729894"/>
            <a:ext cx="3703320" cy="91440"/>
          </a:xfrm>
          <a:prstGeom prst="rect">
            <a:avLst/>
          </a:prstGeom>
          <a:solidFill>
            <a:srgbClr val="9031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468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work: Thunder hour persistence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9FC94-1B64-A859-6280-378A8CD0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8" y="1608463"/>
            <a:ext cx="3826993" cy="4568500"/>
          </a:xfrm>
        </p:spPr>
        <p:txBody>
          <a:bodyPr/>
          <a:lstStyle/>
          <a:p>
            <a:r>
              <a:rPr lang="en-US" dirty="0"/>
              <a:t>For most land areas, most-persistent storms initiate early to mid afternoon</a:t>
            </a:r>
          </a:p>
          <a:p>
            <a:r>
              <a:rPr lang="en-US" dirty="0"/>
              <a:t>Anomalous behavior over Andean foothills, Argentina, central US, and portions of northeast Brazil</a:t>
            </a:r>
          </a:p>
          <a:p>
            <a:r>
              <a:rPr lang="en-US" dirty="0"/>
              <a:t>Most-persistent storms over Gulf of Mexico initiate in mid morning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23306-7B19-42DB-2D60-DB39D7795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" t="400"/>
          <a:stretch/>
        </p:blipFill>
        <p:spPr>
          <a:xfrm>
            <a:off x="4328861" y="1366675"/>
            <a:ext cx="7753986" cy="53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C302-E534-2B4E-9A22-0DB27339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6D6DD-EA9B-534D-B235-53F5B10DA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113" y="1491916"/>
            <a:ext cx="10741446" cy="5366084"/>
          </a:xfrm>
        </p:spPr>
        <p:txBody>
          <a:bodyPr>
            <a:normAutofit/>
          </a:bodyPr>
          <a:lstStyle/>
          <a:p>
            <a:r>
              <a:rPr lang="en-US" dirty="0"/>
              <a:t>A monthly GLM thunder hour dataset will be published through GHRC for climatological comparison with other lightning sensors/networks</a:t>
            </a:r>
          </a:p>
          <a:p>
            <a:pPr lvl="1"/>
            <a:r>
              <a:rPr lang="en-US" dirty="0"/>
              <a:t>Long-term record based on combined observations from GOES-West and -East GLMs</a:t>
            </a:r>
          </a:p>
          <a:p>
            <a:r>
              <a:rPr lang="en-US" dirty="0"/>
              <a:t>Eliminating “likely false” groups reduces areas of obvious artifacts</a:t>
            </a:r>
          </a:p>
          <a:p>
            <a:r>
              <a:rPr lang="en-US" dirty="0"/>
              <a:t>Ongoing work on thunder hour persistence illustrates areas prone to prolonged lightning activity, including maxima in persistence over Andean foothills and northern Argentina where the longest-lived storms initiate late night/early morning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2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D2C9-CA81-C94D-B9CB-84E8D63F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662"/>
            <a:ext cx="10515600" cy="952438"/>
          </a:xfrm>
        </p:spPr>
        <p:txBody>
          <a:bodyPr anchor="ctr"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55719-2353-A741-A74E-1637EE46D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63513"/>
            <a:ext cx="10515600" cy="1531060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Katrina </a:t>
            </a:r>
            <a:r>
              <a:rPr lang="en-US" sz="2600" dirty="0" err="1"/>
              <a:t>Virts</a:t>
            </a:r>
            <a:endParaRPr lang="en-US" sz="2600" dirty="0"/>
          </a:p>
          <a:p>
            <a:pPr algn="ctr"/>
            <a:r>
              <a:rPr lang="en-US" sz="2600" dirty="0"/>
              <a:t>(</a:t>
            </a:r>
            <a:r>
              <a:rPr lang="en-US" sz="2600" dirty="0" err="1"/>
              <a:t>katrina.virts@uah.edu</a:t>
            </a:r>
            <a:r>
              <a:rPr lang="en-US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727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7AF7-5D5B-1446-81BA-6BE80321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68" y="1526268"/>
            <a:ext cx="5885520" cy="5331731"/>
          </a:xfrm>
        </p:spPr>
        <p:txBody>
          <a:bodyPr>
            <a:normAutofit/>
          </a:bodyPr>
          <a:lstStyle/>
          <a:p>
            <a:r>
              <a:rPr lang="en-US" dirty="0"/>
              <a:t>Lightning has been declared by WMO to be an Essential Climate Variable</a:t>
            </a:r>
          </a:p>
          <a:p>
            <a:r>
              <a:rPr lang="en-US" dirty="0"/>
              <a:t>Current effort is to publish standardized thunder hour datasets or climatologies from multiple different sensors and networks</a:t>
            </a:r>
          </a:p>
          <a:p>
            <a:pPr lvl="1"/>
            <a:r>
              <a:rPr lang="en-US" dirty="0"/>
              <a:t>Calculated in analogy to traditional thunder hour observations</a:t>
            </a:r>
          </a:p>
          <a:p>
            <a:r>
              <a:rPr lang="en-US" dirty="0"/>
              <a:t>Monthly GLM and WWLLN thunder hour datasets will be hosted at GHRC</a:t>
            </a:r>
          </a:p>
          <a:p>
            <a:r>
              <a:rPr lang="en-US" dirty="0"/>
              <a:t>BAMS “State of the Climate in 2023” included the 2023 thunder hour anomaly (with respect to the 2018-2022 mean) for three ground networks and GLM16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Thunder hour climatologies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D9176-5104-9467-017E-643A7474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603" y="2871188"/>
            <a:ext cx="3775841" cy="3986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4056D-4822-819A-D3BF-91395F950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69"/>
          <a:stretch/>
        </p:blipFill>
        <p:spPr>
          <a:xfrm>
            <a:off x="7318458" y="110001"/>
            <a:ext cx="4672132" cy="28955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B2A3F-F339-1D33-04D6-60333A34759F}"/>
              </a:ext>
            </a:extLst>
          </p:cNvPr>
          <p:cNvSpPr/>
          <p:nvPr/>
        </p:nvSpPr>
        <p:spPr>
          <a:xfrm>
            <a:off x="6284646" y="2025412"/>
            <a:ext cx="1481957" cy="40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903163"/>
                </a:solidFill>
              </a:rPr>
              <a:t>Ground-based networks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321500-1FCF-AB28-A34E-D57A9A7452E7}"/>
              </a:ext>
            </a:extLst>
          </p:cNvPr>
          <p:cNvSpPr/>
          <p:nvPr/>
        </p:nvSpPr>
        <p:spPr>
          <a:xfrm>
            <a:off x="6279394" y="5940500"/>
            <a:ext cx="1481957" cy="40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903163"/>
                </a:solidFill>
              </a:rPr>
              <a:t>GLM16</a:t>
            </a:r>
          </a:p>
        </p:txBody>
      </p:sp>
    </p:spTree>
    <p:extLst>
      <p:ext uri="{BB962C8B-B14F-4D97-AF65-F5344CB8AC3E}">
        <p14:creationId xmlns:p14="http://schemas.microsoft.com/office/powerpoint/2010/main" val="215404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7AF7-5D5B-1446-81BA-6BE80321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" y="1379124"/>
            <a:ext cx="11267089" cy="1374587"/>
          </a:xfrm>
        </p:spPr>
        <p:txBody>
          <a:bodyPr>
            <a:normAutofit/>
          </a:bodyPr>
          <a:lstStyle/>
          <a:p>
            <a:r>
              <a:rPr lang="en-US" dirty="0"/>
              <a:t>Following DiGangi et al. (2022), a thunder hour is recorded on a 0.05° grid when at least two GLM groups are within 15 km of the grid point during that hour</a:t>
            </a:r>
          </a:p>
          <a:p>
            <a:r>
              <a:rPr lang="en-US" dirty="0"/>
              <a:t>“Likely false” groups (no reference strokes within ±10 min, 50 km) removed from analysis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Thunder hour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2D373-51D0-9690-C68F-24B8B210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22" y="2779551"/>
            <a:ext cx="4745201" cy="4078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1D748-D165-DE96-F002-FAFFF15B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00" y="2753711"/>
            <a:ext cx="4745201" cy="4077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C3B7EA-4E90-F9D2-1691-2CE49B7B8D83}"/>
              </a:ext>
            </a:extLst>
          </p:cNvPr>
          <p:cNvSpPr/>
          <p:nvPr/>
        </p:nvSpPr>
        <p:spPr>
          <a:xfrm>
            <a:off x="333393" y="2871397"/>
            <a:ext cx="1032954" cy="40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903163"/>
                </a:solidFill>
              </a:rPr>
              <a:t>Before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E5CEC9-219A-EA44-DEB6-15AE6A8D0375}"/>
              </a:ext>
            </a:extLst>
          </p:cNvPr>
          <p:cNvSpPr/>
          <p:nvPr/>
        </p:nvSpPr>
        <p:spPr>
          <a:xfrm>
            <a:off x="6232635" y="2876655"/>
            <a:ext cx="751470" cy="40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903163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72642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7AF7-5D5B-1446-81BA-6BE80321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1494738"/>
            <a:ext cx="4161824" cy="5155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GHRC will host a “combined” GLM thunder hour climatology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Thunder hours calculated from:</a:t>
            </a:r>
          </a:p>
          <a:p>
            <a:r>
              <a:rPr lang="en-US" sz="2200" dirty="0"/>
              <a:t>2019-2022: GLM17 and GLM16</a:t>
            </a:r>
          </a:p>
          <a:p>
            <a:r>
              <a:rPr lang="en-US" sz="2200" dirty="0"/>
              <a:t>2023-2024: GLM18 and GLM16</a:t>
            </a:r>
          </a:p>
          <a:p>
            <a:r>
              <a:rPr lang="en-US" sz="2200" dirty="0"/>
              <a:t>Eventually: GLM18 and GLM19</a:t>
            </a:r>
          </a:p>
          <a:p>
            <a:r>
              <a:rPr lang="en-US" sz="2200" dirty="0"/>
              <a:t>A thunder hour is recorded if either GLM recorded a thunder hour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GLM domains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C9D6C-7F36-E37C-0411-E9478B4B3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"/>
          <a:stretch/>
        </p:blipFill>
        <p:spPr>
          <a:xfrm>
            <a:off x="4419600" y="1441450"/>
            <a:ext cx="7772400" cy="52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1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7AF7-5D5B-1446-81BA-6BE80321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33" y="1494738"/>
            <a:ext cx="3978167" cy="5155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climatologies have hotspots over the complex terrain of the northern Andes</a:t>
            </a:r>
          </a:p>
          <a:p>
            <a:r>
              <a:rPr lang="en-US" sz="2200" dirty="0"/>
              <a:t>Lake Maracaibo is #2 hotspot for flash density but #7 for thunder hours</a:t>
            </a:r>
          </a:p>
          <a:p>
            <a:r>
              <a:rPr lang="en-US" sz="2200" dirty="0"/>
              <a:t>Central/eastern USA and Argentina maxima are weaker for thunder hours than flash density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with GLM flash density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63801-79BF-5D74-F736-3A77FC7A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52698"/>
            <a:ext cx="7772400" cy="51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</a:t>
            </a:r>
            <a:r>
              <a:rPr lang="en-US"/>
              <a:t>thunder hours</a:t>
            </a:r>
            <a:endParaRPr lang="en-US" dirty="0"/>
          </a:p>
        </p:txBody>
      </p:sp>
      <p:pic>
        <p:nvPicPr>
          <p:cNvPr id="7" name="glmc_th_monthly">
            <a:hlinkClick r:id="" action="ppaction://media"/>
            <a:extLst>
              <a:ext uri="{FF2B5EF4-FFF2-40B4-BE49-F238E27FC236}">
                <a16:creationId xmlns:a16="http://schemas.microsoft.com/office/drawing/2014/main" id="{2C86BFE3-AEDF-A413-B4A0-42B66A1721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222" y="1250731"/>
            <a:ext cx="8313555" cy="56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work: Monthly and hourly climatology</a:t>
            </a:r>
          </a:p>
        </p:txBody>
      </p:sp>
      <p:pic>
        <p:nvPicPr>
          <p:cNvPr id="2" name="glmc_th_hourly_UT">
            <a:hlinkClick r:id="" action="ppaction://media"/>
            <a:extLst>
              <a:ext uri="{FF2B5EF4-FFF2-40B4-BE49-F238E27FC236}">
                <a16:creationId xmlns:a16="http://schemas.microsoft.com/office/drawing/2014/main" id="{7A9FD048-E362-8764-A31D-5197C8FA8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222" y="1237046"/>
            <a:ext cx="8345555" cy="56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work: Thunder hour persistence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9FC94-1B64-A859-6280-378A8CD0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8" y="1608463"/>
            <a:ext cx="3826993" cy="4568500"/>
          </a:xfrm>
        </p:spPr>
        <p:txBody>
          <a:bodyPr/>
          <a:lstStyle/>
          <a:p>
            <a:r>
              <a:rPr lang="en-US" dirty="0"/>
              <a:t>Persistence: number of consecutive hours recording a thunder hour</a:t>
            </a:r>
          </a:p>
          <a:p>
            <a:r>
              <a:rPr lang="en-US" dirty="0"/>
              <a:t>Mean persistence: Maximum over northern Argentina, with hotspots over complex terrain in Central America and northern/central Andes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E3E3F-4872-4806-4904-F141C374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841" y="1324304"/>
            <a:ext cx="7772400" cy="54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056BA-6DB0-332C-9E96-35AD1D29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work: Thunder hour persistence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9FC94-1B64-A859-6280-378A8CD0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8" y="1608463"/>
            <a:ext cx="3826993" cy="4568500"/>
          </a:xfrm>
        </p:spPr>
        <p:txBody>
          <a:bodyPr/>
          <a:lstStyle/>
          <a:p>
            <a:r>
              <a:rPr lang="en-US" dirty="0"/>
              <a:t>90</a:t>
            </a:r>
            <a:r>
              <a:rPr lang="en-US" baseline="30000" dirty="0"/>
              <a:t>th</a:t>
            </a:r>
            <a:r>
              <a:rPr lang="en-US" dirty="0"/>
              <a:t> percentile persistence: Andes foothills and northern Argentina have extrema of 6-7h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B1DC3-FB82-B5BE-7094-02869254E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"/>
          <a:stretch/>
        </p:blipFill>
        <p:spPr>
          <a:xfrm>
            <a:off x="4293479" y="1334549"/>
            <a:ext cx="7772400" cy="54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8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9205</TotalTime>
  <Words>479</Words>
  <Application>Microsoft Macintosh PowerPoint</Application>
  <PresentationFormat>Widescreen</PresentationFormat>
  <Paragraphs>56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 GLM Thunder Hour Climatology</vt:lpstr>
      <vt:lpstr>Thunder hour climatologies</vt:lpstr>
      <vt:lpstr>Thunder hour logistics</vt:lpstr>
      <vt:lpstr>Combining GLM domains</vt:lpstr>
      <vt:lpstr>Comparison with GLM flash density</vt:lpstr>
      <vt:lpstr>Monthly thunder hours</vt:lpstr>
      <vt:lpstr>Ongoing work: Monthly and hourly climatology</vt:lpstr>
      <vt:lpstr>Ongoing work: Thunder hour persistence</vt:lpstr>
      <vt:lpstr>Ongoing work: Thunder hour persistence</vt:lpstr>
      <vt:lpstr>Ongoing work: Thunder hour persistence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Estimating Errors in GLM Detection Efficiency and False Alarm Rate</dc:title>
  <dc:creator>Katrina Virts</dc:creator>
  <cp:lastModifiedBy>Virts, Katrina S. (MSFC-ST11)[UAH]</cp:lastModifiedBy>
  <cp:revision>103</cp:revision>
  <dcterms:created xsi:type="dcterms:W3CDTF">2020-08-29T15:06:30Z</dcterms:created>
  <dcterms:modified xsi:type="dcterms:W3CDTF">2024-09-20T20:59:47Z</dcterms:modified>
</cp:coreProperties>
</file>