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sldIdLst>
    <p:sldId id="256" r:id="rId2"/>
    <p:sldId id="258" r:id="rId3"/>
    <p:sldId id="368" r:id="rId4"/>
    <p:sldId id="319" r:id="rId5"/>
    <p:sldId id="1391" r:id="rId6"/>
    <p:sldId id="813" r:id="rId7"/>
    <p:sldId id="1399" r:id="rId8"/>
    <p:sldId id="268" r:id="rId9"/>
    <p:sldId id="1392" r:id="rId10"/>
    <p:sldId id="1393" r:id="rId11"/>
    <p:sldId id="1394" r:id="rId12"/>
    <p:sldId id="1395" r:id="rId13"/>
    <p:sldId id="272" r:id="rId14"/>
    <p:sldId id="274" r:id="rId15"/>
    <p:sldId id="277" r:id="rId16"/>
    <p:sldId id="1396" r:id="rId17"/>
    <p:sldId id="526" r:id="rId18"/>
    <p:sldId id="1385" r:id="rId19"/>
    <p:sldId id="1397" r:id="rId20"/>
    <p:sldId id="1398" r:id="rId21"/>
    <p:sldId id="842" r:id="rId22"/>
    <p:sldId id="260" r:id="rId23"/>
    <p:sldId id="264" r:id="rId24"/>
    <p:sldId id="1377" r:id="rId25"/>
    <p:sldId id="335" r:id="rId26"/>
    <p:sldId id="269" r:id="rId27"/>
    <p:sldId id="275" r:id="rId28"/>
    <p:sldId id="276" r:id="rId29"/>
  </p:sldIdLst>
  <p:sldSz cx="12192000" cy="6858000"/>
  <p:notesSz cx="9144000" cy="6858000"/>
  <p:defaultTextStyle>
    <a:defPPr>
      <a:defRPr lang="ja-JP"/>
    </a:defPPr>
    <a:lvl1pPr marL="0" algn="l" defTabSz="457189" rtl="0" eaLnBrk="1" latinLnBrk="0" hangingPunct="1">
      <a:defRPr kumimoji="1" sz="1800" kern="1200">
        <a:solidFill>
          <a:schemeClr val="tx1"/>
        </a:solidFill>
        <a:latin typeface="+mn-lt"/>
        <a:ea typeface="+mn-ea"/>
        <a:cs typeface="+mn-cs"/>
      </a:defRPr>
    </a:lvl1pPr>
    <a:lvl2pPr marL="457189" algn="l" defTabSz="457189" rtl="0" eaLnBrk="1" latinLnBrk="0" hangingPunct="1">
      <a:defRPr kumimoji="1" sz="1800" kern="1200">
        <a:solidFill>
          <a:schemeClr val="tx1"/>
        </a:solidFill>
        <a:latin typeface="+mn-lt"/>
        <a:ea typeface="+mn-ea"/>
        <a:cs typeface="+mn-cs"/>
      </a:defRPr>
    </a:lvl2pPr>
    <a:lvl3pPr marL="914377" algn="l" defTabSz="457189" rtl="0" eaLnBrk="1" latinLnBrk="0" hangingPunct="1">
      <a:defRPr kumimoji="1" sz="1800" kern="1200">
        <a:solidFill>
          <a:schemeClr val="tx1"/>
        </a:solidFill>
        <a:latin typeface="+mn-lt"/>
        <a:ea typeface="+mn-ea"/>
        <a:cs typeface="+mn-cs"/>
      </a:defRPr>
    </a:lvl3pPr>
    <a:lvl4pPr marL="1371566" algn="l" defTabSz="457189" rtl="0" eaLnBrk="1" latinLnBrk="0" hangingPunct="1">
      <a:defRPr kumimoji="1" sz="1800" kern="1200">
        <a:solidFill>
          <a:schemeClr val="tx1"/>
        </a:solidFill>
        <a:latin typeface="+mn-lt"/>
        <a:ea typeface="+mn-ea"/>
        <a:cs typeface="+mn-cs"/>
      </a:defRPr>
    </a:lvl4pPr>
    <a:lvl5pPr marL="1828754" algn="l" defTabSz="457189" rtl="0" eaLnBrk="1" latinLnBrk="0" hangingPunct="1">
      <a:defRPr kumimoji="1" sz="1800" kern="1200">
        <a:solidFill>
          <a:schemeClr val="tx1"/>
        </a:solidFill>
        <a:latin typeface="+mn-lt"/>
        <a:ea typeface="+mn-ea"/>
        <a:cs typeface="+mn-cs"/>
      </a:defRPr>
    </a:lvl5pPr>
    <a:lvl6pPr marL="2285943" algn="l" defTabSz="457189" rtl="0" eaLnBrk="1" latinLnBrk="0" hangingPunct="1">
      <a:defRPr kumimoji="1" sz="1800" kern="1200">
        <a:solidFill>
          <a:schemeClr val="tx1"/>
        </a:solidFill>
        <a:latin typeface="+mn-lt"/>
        <a:ea typeface="+mn-ea"/>
        <a:cs typeface="+mn-cs"/>
      </a:defRPr>
    </a:lvl6pPr>
    <a:lvl7pPr marL="2743131" algn="l" defTabSz="457189" rtl="0" eaLnBrk="1" latinLnBrk="0" hangingPunct="1">
      <a:defRPr kumimoji="1" sz="1800" kern="1200">
        <a:solidFill>
          <a:schemeClr val="tx1"/>
        </a:solidFill>
        <a:latin typeface="+mn-lt"/>
        <a:ea typeface="+mn-ea"/>
        <a:cs typeface="+mn-cs"/>
      </a:defRPr>
    </a:lvl7pPr>
    <a:lvl8pPr marL="3200320" algn="l" defTabSz="457189" rtl="0" eaLnBrk="1" latinLnBrk="0" hangingPunct="1">
      <a:defRPr kumimoji="1" sz="1800" kern="1200">
        <a:solidFill>
          <a:schemeClr val="tx1"/>
        </a:solidFill>
        <a:latin typeface="+mn-lt"/>
        <a:ea typeface="+mn-ea"/>
        <a:cs typeface="+mn-cs"/>
      </a:defRPr>
    </a:lvl8pPr>
    <a:lvl9pPr marL="3657509" algn="l" defTabSz="457189"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32FF"/>
    <a:srgbClr val="009051"/>
    <a:srgbClr val="8000FF"/>
    <a:srgbClr val="FF2600"/>
    <a:srgbClr val="FFFCDA"/>
    <a:srgbClr val="C1EBCE"/>
    <a:srgbClr val="FFFC00"/>
    <a:srgbClr val="FFFECD"/>
    <a:srgbClr val="FDFFC0"/>
    <a:srgbClr val="FF93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スタイル/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4C1A8A3-306A-4EB7-A6B1-4F7E0EB9C5D6}" styleName="中間スタイル 3 - アクセント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中間スタイル 3 - アクセント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590" autoAdjust="0"/>
    <p:restoredTop sz="96882" autoAdjust="0"/>
  </p:normalViewPr>
  <p:slideViewPr>
    <p:cSldViewPr snapToGrid="0" snapToObjects="1">
      <p:cViewPr varScale="1">
        <p:scale>
          <a:sx n="148" d="100"/>
          <a:sy n="148" d="100"/>
        </p:scale>
        <p:origin x="208" y="360"/>
      </p:cViewPr>
      <p:guideLst>
        <p:guide orient="horz" pos="2160"/>
        <p:guide pos="3840"/>
      </p:guideLst>
    </p:cSldViewPr>
  </p:slideViewPr>
  <p:notesTextViewPr>
    <p:cViewPr>
      <p:scale>
        <a:sx n="100" d="100"/>
        <a:sy n="100" d="100"/>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9D2CCE56-B515-BF46-B066-048E539660F5}" type="datetimeFigureOut">
              <a:rPr kumimoji="1" lang="ja-JP" altLang="en-US" smtClean="0"/>
              <a:t>2024/9/24</a:t>
            </a:fld>
            <a:endParaRPr kumimoji="1" lang="ja-JP" altLang="en-US"/>
          </a:p>
        </p:txBody>
      </p:sp>
      <p:sp>
        <p:nvSpPr>
          <p:cNvPr id="4" name="スライド イメージ プレースホルダー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8E1CB28E-1A2C-1D4F-9DE2-B9778B36BBA7}" type="slidenum">
              <a:rPr kumimoji="1" lang="ja-JP" altLang="en-US" smtClean="0"/>
              <a:t>‹#›</a:t>
            </a:fld>
            <a:endParaRPr kumimoji="1" lang="ja-JP" altLang="en-US"/>
          </a:p>
        </p:txBody>
      </p:sp>
    </p:spTree>
    <p:extLst>
      <p:ext uri="{BB962C8B-B14F-4D97-AF65-F5344CB8AC3E}">
        <p14:creationId xmlns:p14="http://schemas.microsoft.com/office/powerpoint/2010/main" val="3031187218"/>
      </p:ext>
    </p:extLst>
  </p:cSld>
  <p:clrMap bg1="lt1" tx1="dk1" bg2="lt2" tx2="dk2" accent1="accent1" accent2="accent2" accent3="accent3" accent4="accent4" accent5="accent5" accent6="accent6" hlink="hlink" folHlink="folHlink"/>
  <p:notesStyle>
    <a:lvl1pPr marL="0" algn="l" defTabSz="457189" rtl="0" eaLnBrk="1" latinLnBrk="0" hangingPunct="1">
      <a:defRPr kumimoji="1" sz="1200" kern="1200">
        <a:solidFill>
          <a:schemeClr val="tx1"/>
        </a:solidFill>
        <a:latin typeface="+mn-lt"/>
        <a:ea typeface="+mn-ea"/>
        <a:cs typeface="+mn-cs"/>
      </a:defRPr>
    </a:lvl1pPr>
    <a:lvl2pPr marL="457189" algn="l" defTabSz="457189" rtl="0" eaLnBrk="1" latinLnBrk="0" hangingPunct="1">
      <a:defRPr kumimoji="1" sz="1200" kern="1200">
        <a:solidFill>
          <a:schemeClr val="tx1"/>
        </a:solidFill>
        <a:latin typeface="+mn-lt"/>
        <a:ea typeface="+mn-ea"/>
        <a:cs typeface="+mn-cs"/>
      </a:defRPr>
    </a:lvl2pPr>
    <a:lvl3pPr marL="914377" algn="l" defTabSz="457189" rtl="0" eaLnBrk="1" latinLnBrk="0" hangingPunct="1">
      <a:defRPr kumimoji="1" sz="1200" kern="1200">
        <a:solidFill>
          <a:schemeClr val="tx1"/>
        </a:solidFill>
        <a:latin typeface="+mn-lt"/>
        <a:ea typeface="+mn-ea"/>
        <a:cs typeface="+mn-cs"/>
      </a:defRPr>
    </a:lvl3pPr>
    <a:lvl4pPr marL="1371566" algn="l" defTabSz="457189" rtl="0" eaLnBrk="1" latinLnBrk="0" hangingPunct="1">
      <a:defRPr kumimoji="1" sz="1200" kern="1200">
        <a:solidFill>
          <a:schemeClr val="tx1"/>
        </a:solidFill>
        <a:latin typeface="+mn-lt"/>
        <a:ea typeface="+mn-ea"/>
        <a:cs typeface="+mn-cs"/>
      </a:defRPr>
    </a:lvl4pPr>
    <a:lvl5pPr marL="1828754" algn="l" defTabSz="457189" rtl="0" eaLnBrk="1" latinLnBrk="0" hangingPunct="1">
      <a:defRPr kumimoji="1" sz="1200" kern="1200">
        <a:solidFill>
          <a:schemeClr val="tx1"/>
        </a:solidFill>
        <a:latin typeface="+mn-lt"/>
        <a:ea typeface="+mn-ea"/>
        <a:cs typeface="+mn-cs"/>
      </a:defRPr>
    </a:lvl5pPr>
    <a:lvl6pPr marL="2285943" algn="l" defTabSz="457189" rtl="0" eaLnBrk="1" latinLnBrk="0" hangingPunct="1">
      <a:defRPr kumimoji="1" sz="1200" kern="1200">
        <a:solidFill>
          <a:schemeClr val="tx1"/>
        </a:solidFill>
        <a:latin typeface="+mn-lt"/>
        <a:ea typeface="+mn-ea"/>
        <a:cs typeface="+mn-cs"/>
      </a:defRPr>
    </a:lvl6pPr>
    <a:lvl7pPr marL="2743131" algn="l" defTabSz="457189" rtl="0" eaLnBrk="1" latinLnBrk="0" hangingPunct="1">
      <a:defRPr kumimoji="1" sz="1200" kern="1200">
        <a:solidFill>
          <a:schemeClr val="tx1"/>
        </a:solidFill>
        <a:latin typeface="+mn-lt"/>
        <a:ea typeface="+mn-ea"/>
        <a:cs typeface="+mn-cs"/>
      </a:defRPr>
    </a:lvl7pPr>
    <a:lvl8pPr marL="3200320" algn="l" defTabSz="457189" rtl="0" eaLnBrk="1" latinLnBrk="0" hangingPunct="1">
      <a:defRPr kumimoji="1" sz="1200" kern="1200">
        <a:solidFill>
          <a:schemeClr val="tx1"/>
        </a:solidFill>
        <a:latin typeface="+mn-lt"/>
        <a:ea typeface="+mn-ea"/>
        <a:cs typeface="+mn-cs"/>
      </a:defRPr>
    </a:lvl8pPr>
    <a:lvl9pPr marL="3657509" algn="l" defTabSz="457189"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86000" y="514350"/>
            <a:ext cx="4572000" cy="2571750"/>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8E1CB28E-1A2C-1D4F-9DE2-B9778B36BBA7}" type="slidenum">
              <a:rPr kumimoji="1" lang="ja-JP" altLang="en-US" smtClean="0"/>
              <a:t>1</a:t>
            </a:fld>
            <a:endParaRPr kumimoji="1" lang="ja-JP" altLang="en-US"/>
          </a:p>
        </p:txBody>
      </p:sp>
    </p:spTree>
    <p:extLst>
      <p:ext uri="{BB962C8B-B14F-4D97-AF65-F5344CB8AC3E}">
        <p14:creationId xmlns:p14="http://schemas.microsoft.com/office/powerpoint/2010/main" val="6235802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a:extLst>
              <a:ext uri="{FF2B5EF4-FFF2-40B4-BE49-F238E27FC236}">
                <a16:creationId xmlns:a16="http://schemas.microsoft.com/office/drawing/2014/main" id="{D1DDAC34-FC91-367D-F669-B7D1B022F65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8" name="Notes Placeholder 2">
            <a:extLst>
              <a:ext uri="{FF2B5EF4-FFF2-40B4-BE49-F238E27FC236}">
                <a16:creationId xmlns:a16="http://schemas.microsoft.com/office/drawing/2014/main" id="{2275A233-9C2F-F5B4-6349-03324AE9C88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ja-JP"/>
          </a:p>
        </p:txBody>
      </p:sp>
      <p:sp>
        <p:nvSpPr>
          <p:cNvPr id="91139" name="Date Placeholder 3">
            <a:extLst>
              <a:ext uri="{FF2B5EF4-FFF2-40B4-BE49-F238E27FC236}">
                <a16:creationId xmlns:a16="http://schemas.microsoft.com/office/drawing/2014/main" id="{7B69728C-BDA3-FCFF-5A64-5BAA14BC03F7}"/>
              </a:ext>
            </a:extLst>
          </p:cNvPr>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34" charset="-128"/>
              </a:defRPr>
            </a:lvl1pPr>
            <a:lvl2pPr marL="742950" indent="-285750">
              <a:defRPr kumimoji="1">
                <a:solidFill>
                  <a:schemeClr val="tx1"/>
                </a:solidFill>
                <a:latin typeface="Arial" panose="020B0604020202020204" pitchFamily="34" charset="0"/>
                <a:ea typeface="ＭＳ Ｐゴシック" panose="020B0600070205080204" pitchFamily="34" charset="-128"/>
              </a:defRPr>
            </a:lvl2pPr>
            <a:lvl3pPr marL="1143000" indent="-228600">
              <a:defRPr kumimoji="1">
                <a:solidFill>
                  <a:schemeClr val="tx1"/>
                </a:solidFill>
                <a:latin typeface="Arial" panose="020B0604020202020204" pitchFamily="34" charset="0"/>
                <a:ea typeface="ＭＳ Ｐゴシック" panose="020B0600070205080204" pitchFamily="34" charset="-128"/>
              </a:defRPr>
            </a:lvl3pPr>
            <a:lvl4pPr marL="1600200" indent="-228600">
              <a:defRPr kumimoji="1">
                <a:solidFill>
                  <a:schemeClr val="tx1"/>
                </a:solidFill>
                <a:latin typeface="Arial" panose="020B0604020202020204" pitchFamily="34" charset="0"/>
                <a:ea typeface="ＭＳ Ｐゴシック" panose="020B0600070205080204" pitchFamily="34" charset="-128"/>
              </a:defRPr>
            </a:lvl4pPr>
            <a:lvl5pPr marL="2057400" indent="-228600">
              <a:defRPr kumimoj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9pPr>
          </a:lstStyle>
          <a:p>
            <a:fld id="{B77F0AFE-94DB-E94D-8673-490007489D66}" type="datetime1">
              <a:rPr lang="en-US" altLang="ja-JP" smtClean="0">
                <a:solidFill>
                  <a:srgbClr val="000000"/>
                </a:solidFill>
                <a:latin typeface="Calibri" panose="020F0502020204030204" pitchFamily="34" charset="0"/>
              </a:rPr>
              <a:pPr/>
              <a:t>9/24/24</a:t>
            </a:fld>
            <a:endParaRPr lang="en-US" altLang="ja-JP">
              <a:solidFill>
                <a:srgbClr val="000000"/>
              </a:solidFill>
              <a:latin typeface="Calibri" panose="020F0502020204030204" pitchFamily="34" charset="0"/>
            </a:endParaRPr>
          </a:p>
        </p:txBody>
      </p:sp>
      <p:sp>
        <p:nvSpPr>
          <p:cNvPr id="91140" name="Slide Number Placeholder 4">
            <a:extLst>
              <a:ext uri="{FF2B5EF4-FFF2-40B4-BE49-F238E27FC236}">
                <a16:creationId xmlns:a16="http://schemas.microsoft.com/office/drawing/2014/main" id="{6051E370-620D-944F-AA8E-84DB391A537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34" charset="-128"/>
              </a:defRPr>
            </a:lvl1pPr>
            <a:lvl2pPr marL="742950" indent="-285750">
              <a:defRPr kumimoji="1">
                <a:solidFill>
                  <a:schemeClr val="tx1"/>
                </a:solidFill>
                <a:latin typeface="Arial" panose="020B0604020202020204" pitchFamily="34" charset="0"/>
                <a:ea typeface="ＭＳ Ｐゴシック" panose="020B0600070205080204" pitchFamily="34" charset="-128"/>
              </a:defRPr>
            </a:lvl2pPr>
            <a:lvl3pPr marL="1143000" indent="-228600">
              <a:defRPr kumimoji="1">
                <a:solidFill>
                  <a:schemeClr val="tx1"/>
                </a:solidFill>
                <a:latin typeface="Arial" panose="020B0604020202020204" pitchFamily="34" charset="0"/>
                <a:ea typeface="ＭＳ Ｐゴシック" panose="020B0600070205080204" pitchFamily="34" charset="-128"/>
              </a:defRPr>
            </a:lvl3pPr>
            <a:lvl4pPr marL="1600200" indent="-228600">
              <a:defRPr kumimoji="1">
                <a:solidFill>
                  <a:schemeClr val="tx1"/>
                </a:solidFill>
                <a:latin typeface="Arial" panose="020B0604020202020204" pitchFamily="34" charset="0"/>
                <a:ea typeface="ＭＳ Ｐゴシック" panose="020B0600070205080204" pitchFamily="34" charset="-128"/>
              </a:defRPr>
            </a:lvl4pPr>
            <a:lvl5pPr marL="2057400" indent="-228600">
              <a:defRPr kumimoj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9pPr>
          </a:lstStyle>
          <a:p>
            <a:fld id="{8C0A550D-4CC5-D34B-85E6-D2596705F35D}" type="slidenum">
              <a:rPr lang="en-US" altLang="ja-JP" smtClean="0">
                <a:solidFill>
                  <a:srgbClr val="000000"/>
                </a:solidFill>
                <a:latin typeface="Calibri" panose="020F0502020204030204" pitchFamily="34" charset="0"/>
              </a:rPr>
              <a:pPr/>
              <a:t>4</a:t>
            </a:fld>
            <a:endParaRPr lang="en-US" altLang="ja-JP">
              <a:solidFill>
                <a:srgbClr val="000000"/>
              </a:solidFill>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049A37F-91B6-7B46-896D-23C3BAAA1A37}" type="slidenum">
              <a:rPr lang="en-US" altLang="ja-JP"/>
              <a:pPr/>
              <a:t>7</a:t>
            </a:fld>
            <a:endParaRPr lang="en-US" altLang="ja-JP"/>
          </a:p>
        </p:txBody>
      </p:sp>
      <p:sp>
        <p:nvSpPr>
          <p:cNvPr id="97283" name="Rectangle 2"/>
          <p:cNvSpPr>
            <a:spLocks noGrp="1" noRot="1" noChangeAspect="1" noChangeArrowheads="1" noTextEdit="1"/>
          </p:cNvSpPr>
          <p:nvPr>
            <p:ph type="sldImg"/>
          </p:nvPr>
        </p:nvSpPr>
        <p:spPr>
          <a:solidFill>
            <a:srgbClr val="FFFFFF"/>
          </a:solidFill>
          <a:ln/>
        </p:spPr>
      </p:sp>
      <p:sp>
        <p:nvSpPr>
          <p:cNvPr id="9728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ja-JP" altLang="en-US">
              <a:latin typeface="Arial" pitchFamily="-111" charset="0"/>
              <a:ea typeface="ＭＳ Ｐ明朝" pitchFamily="-111" charset="-128"/>
            </a:endParaRPr>
          </a:p>
        </p:txBody>
      </p:sp>
    </p:spTree>
    <p:extLst>
      <p:ext uri="{BB962C8B-B14F-4D97-AF65-F5344CB8AC3E}">
        <p14:creationId xmlns:p14="http://schemas.microsoft.com/office/powerpoint/2010/main" val="26062589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8E1CB28E-1A2C-1D4F-9DE2-B9778B36BBA7}" type="slidenum">
              <a:rPr kumimoji="1" lang="ja-JP" altLang="en-US" smtClean="0"/>
              <a:t>18</a:t>
            </a:fld>
            <a:endParaRPr kumimoji="1" lang="ja-JP" altLang="en-US"/>
          </a:p>
        </p:txBody>
      </p:sp>
    </p:spTree>
    <p:extLst>
      <p:ext uri="{BB962C8B-B14F-4D97-AF65-F5344CB8AC3E}">
        <p14:creationId xmlns:p14="http://schemas.microsoft.com/office/powerpoint/2010/main" val="11184015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049A37F-91B6-7B46-896D-23C3BAAA1A37}" type="slidenum">
              <a:rPr lang="en-US" altLang="ja-JP"/>
              <a:pPr/>
              <a:t>21</a:t>
            </a:fld>
            <a:endParaRPr lang="en-US" altLang="ja-JP"/>
          </a:p>
        </p:txBody>
      </p:sp>
      <p:sp>
        <p:nvSpPr>
          <p:cNvPr id="97283" name="Rectangle 2"/>
          <p:cNvSpPr>
            <a:spLocks noGrp="1" noRot="1" noChangeAspect="1" noChangeArrowheads="1" noTextEdit="1"/>
          </p:cNvSpPr>
          <p:nvPr>
            <p:ph type="sldImg"/>
          </p:nvPr>
        </p:nvSpPr>
        <p:spPr>
          <a:solidFill>
            <a:srgbClr val="FFFFFF"/>
          </a:solidFill>
          <a:ln/>
        </p:spPr>
      </p:sp>
      <p:sp>
        <p:nvSpPr>
          <p:cNvPr id="9728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ja-JP" altLang="en-US">
              <a:latin typeface="Arial" pitchFamily="-111" charset="0"/>
              <a:ea typeface="ＭＳ Ｐ明朝" pitchFamily="-111" charset="-128"/>
            </a:endParaRPr>
          </a:p>
        </p:txBody>
      </p:sp>
    </p:spTree>
    <p:extLst>
      <p:ext uri="{BB962C8B-B14F-4D97-AF65-F5344CB8AC3E}">
        <p14:creationId xmlns:p14="http://schemas.microsoft.com/office/powerpoint/2010/main" val="26062589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スライド イメージ プレースホルダー 1">
            <a:extLst>
              <a:ext uri="{FF2B5EF4-FFF2-40B4-BE49-F238E27FC236}">
                <a16:creationId xmlns:a16="http://schemas.microsoft.com/office/drawing/2014/main" id="{9846BA66-7E83-5BE8-4891-9B1B8E38826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6" name="ノート プレースホルダー 2">
            <a:extLst>
              <a:ext uri="{FF2B5EF4-FFF2-40B4-BE49-F238E27FC236}">
                <a16:creationId xmlns:a16="http://schemas.microsoft.com/office/drawing/2014/main" id="{F7A29193-DCB2-90F4-F20C-FD2A89A7308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82947" name="スライド番号プレースホルダー 3">
            <a:extLst>
              <a:ext uri="{FF2B5EF4-FFF2-40B4-BE49-F238E27FC236}">
                <a16:creationId xmlns:a16="http://schemas.microsoft.com/office/drawing/2014/main" id="{DFC6D152-5809-C2F9-A313-414DC8CA202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34" charset="-128"/>
              </a:defRPr>
            </a:lvl1pPr>
            <a:lvl2pPr marL="742950" indent="-285750">
              <a:defRPr kumimoji="1">
                <a:solidFill>
                  <a:schemeClr val="tx1"/>
                </a:solidFill>
                <a:latin typeface="Arial" panose="020B0604020202020204" pitchFamily="34" charset="0"/>
                <a:ea typeface="ＭＳ Ｐゴシック" panose="020B0600070205080204" pitchFamily="34" charset="-128"/>
              </a:defRPr>
            </a:lvl2pPr>
            <a:lvl3pPr marL="1143000" indent="-228600">
              <a:defRPr kumimoji="1">
                <a:solidFill>
                  <a:schemeClr val="tx1"/>
                </a:solidFill>
                <a:latin typeface="Arial" panose="020B0604020202020204" pitchFamily="34" charset="0"/>
                <a:ea typeface="ＭＳ Ｐゴシック" panose="020B0600070205080204" pitchFamily="34" charset="-128"/>
              </a:defRPr>
            </a:lvl3pPr>
            <a:lvl4pPr marL="1600200" indent="-228600">
              <a:defRPr kumimoji="1">
                <a:solidFill>
                  <a:schemeClr val="tx1"/>
                </a:solidFill>
                <a:latin typeface="Arial" panose="020B0604020202020204" pitchFamily="34" charset="0"/>
                <a:ea typeface="ＭＳ Ｐゴシック" panose="020B0600070205080204" pitchFamily="34" charset="-128"/>
              </a:defRPr>
            </a:lvl4pPr>
            <a:lvl5pPr marL="2057400" indent="-228600">
              <a:defRPr kumimoj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00C83E3-95B4-C247-9CA3-F1399DCBCB95}" type="slidenum">
              <a:rPr kumimoji="1" lang="en-US" altLang="ja-JP"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1" lang="en-US" altLang="ja-JP"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9"/>
            <a:ext cx="10363200" cy="1470025"/>
          </a:xfrm>
          <a:prstGeom prst="rect">
            <a:avLst/>
          </a:prstGeo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a:xfrm>
            <a:off x="609600" y="6356352"/>
            <a:ext cx="2844800" cy="365125"/>
          </a:xfrm>
          <a:prstGeom prst="rect">
            <a:avLst/>
          </a:prstGeom>
        </p:spPr>
        <p:txBody>
          <a:bodyPr/>
          <a:lstStyle/>
          <a:p>
            <a:fld id="{C61DF4F4-71E8-FC4D-837A-13D873D353F0}" type="datetimeFigureOut">
              <a:rPr kumimoji="1" lang="ja-JP" altLang="en-US" smtClean="0"/>
              <a:t>2024/9/24</a:t>
            </a:fld>
            <a:endParaRPr kumimoji="1" lang="ja-JP" altLang="en-US"/>
          </a:p>
        </p:txBody>
      </p:sp>
      <p:sp>
        <p:nvSpPr>
          <p:cNvPr id="5" name="フッター プレースホルダー 4"/>
          <p:cNvSpPr>
            <a:spLocks noGrp="1"/>
          </p:cNvSpPr>
          <p:nvPr>
            <p:ph type="ftr" sz="quarter" idx="11"/>
          </p:nvPr>
        </p:nvSpPr>
        <p:spPr>
          <a:xfrm>
            <a:off x="4165600" y="6356352"/>
            <a:ext cx="38608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8737600" y="6356352"/>
            <a:ext cx="2844800" cy="365125"/>
          </a:xfrm>
          <a:prstGeom prst="rect">
            <a:avLst/>
          </a:prstGeom>
        </p:spPr>
        <p:txBody>
          <a:bodyPr/>
          <a:lstStyle/>
          <a:p>
            <a:fld id="{39B815B3-7233-2F4E-8150-F3C4EA7783AD}" type="slidenum">
              <a:rPr kumimoji="1" lang="ja-JP" altLang="en-US" smtClean="0"/>
              <a:t>‹#›</a:t>
            </a:fld>
            <a:endParaRPr kumimoji="1" lang="ja-JP" altLang="en-US"/>
          </a:p>
        </p:txBody>
      </p:sp>
    </p:spTree>
    <p:extLst>
      <p:ext uri="{BB962C8B-B14F-4D97-AF65-F5344CB8AC3E}">
        <p14:creationId xmlns:p14="http://schemas.microsoft.com/office/powerpoint/2010/main" val="1203309192"/>
      </p:ext>
    </p:extLst>
  </p:cSld>
  <p:clrMapOvr>
    <a:masterClrMapping/>
  </p:clrMapOvr>
  <mc:AlternateContent xmlns:mc="http://schemas.openxmlformats.org/markup-compatibility/2006" xmlns:p14="http://schemas.microsoft.com/office/powerpoint/2010/main">
    <mc:Choice Requires="p14">
      <p:transition p14:dur="250" advTm="0">
        <p:fade/>
      </p:transition>
    </mc:Choice>
    <mc:Fallback xmlns="">
      <p:transition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4639"/>
            <a:ext cx="10972800" cy="1143000"/>
          </a:xfrm>
          <a:prstGeom prst="rect">
            <a:avLst/>
          </a:prstGeom>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09600" y="1600203"/>
            <a:ext cx="10972800" cy="4525963"/>
          </a:xfrm>
          <a:prstGeom prst="rect">
            <a:avLst/>
          </a:prstGeo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a:xfrm>
            <a:off x="609600" y="6356352"/>
            <a:ext cx="2844800" cy="365125"/>
          </a:xfrm>
          <a:prstGeom prst="rect">
            <a:avLst/>
          </a:prstGeom>
        </p:spPr>
        <p:txBody>
          <a:bodyPr/>
          <a:lstStyle/>
          <a:p>
            <a:fld id="{C61DF4F4-71E8-FC4D-837A-13D873D353F0}" type="datetimeFigureOut">
              <a:rPr kumimoji="1" lang="ja-JP" altLang="en-US" smtClean="0"/>
              <a:t>2024/9/24</a:t>
            </a:fld>
            <a:endParaRPr kumimoji="1" lang="ja-JP" altLang="en-US"/>
          </a:p>
        </p:txBody>
      </p:sp>
      <p:sp>
        <p:nvSpPr>
          <p:cNvPr id="5" name="フッター プレースホルダー 4"/>
          <p:cNvSpPr>
            <a:spLocks noGrp="1"/>
          </p:cNvSpPr>
          <p:nvPr>
            <p:ph type="ftr" sz="quarter" idx="11"/>
          </p:nvPr>
        </p:nvSpPr>
        <p:spPr>
          <a:xfrm>
            <a:off x="4165600" y="6356352"/>
            <a:ext cx="38608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8737600" y="6356352"/>
            <a:ext cx="2844800" cy="365125"/>
          </a:xfrm>
          <a:prstGeom prst="rect">
            <a:avLst/>
          </a:prstGeom>
        </p:spPr>
        <p:txBody>
          <a:bodyPr/>
          <a:lstStyle/>
          <a:p>
            <a:fld id="{39B815B3-7233-2F4E-8150-F3C4EA7783AD}" type="slidenum">
              <a:rPr kumimoji="1" lang="ja-JP" altLang="en-US" smtClean="0"/>
              <a:t>‹#›</a:t>
            </a:fld>
            <a:endParaRPr kumimoji="1" lang="ja-JP" altLang="en-US"/>
          </a:p>
        </p:txBody>
      </p:sp>
    </p:spTree>
    <p:extLst>
      <p:ext uri="{BB962C8B-B14F-4D97-AF65-F5344CB8AC3E}">
        <p14:creationId xmlns:p14="http://schemas.microsoft.com/office/powerpoint/2010/main" val="1651359162"/>
      </p:ext>
    </p:extLst>
  </p:cSld>
  <p:clrMapOvr>
    <a:masterClrMapping/>
  </p:clrMapOvr>
  <mc:AlternateContent xmlns:mc="http://schemas.openxmlformats.org/markup-compatibility/2006" xmlns:p14="http://schemas.microsoft.com/office/powerpoint/2010/main">
    <mc:Choice Requires="p14">
      <p:transition p14:dur="250" advTm="0">
        <p:fade/>
      </p:transition>
    </mc:Choice>
    <mc:Fallback xmlns="">
      <p:transition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206377"/>
            <a:ext cx="2743200" cy="4387851"/>
          </a:xfrm>
          <a:prstGeom prst="rect">
            <a:avLst/>
          </a:prstGeo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09600" y="206377"/>
            <a:ext cx="8026400" cy="4387851"/>
          </a:xfrm>
          <a:prstGeom prst="rect">
            <a:avLst/>
          </a:prstGeo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a:xfrm>
            <a:off x="609600" y="6356352"/>
            <a:ext cx="2844800" cy="365125"/>
          </a:xfrm>
          <a:prstGeom prst="rect">
            <a:avLst/>
          </a:prstGeom>
        </p:spPr>
        <p:txBody>
          <a:bodyPr/>
          <a:lstStyle/>
          <a:p>
            <a:fld id="{C61DF4F4-71E8-FC4D-837A-13D873D353F0}" type="datetimeFigureOut">
              <a:rPr kumimoji="1" lang="ja-JP" altLang="en-US" smtClean="0"/>
              <a:t>2024/9/24</a:t>
            </a:fld>
            <a:endParaRPr kumimoji="1" lang="ja-JP" altLang="en-US"/>
          </a:p>
        </p:txBody>
      </p:sp>
      <p:sp>
        <p:nvSpPr>
          <p:cNvPr id="5" name="フッター プレースホルダー 4"/>
          <p:cNvSpPr>
            <a:spLocks noGrp="1"/>
          </p:cNvSpPr>
          <p:nvPr>
            <p:ph type="ftr" sz="quarter" idx="11"/>
          </p:nvPr>
        </p:nvSpPr>
        <p:spPr>
          <a:xfrm>
            <a:off x="4165600" y="6356352"/>
            <a:ext cx="38608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8737600" y="6356352"/>
            <a:ext cx="2844800" cy="365125"/>
          </a:xfrm>
          <a:prstGeom prst="rect">
            <a:avLst/>
          </a:prstGeom>
        </p:spPr>
        <p:txBody>
          <a:bodyPr/>
          <a:lstStyle/>
          <a:p>
            <a:fld id="{39B815B3-7233-2F4E-8150-F3C4EA7783AD}" type="slidenum">
              <a:rPr kumimoji="1" lang="ja-JP" altLang="en-US" smtClean="0"/>
              <a:t>‹#›</a:t>
            </a:fld>
            <a:endParaRPr kumimoji="1" lang="ja-JP" altLang="en-US"/>
          </a:p>
        </p:txBody>
      </p:sp>
    </p:spTree>
    <p:extLst>
      <p:ext uri="{BB962C8B-B14F-4D97-AF65-F5344CB8AC3E}">
        <p14:creationId xmlns:p14="http://schemas.microsoft.com/office/powerpoint/2010/main" val="3930156398"/>
      </p:ext>
    </p:extLst>
  </p:cSld>
  <p:clrMapOvr>
    <a:masterClrMapping/>
  </p:clrMapOvr>
  <mc:AlternateContent xmlns:mc="http://schemas.openxmlformats.org/markup-compatibility/2006" xmlns:p14="http://schemas.microsoft.com/office/powerpoint/2010/main">
    <mc:Choice Requires="p14">
      <p:transition p14:dur="250" advTm="0">
        <p:fade/>
      </p:transition>
    </mc:Choice>
    <mc:Fallback xmlns="">
      <p:transition advTm="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609563" y="273353"/>
            <a:ext cx="10971684" cy="1145009"/>
          </a:xfrm>
          <a:prstGeom prst="rect">
            <a:avLst/>
          </a:prstGeom>
        </p:spPr>
        <p:txBody>
          <a:bodyPr lIns="0" tIns="0" rIns="0" bIns="0" anchor="ctr"/>
          <a:lstStyle/>
          <a:p>
            <a:pPr algn="ctr"/>
            <a:endParaRPr lang="en-US" sz="3991" b="0" strike="noStrike" spc="-1">
              <a:solidFill>
                <a:srgbClr val="000000"/>
              </a:solidFill>
              <a:uFill>
                <a:solidFill>
                  <a:srgbClr val="FFFFFF"/>
                </a:solidFill>
              </a:uFill>
              <a:latin typeface="Arial"/>
            </a:endParaRPr>
          </a:p>
        </p:txBody>
      </p:sp>
      <p:sp>
        <p:nvSpPr>
          <p:cNvPr id="6" name="PlaceHolder 2"/>
          <p:cNvSpPr>
            <a:spLocks noGrp="1"/>
          </p:cNvSpPr>
          <p:nvPr>
            <p:ph type="subTitle"/>
          </p:nvPr>
        </p:nvSpPr>
        <p:spPr>
          <a:xfrm>
            <a:off x="609563" y="1604841"/>
            <a:ext cx="10971684" cy="3977484"/>
          </a:xfrm>
          <a:prstGeom prst="rect">
            <a:avLst/>
          </a:prstGeom>
        </p:spPr>
        <p:txBody>
          <a:bodyPr lIns="0" tIns="0" rIns="0" bIns="0" anchor="ctr"/>
          <a:lstStyle/>
          <a:p>
            <a:pPr algn="ctr"/>
            <a:endParaRPr lang="en-US" sz="2903"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3324964412"/>
      </p:ext>
    </p:extLst>
  </p:cSld>
  <p:clrMapOvr>
    <a:masterClrMapping/>
  </p:clrMapOvr>
  <mc:AlternateContent xmlns:mc="http://schemas.openxmlformats.org/markup-compatibility/2006" xmlns:p14="http://schemas.microsoft.com/office/powerpoint/2010/main">
    <mc:Choice Requires="p14">
      <p:transition spd="slow" p14:dur="2000" advTm="0">
        <p:fade/>
      </p:transition>
    </mc:Choice>
    <mc:Fallback xmlns="">
      <p:transition spd="slow"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4639"/>
            <a:ext cx="10972800" cy="1143000"/>
          </a:xfrm>
          <a:prstGeom prst="rect">
            <a:avLst/>
          </a:prstGeom>
        </p:spPr>
        <p:txBody>
          <a:bodyPr/>
          <a:lstStyle/>
          <a:p>
            <a:r>
              <a:rPr kumimoji="1" lang="ja-JP" altLang="en-US"/>
              <a:t>マスター タイトルの書式設定</a:t>
            </a:r>
          </a:p>
        </p:txBody>
      </p:sp>
      <p:sp>
        <p:nvSpPr>
          <p:cNvPr id="3" name="コンテンツ プレースホルダー 2"/>
          <p:cNvSpPr>
            <a:spLocks noGrp="1"/>
          </p:cNvSpPr>
          <p:nvPr>
            <p:ph idx="1"/>
          </p:nvPr>
        </p:nvSpPr>
        <p:spPr>
          <a:xfrm>
            <a:off x="609600" y="1600203"/>
            <a:ext cx="10972800" cy="4525963"/>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a:xfrm>
            <a:off x="609600" y="6356352"/>
            <a:ext cx="2844800" cy="365125"/>
          </a:xfrm>
          <a:prstGeom prst="rect">
            <a:avLst/>
          </a:prstGeom>
        </p:spPr>
        <p:txBody>
          <a:bodyPr/>
          <a:lstStyle/>
          <a:p>
            <a:fld id="{C61DF4F4-71E8-FC4D-837A-13D873D353F0}" type="datetimeFigureOut">
              <a:rPr kumimoji="1" lang="ja-JP" altLang="en-US" smtClean="0"/>
              <a:t>2024/9/24</a:t>
            </a:fld>
            <a:endParaRPr kumimoji="1" lang="ja-JP" altLang="en-US"/>
          </a:p>
        </p:txBody>
      </p:sp>
      <p:sp>
        <p:nvSpPr>
          <p:cNvPr id="5" name="フッター プレースホルダー 4"/>
          <p:cNvSpPr>
            <a:spLocks noGrp="1"/>
          </p:cNvSpPr>
          <p:nvPr>
            <p:ph type="ftr" sz="quarter" idx="11"/>
          </p:nvPr>
        </p:nvSpPr>
        <p:spPr>
          <a:xfrm>
            <a:off x="4165600" y="6356352"/>
            <a:ext cx="38608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8737600" y="6356352"/>
            <a:ext cx="2844800" cy="365125"/>
          </a:xfrm>
          <a:prstGeom prst="rect">
            <a:avLst/>
          </a:prstGeom>
        </p:spPr>
        <p:txBody>
          <a:bodyPr/>
          <a:lstStyle/>
          <a:p>
            <a:fld id="{39B815B3-7233-2F4E-8150-F3C4EA7783AD}" type="slidenum">
              <a:rPr kumimoji="1" lang="ja-JP" altLang="en-US" smtClean="0"/>
              <a:t>‹#›</a:t>
            </a:fld>
            <a:endParaRPr kumimoji="1" lang="ja-JP" altLang="en-US"/>
          </a:p>
        </p:txBody>
      </p:sp>
    </p:spTree>
    <p:extLst>
      <p:ext uri="{BB962C8B-B14F-4D97-AF65-F5344CB8AC3E}">
        <p14:creationId xmlns:p14="http://schemas.microsoft.com/office/powerpoint/2010/main" val="1751521031"/>
      </p:ext>
    </p:extLst>
  </p:cSld>
  <p:clrMapOvr>
    <a:masterClrMapping/>
  </p:clrMapOvr>
  <mc:AlternateContent xmlns:mc="http://schemas.openxmlformats.org/markup-compatibility/2006" xmlns:p14="http://schemas.microsoft.com/office/powerpoint/2010/main">
    <mc:Choice Requires="p14">
      <p:transition p14:dur="250" advTm="0">
        <p:fade/>
      </p:transition>
    </mc:Choice>
    <mc:Fallback xmlns="">
      <p:transition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3"/>
            <a:ext cx="10363200" cy="1362075"/>
          </a:xfrm>
          <a:prstGeom prst="rect">
            <a:avLst/>
          </a:prstGeo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a:xfrm>
            <a:off x="609600" y="6356352"/>
            <a:ext cx="2844800" cy="365125"/>
          </a:xfrm>
          <a:prstGeom prst="rect">
            <a:avLst/>
          </a:prstGeom>
        </p:spPr>
        <p:txBody>
          <a:bodyPr/>
          <a:lstStyle/>
          <a:p>
            <a:fld id="{C61DF4F4-71E8-FC4D-837A-13D873D353F0}" type="datetimeFigureOut">
              <a:rPr kumimoji="1" lang="ja-JP" altLang="en-US" smtClean="0"/>
              <a:t>2024/9/24</a:t>
            </a:fld>
            <a:endParaRPr kumimoji="1" lang="ja-JP" altLang="en-US"/>
          </a:p>
        </p:txBody>
      </p:sp>
      <p:sp>
        <p:nvSpPr>
          <p:cNvPr id="5" name="フッター プレースホルダー 4"/>
          <p:cNvSpPr>
            <a:spLocks noGrp="1"/>
          </p:cNvSpPr>
          <p:nvPr>
            <p:ph type="ftr" sz="quarter" idx="11"/>
          </p:nvPr>
        </p:nvSpPr>
        <p:spPr>
          <a:xfrm>
            <a:off x="4165600" y="6356352"/>
            <a:ext cx="38608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8737600" y="6356352"/>
            <a:ext cx="2844800" cy="365125"/>
          </a:xfrm>
          <a:prstGeom prst="rect">
            <a:avLst/>
          </a:prstGeom>
        </p:spPr>
        <p:txBody>
          <a:bodyPr/>
          <a:lstStyle/>
          <a:p>
            <a:fld id="{39B815B3-7233-2F4E-8150-F3C4EA7783AD}" type="slidenum">
              <a:rPr kumimoji="1" lang="ja-JP" altLang="en-US" smtClean="0"/>
              <a:t>‹#›</a:t>
            </a:fld>
            <a:endParaRPr kumimoji="1" lang="ja-JP" altLang="en-US"/>
          </a:p>
        </p:txBody>
      </p:sp>
    </p:spTree>
    <p:extLst>
      <p:ext uri="{BB962C8B-B14F-4D97-AF65-F5344CB8AC3E}">
        <p14:creationId xmlns:p14="http://schemas.microsoft.com/office/powerpoint/2010/main" val="2231500931"/>
      </p:ext>
    </p:extLst>
  </p:cSld>
  <p:clrMapOvr>
    <a:masterClrMapping/>
  </p:clrMapOvr>
  <mc:AlternateContent xmlns:mc="http://schemas.openxmlformats.org/markup-compatibility/2006" xmlns:p14="http://schemas.microsoft.com/office/powerpoint/2010/main">
    <mc:Choice Requires="p14">
      <p:transition p14:dur="250" advTm="0">
        <p:fade/>
      </p:transition>
    </mc:Choice>
    <mc:Fallback xmlns="">
      <p:transition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4639"/>
            <a:ext cx="10972800" cy="1143000"/>
          </a:xfrm>
          <a:prstGeom prst="rect">
            <a:avLst/>
          </a:prstGeom>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09600" y="1200153"/>
            <a:ext cx="5384800" cy="33940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97600" y="1200153"/>
            <a:ext cx="5384800" cy="33940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a:xfrm>
            <a:off x="609600" y="6356352"/>
            <a:ext cx="2844800" cy="365125"/>
          </a:xfrm>
          <a:prstGeom prst="rect">
            <a:avLst/>
          </a:prstGeom>
        </p:spPr>
        <p:txBody>
          <a:bodyPr/>
          <a:lstStyle/>
          <a:p>
            <a:fld id="{C61DF4F4-71E8-FC4D-837A-13D873D353F0}" type="datetimeFigureOut">
              <a:rPr kumimoji="1" lang="ja-JP" altLang="en-US" smtClean="0"/>
              <a:t>2024/9/24</a:t>
            </a:fld>
            <a:endParaRPr kumimoji="1" lang="ja-JP" altLang="en-US"/>
          </a:p>
        </p:txBody>
      </p:sp>
      <p:sp>
        <p:nvSpPr>
          <p:cNvPr id="6" name="フッター プレースホルダー 5"/>
          <p:cNvSpPr>
            <a:spLocks noGrp="1"/>
          </p:cNvSpPr>
          <p:nvPr>
            <p:ph type="ftr" sz="quarter" idx="11"/>
          </p:nvPr>
        </p:nvSpPr>
        <p:spPr>
          <a:xfrm>
            <a:off x="4165600" y="6356352"/>
            <a:ext cx="38608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a:xfrm>
            <a:off x="8737600" y="6356352"/>
            <a:ext cx="2844800" cy="365125"/>
          </a:xfrm>
          <a:prstGeom prst="rect">
            <a:avLst/>
          </a:prstGeom>
        </p:spPr>
        <p:txBody>
          <a:bodyPr/>
          <a:lstStyle/>
          <a:p>
            <a:fld id="{39B815B3-7233-2F4E-8150-F3C4EA7783AD}" type="slidenum">
              <a:rPr kumimoji="1" lang="ja-JP" altLang="en-US" smtClean="0"/>
              <a:t>‹#›</a:t>
            </a:fld>
            <a:endParaRPr kumimoji="1" lang="ja-JP" altLang="en-US"/>
          </a:p>
        </p:txBody>
      </p:sp>
    </p:spTree>
    <p:extLst>
      <p:ext uri="{BB962C8B-B14F-4D97-AF65-F5344CB8AC3E}">
        <p14:creationId xmlns:p14="http://schemas.microsoft.com/office/powerpoint/2010/main" val="4049744466"/>
      </p:ext>
    </p:extLst>
  </p:cSld>
  <p:clrMapOvr>
    <a:masterClrMapping/>
  </p:clrMapOvr>
  <mc:AlternateContent xmlns:mc="http://schemas.openxmlformats.org/markup-compatibility/2006" xmlns:p14="http://schemas.microsoft.com/office/powerpoint/2010/main">
    <mc:Choice Requires="p14">
      <p:transition p14:dur="250" advTm="0">
        <p:fade/>
      </p:transition>
    </mc:Choice>
    <mc:Fallback xmlns="">
      <p:transition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4639"/>
            <a:ext cx="10972800" cy="1143000"/>
          </a:xfrm>
          <a:prstGeom prst="rect">
            <a:avLst/>
          </a:prstGeom>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09600" y="1535115"/>
            <a:ext cx="5386917" cy="639763"/>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93372" y="1535115"/>
            <a:ext cx="5389033" cy="639763"/>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93372"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a:xfrm>
            <a:off x="609600" y="6356352"/>
            <a:ext cx="2844800" cy="365125"/>
          </a:xfrm>
          <a:prstGeom prst="rect">
            <a:avLst/>
          </a:prstGeom>
        </p:spPr>
        <p:txBody>
          <a:bodyPr/>
          <a:lstStyle/>
          <a:p>
            <a:fld id="{C61DF4F4-71E8-FC4D-837A-13D873D353F0}" type="datetimeFigureOut">
              <a:rPr kumimoji="1" lang="ja-JP" altLang="en-US" smtClean="0"/>
              <a:t>2024/9/24</a:t>
            </a:fld>
            <a:endParaRPr kumimoji="1" lang="ja-JP" altLang="en-US"/>
          </a:p>
        </p:txBody>
      </p:sp>
      <p:sp>
        <p:nvSpPr>
          <p:cNvPr id="8" name="フッター プレースホルダー 7"/>
          <p:cNvSpPr>
            <a:spLocks noGrp="1"/>
          </p:cNvSpPr>
          <p:nvPr>
            <p:ph type="ftr" sz="quarter" idx="11"/>
          </p:nvPr>
        </p:nvSpPr>
        <p:spPr>
          <a:xfrm>
            <a:off x="4165600" y="6356352"/>
            <a:ext cx="3860800" cy="365125"/>
          </a:xfrm>
          <a:prstGeom prst="rect">
            <a:avLst/>
          </a:prstGeom>
        </p:spPr>
        <p:txBody>
          <a:bodyPr/>
          <a:lstStyle/>
          <a:p>
            <a:endParaRPr kumimoji="1" lang="ja-JP" altLang="en-US"/>
          </a:p>
        </p:txBody>
      </p:sp>
      <p:sp>
        <p:nvSpPr>
          <p:cNvPr id="9" name="スライド番号プレースホルダー 8"/>
          <p:cNvSpPr>
            <a:spLocks noGrp="1"/>
          </p:cNvSpPr>
          <p:nvPr>
            <p:ph type="sldNum" sz="quarter" idx="12"/>
          </p:nvPr>
        </p:nvSpPr>
        <p:spPr>
          <a:xfrm>
            <a:off x="8737600" y="6356352"/>
            <a:ext cx="2844800" cy="365125"/>
          </a:xfrm>
          <a:prstGeom prst="rect">
            <a:avLst/>
          </a:prstGeom>
        </p:spPr>
        <p:txBody>
          <a:bodyPr/>
          <a:lstStyle/>
          <a:p>
            <a:fld id="{39B815B3-7233-2F4E-8150-F3C4EA7783AD}" type="slidenum">
              <a:rPr kumimoji="1" lang="ja-JP" altLang="en-US" smtClean="0"/>
              <a:t>‹#›</a:t>
            </a:fld>
            <a:endParaRPr kumimoji="1" lang="ja-JP" altLang="en-US"/>
          </a:p>
        </p:txBody>
      </p:sp>
    </p:spTree>
    <p:extLst>
      <p:ext uri="{BB962C8B-B14F-4D97-AF65-F5344CB8AC3E}">
        <p14:creationId xmlns:p14="http://schemas.microsoft.com/office/powerpoint/2010/main" val="2594967844"/>
      </p:ext>
    </p:extLst>
  </p:cSld>
  <p:clrMapOvr>
    <a:masterClrMapping/>
  </p:clrMapOvr>
  <mc:AlternateContent xmlns:mc="http://schemas.openxmlformats.org/markup-compatibility/2006" xmlns:p14="http://schemas.microsoft.com/office/powerpoint/2010/main">
    <mc:Choice Requires="p14">
      <p:transition p14:dur="250" advTm="0">
        <p:fade/>
      </p:transition>
    </mc:Choice>
    <mc:Fallback xmlns="">
      <p:transition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4639"/>
            <a:ext cx="10972800" cy="1143000"/>
          </a:xfrm>
          <a:prstGeom prst="rect">
            <a:avLst/>
          </a:prstGeom>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a:xfrm>
            <a:off x="609600" y="6356352"/>
            <a:ext cx="2844800" cy="365125"/>
          </a:xfrm>
          <a:prstGeom prst="rect">
            <a:avLst/>
          </a:prstGeom>
        </p:spPr>
        <p:txBody>
          <a:bodyPr/>
          <a:lstStyle/>
          <a:p>
            <a:fld id="{C61DF4F4-71E8-FC4D-837A-13D873D353F0}" type="datetimeFigureOut">
              <a:rPr kumimoji="1" lang="ja-JP" altLang="en-US" smtClean="0"/>
              <a:t>2024/9/24</a:t>
            </a:fld>
            <a:endParaRPr kumimoji="1" lang="ja-JP" altLang="en-US"/>
          </a:p>
        </p:txBody>
      </p:sp>
      <p:sp>
        <p:nvSpPr>
          <p:cNvPr id="4" name="フッター プレースホルダー 3"/>
          <p:cNvSpPr>
            <a:spLocks noGrp="1"/>
          </p:cNvSpPr>
          <p:nvPr>
            <p:ph type="ftr" sz="quarter" idx="11"/>
          </p:nvPr>
        </p:nvSpPr>
        <p:spPr>
          <a:xfrm>
            <a:off x="4165600" y="6356352"/>
            <a:ext cx="3860800" cy="365125"/>
          </a:xfrm>
          <a:prstGeom prst="rect">
            <a:avLst/>
          </a:prstGeom>
        </p:spPr>
        <p:txBody>
          <a:bodyPr/>
          <a:lstStyle/>
          <a:p>
            <a:endParaRPr kumimoji="1" lang="ja-JP" altLang="en-US"/>
          </a:p>
        </p:txBody>
      </p:sp>
      <p:sp>
        <p:nvSpPr>
          <p:cNvPr id="5" name="スライド番号プレースホルダー 4"/>
          <p:cNvSpPr>
            <a:spLocks noGrp="1"/>
          </p:cNvSpPr>
          <p:nvPr>
            <p:ph type="sldNum" sz="quarter" idx="12"/>
          </p:nvPr>
        </p:nvSpPr>
        <p:spPr>
          <a:xfrm>
            <a:off x="8737600" y="6356352"/>
            <a:ext cx="2844800" cy="365125"/>
          </a:xfrm>
          <a:prstGeom prst="rect">
            <a:avLst/>
          </a:prstGeom>
        </p:spPr>
        <p:txBody>
          <a:bodyPr/>
          <a:lstStyle/>
          <a:p>
            <a:fld id="{39B815B3-7233-2F4E-8150-F3C4EA7783AD}" type="slidenum">
              <a:rPr kumimoji="1" lang="ja-JP" altLang="en-US" smtClean="0"/>
              <a:t>‹#›</a:t>
            </a:fld>
            <a:endParaRPr kumimoji="1" lang="ja-JP" altLang="en-US"/>
          </a:p>
        </p:txBody>
      </p:sp>
    </p:spTree>
    <p:extLst>
      <p:ext uri="{BB962C8B-B14F-4D97-AF65-F5344CB8AC3E}">
        <p14:creationId xmlns:p14="http://schemas.microsoft.com/office/powerpoint/2010/main" val="173341021"/>
      </p:ext>
    </p:extLst>
  </p:cSld>
  <p:clrMapOvr>
    <a:masterClrMapping/>
  </p:clrMapOvr>
  <mc:AlternateContent xmlns:mc="http://schemas.openxmlformats.org/markup-compatibility/2006" xmlns:p14="http://schemas.microsoft.com/office/powerpoint/2010/main">
    <mc:Choice Requires="p14">
      <p:transition p14:dur="250" advTm="0">
        <p:fade/>
      </p:transition>
    </mc:Choice>
    <mc:Fallback xmlns="">
      <p:transition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a:xfrm>
            <a:off x="609600" y="6356352"/>
            <a:ext cx="2844800" cy="365125"/>
          </a:xfrm>
          <a:prstGeom prst="rect">
            <a:avLst/>
          </a:prstGeom>
        </p:spPr>
        <p:txBody>
          <a:bodyPr/>
          <a:lstStyle/>
          <a:p>
            <a:fld id="{C61DF4F4-71E8-FC4D-837A-13D873D353F0}" type="datetimeFigureOut">
              <a:rPr kumimoji="1" lang="ja-JP" altLang="en-US" smtClean="0"/>
              <a:t>2024/9/24</a:t>
            </a:fld>
            <a:endParaRPr kumimoji="1" lang="ja-JP" altLang="en-US"/>
          </a:p>
        </p:txBody>
      </p:sp>
      <p:sp>
        <p:nvSpPr>
          <p:cNvPr id="3" name="フッター プレースホルダー 2"/>
          <p:cNvSpPr>
            <a:spLocks noGrp="1"/>
          </p:cNvSpPr>
          <p:nvPr>
            <p:ph type="ftr" sz="quarter" idx="11"/>
          </p:nvPr>
        </p:nvSpPr>
        <p:spPr>
          <a:xfrm>
            <a:off x="4165600" y="6356352"/>
            <a:ext cx="3860800" cy="365125"/>
          </a:xfrm>
          <a:prstGeom prst="rect">
            <a:avLst/>
          </a:prstGeom>
        </p:spPr>
        <p:txBody>
          <a:bodyPr/>
          <a:lstStyle/>
          <a:p>
            <a:endParaRPr kumimoji="1" lang="ja-JP" altLang="en-US"/>
          </a:p>
        </p:txBody>
      </p:sp>
      <p:sp>
        <p:nvSpPr>
          <p:cNvPr id="4" name="スライド番号プレースホルダー 3"/>
          <p:cNvSpPr>
            <a:spLocks noGrp="1"/>
          </p:cNvSpPr>
          <p:nvPr>
            <p:ph type="sldNum" sz="quarter" idx="12"/>
          </p:nvPr>
        </p:nvSpPr>
        <p:spPr>
          <a:xfrm>
            <a:off x="8737600" y="6356352"/>
            <a:ext cx="2844800" cy="365125"/>
          </a:xfrm>
          <a:prstGeom prst="rect">
            <a:avLst/>
          </a:prstGeom>
        </p:spPr>
        <p:txBody>
          <a:bodyPr/>
          <a:lstStyle/>
          <a:p>
            <a:fld id="{39B815B3-7233-2F4E-8150-F3C4EA7783AD}" type="slidenum">
              <a:rPr kumimoji="1" lang="ja-JP" altLang="en-US" smtClean="0"/>
              <a:t>‹#›</a:t>
            </a:fld>
            <a:endParaRPr kumimoji="1" lang="ja-JP" altLang="en-US"/>
          </a:p>
        </p:txBody>
      </p:sp>
    </p:spTree>
    <p:extLst>
      <p:ext uri="{BB962C8B-B14F-4D97-AF65-F5344CB8AC3E}">
        <p14:creationId xmlns:p14="http://schemas.microsoft.com/office/powerpoint/2010/main" val="333153568"/>
      </p:ext>
    </p:extLst>
  </p:cSld>
  <p:clrMapOvr>
    <a:masterClrMapping/>
  </p:clrMapOvr>
  <mc:AlternateContent xmlns:mc="http://schemas.openxmlformats.org/markup-compatibility/2006" xmlns:p14="http://schemas.microsoft.com/office/powerpoint/2010/main">
    <mc:Choice Requires="p14">
      <p:transition p14:dur="250" advTm="0">
        <p:fade/>
      </p:transition>
    </mc:Choice>
    <mc:Fallback xmlns="">
      <p:transition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3" y="273051"/>
            <a:ext cx="4011084" cy="1162051"/>
          </a:xfrm>
          <a:prstGeom prst="rect">
            <a:avLst/>
          </a:prstGeo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4766733" y="273054"/>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09603" y="1435104"/>
            <a:ext cx="4011084" cy="4691063"/>
          </a:xfrm>
          <a:prstGeom prst="rect">
            <a:avLst/>
          </a:prstGeo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a:xfrm>
            <a:off x="609600" y="6356352"/>
            <a:ext cx="2844800" cy="365125"/>
          </a:xfrm>
          <a:prstGeom prst="rect">
            <a:avLst/>
          </a:prstGeom>
        </p:spPr>
        <p:txBody>
          <a:bodyPr/>
          <a:lstStyle/>
          <a:p>
            <a:fld id="{C61DF4F4-71E8-FC4D-837A-13D873D353F0}" type="datetimeFigureOut">
              <a:rPr kumimoji="1" lang="ja-JP" altLang="en-US" smtClean="0"/>
              <a:t>2024/9/24</a:t>
            </a:fld>
            <a:endParaRPr kumimoji="1" lang="ja-JP" altLang="en-US"/>
          </a:p>
        </p:txBody>
      </p:sp>
      <p:sp>
        <p:nvSpPr>
          <p:cNvPr id="6" name="フッター プレースホルダー 5"/>
          <p:cNvSpPr>
            <a:spLocks noGrp="1"/>
          </p:cNvSpPr>
          <p:nvPr>
            <p:ph type="ftr" sz="quarter" idx="11"/>
          </p:nvPr>
        </p:nvSpPr>
        <p:spPr>
          <a:xfrm>
            <a:off x="4165600" y="6356352"/>
            <a:ext cx="38608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a:xfrm>
            <a:off x="8737600" y="6356352"/>
            <a:ext cx="2844800" cy="365125"/>
          </a:xfrm>
          <a:prstGeom prst="rect">
            <a:avLst/>
          </a:prstGeom>
        </p:spPr>
        <p:txBody>
          <a:bodyPr/>
          <a:lstStyle/>
          <a:p>
            <a:fld id="{39B815B3-7233-2F4E-8150-F3C4EA7783AD}" type="slidenum">
              <a:rPr kumimoji="1" lang="ja-JP" altLang="en-US" smtClean="0"/>
              <a:t>‹#›</a:t>
            </a:fld>
            <a:endParaRPr kumimoji="1" lang="ja-JP" altLang="en-US"/>
          </a:p>
        </p:txBody>
      </p:sp>
    </p:spTree>
    <p:extLst>
      <p:ext uri="{BB962C8B-B14F-4D97-AF65-F5344CB8AC3E}">
        <p14:creationId xmlns:p14="http://schemas.microsoft.com/office/powerpoint/2010/main" val="1246495339"/>
      </p:ext>
    </p:extLst>
  </p:cSld>
  <p:clrMapOvr>
    <a:masterClrMapping/>
  </p:clrMapOvr>
  <mc:AlternateContent xmlns:mc="http://schemas.openxmlformats.org/markup-compatibility/2006" xmlns:p14="http://schemas.microsoft.com/office/powerpoint/2010/main">
    <mc:Choice Requires="p14">
      <p:transition p14:dur="250" advTm="0">
        <p:fade/>
      </p:transition>
    </mc:Choice>
    <mc:Fallback xmlns="">
      <p:transition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1"/>
            <a:ext cx="7315200" cy="566739"/>
          </a:xfrm>
          <a:prstGeom prst="rect">
            <a:avLst/>
          </a:prstGeo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2389717" y="612775"/>
            <a:ext cx="7315200" cy="4114800"/>
          </a:xfrm>
          <a:prstGeom prst="rect">
            <a:avLst/>
          </a:prstGeo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kumimoji="1" lang="ja-JP" altLang="en-US"/>
          </a:p>
        </p:txBody>
      </p:sp>
      <p:sp>
        <p:nvSpPr>
          <p:cNvPr id="4" name="テキスト プレースホルダー 3"/>
          <p:cNvSpPr>
            <a:spLocks noGrp="1"/>
          </p:cNvSpPr>
          <p:nvPr>
            <p:ph type="body" sz="half" idx="2"/>
          </p:nvPr>
        </p:nvSpPr>
        <p:spPr>
          <a:xfrm>
            <a:off x="2389717" y="5367341"/>
            <a:ext cx="7315200" cy="804863"/>
          </a:xfrm>
          <a:prstGeom prst="rect">
            <a:avLst/>
          </a:prstGeo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a:xfrm>
            <a:off x="609600" y="6356352"/>
            <a:ext cx="2844800" cy="365125"/>
          </a:xfrm>
          <a:prstGeom prst="rect">
            <a:avLst/>
          </a:prstGeom>
        </p:spPr>
        <p:txBody>
          <a:bodyPr/>
          <a:lstStyle/>
          <a:p>
            <a:fld id="{C61DF4F4-71E8-FC4D-837A-13D873D353F0}" type="datetimeFigureOut">
              <a:rPr kumimoji="1" lang="ja-JP" altLang="en-US" smtClean="0"/>
              <a:t>2024/9/24</a:t>
            </a:fld>
            <a:endParaRPr kumimoji="1" lang="ja-JP" altLang="en-US"/>
          </a:p>
        </p:txBody>
      </p:sp>
      <p:sp>
        <p:nvSpPr>
          <p:cNvPr id="6" name="フッター プレースホルダー 5"/>
          <p:cNvSpPr>
            <a:spLocks noGrp="1"/>
          </p:cNvSpPr>
          <p:nvPr>
            <p:ph type="ftr" sz="quarter" idx="11"/>
          </p:nvPr>
        </p:nvSpPr>
        <p:spPr>
          <a:xfrm>
            <a:off x="4165600" y="6356352"/>
            <a:ext cx="38608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a:xfrm>
            <a:off x="8737600" y="6356352"/>
            <a:ext cx="2844800" cy="365125"/>
          </a:xfrm>
          <a:prstGeom prst="rect">
            <a:avLst/>
          </a:prstGeom>
        </p:spPr>
        <p:txBody>
          <a:bodyPr/>
          <a:lstStyle/>
          <a:p>
            <a:fld id="{39B815B3-7233-2F4E-8150-F3C4EA7783AD}" type="slidenum">
              <a:rPr kumimoji="1" lang="ja-JP" altLang="en-US" smtClean="0"/>
              <a:t>‹#›</a:t>
            </a:fld>
            <a:endParaRPr kumimoji="1" lang="ja-JP" altLang="en-US"/>
          </a:p>
        </p:txBody>
      </p:sp>
    </p:spTree>
    <p:extLst>
      <p:ext uri="{BB962C8B-B14F-4D97-AF65-F5344CB8AC3E}">
        <p14:creationId xmlns:p14="http://schemas.microsoft.com/office/powerpoint/2010/main" val="4212503745"/>
      </p:ext>
    </p:extLst>
  </p:cSld>
  <p:clrMapOvr>
    <a:masterClrMapping/>
  </p:clrMapOvr>
  <mc:AlternateContent xmlns:mc="http://schemas.openxmlformats.org/markup-compatibility/2006" xmlns:p14="http://schemas.microsoft.com/office/powerpoint/2010/main">
    <mc:Choice Requires="p14">
      <p:transition p14:dur="250" advTm="0">
        <p:fade/>
      </p:transition>
    </mc:Choice>
    <mc:Fallback xmlns="">
      <p:transition advTm="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8BA59446-2B3B-2A4C-9E82-406D48486384}"/>
              </a:ext>
            </a:extLst>
          </p:cNvPr>
          <p:cNvSpPr txBox="1">
            <a:spLocks noChangeArrowheads="1"/>
          </p:cNvSpPr>
          <p:nvPr userDrawn="1"/>
        </p:nvSpPr>
        <p:spPr bwMode="auto">
          <a:xfrm>
            <a:off x="10374985" y="6714067"/>
            <a:ext cx="1757447" cy="153888"/>
          </a:xfrm>
          <a:prstGeom prst="rect">
            <a:avLst/>
          </a:prstGeom>
          <a:noFill/>
          <a:ln w="9525">
            <a:noFill/>
            <a:miter lim="800000"/>
            <a:headEnd/>
            <a:tailEnd/>
          </a:ln>
          <a:effectLst/>
        </p:spPr>
        <p:txBody>
          <a:bodyPr lIns="0" tIns="0" rIns="0" bIns="0">
            <a:prstTxWarp prst="textNoShape">
              <a:avLst/>
            </a:prstTxWarp>
            <a:spAutoFit/>
          </a:bodyPr>
          <a:lstStyle/>
          <a:p>
            <a:pPr algn="r">
              <a:spcBef>
                <a:spcPts val="0"/>
              </a:spcBef>
            </a:pPr>
            <a:r>
              <a:rPr kumimoji="0" lang="ja-JP" altLang="en-GB" sz="1000" b="1" i="0">
                <a:solidFill>
                  <a:schemeClr val="tx1">
                    <a:lumMod val="50000"/>
                    <a:lumOff val="50000"/>
                  </a:schemeClr>
                </a:solidFill>
                <a:latin typeface="Avenir Heavy" panose="02000503020000020003" pitchFamily="2" charset="0"/>
                <a:ea typeface="ヒラギノ角ゴ Pro W3" pitchFamily="52" charset="-128"/>
                <a:cs typeface="ヒラギノ角ゴ Pro W3" pitchFamily="52" charset="-128"/>
              </a:rPr>
              <a:t>＃</a:t>
            </a:r>
            <a:fld id="{54AAB94F-F7B7-42B2-A33E-76FA64B3C8B7}" type="slidenum">
              <a:rPr kumimoji="0" lang="en-GB" altLang="ja-JP" sz="1000" b="1" i="0" smtClean="0">
                <a:solidFill>
                  <a:schemeClr val="tx1">
                    <a:lumMod val="50000"/>
                    <a:lumOff val="50000"/>
                  </a:schemeClr>
                </a:solidFill>
                <a:latin typeface="Avenir Heavy" panose="02000503020000020003" pitchFamily="2" charset="0"/>
                <a:ea typeface="Arial" pitchFamily="52" charset="0"/>
                <a:cs typeface="Arial" pitchFamily="52" charset="0"/>
              </a:rPr>
              <a:pPr algn="r">
                <a:spcBef>
                  <a:spcPts val="0"/>
                </a:spcBef>
              </a:pPr>
              <a:t>‹#›</a:t>
            </a:fld>
            <a:r>
              <a:rPr kumimoji="0" lang="en-GB" altLang="ja-JP" sz="1000" b="1" i="0" dirty="0">
                <a:solidFill>
                  <a:schemeClr val="tx1">
                    <a:lumMod val="50000"/>
                    <a:lumOff val="50000"/>
                  </a:schemeClr>
                </a:solidFill>
                <a:latin typeface="Avenir Heavy" panose="02000503020000020003" pitchFamily="2" charset="0"/>
                <a:ea typeface="Arial" pitchFamily="52" charset="0"/>
                <a:cs typeface="Arial" pitchFamily="52" charset="0"/>
              </a:rPr>
              <a:t> / 17</a:t>
            </a:r>
          </a:p>
        </p:txBody>
      </p:sp>
      <p:sp>
        <p:nvSpPr>
          <p:cNvPr id="3" name="Line 16">
            <a:extLst>
              <a:ext uri="{FF2B5EF4-FFF2-40B4-BE49-F238E27FC236}">
                <a16:creationId xmlns:a16="http://schemas.microsoft.com/office/drawing/2014/main" id="{D1994726-3828-EA47-9149-8D34604B73E5}"/>
              </a:ext>
            </a:extLst>
          </p:cNvPr>
          <p:cNvSpPr>
            <a:spLocks noChangeShapeType="1"/>
          </p:cNvSpPr>
          <p:nvPr userDrawn="1"/>
        </p:nvSpPr>
        <p:spPr bwMode="auto">
          <a:xfrm>
            <a:off x="0" y="6705645"/>
            <a:ext cx="12192000" cy="0"/>
          </a:xfrm>
          <a:prstGeom prst="line">
            <a:avLst/>
          </a:prstGeom>
          <a:noFill/>
          <a:ln w="9525">
            <a:solidFill>
              <a:schemeClr val="bg1">
                <a:lumMod val="50000"/>
              </a:schemeClr>
            </a:solidFill>
            <a:round/>
            <a:headEnd/>
            <a:tailEnd/>
          </a:ln>
        </p:spPr>
        <p:txBody>
          <a:bodyPr wrap="none" anchor="ctr"/>
          <a:lstStyle/>
          <a:p>
            <a:pPr>
              <a:defRPr/>
            </a:pPr>
            <a:endParaRPr lang="ja-JP" altLang="en-US" sz="1800">
              <a:latin typeface="Arial" charset="0"/>
              <a:ea typeface="ＭＳ Ｐゴシック" pitchFamily="64" charset="-128"/>
              <a:cs typeface="+mn-cs"/>
            </a:endParaRPr>
          </a:p>
        </p:txBody>
      </p:sp>
      <p:sp>
        <p:nvSpPr>
          <p:cNvPr id="4" name="テキスト ボックス 3">
            <a:extLst>
              <a:ext uri="{FF2B5EF4-FFF2-40B4-BE49-F238E27FC236}">
                <a16:creationId xmlns:a16="http://schemas.microsoft.com/office/drawing/2014/main" id="{1EFD4DC8-62E3-1749-977F-94D4A1557895}"/>
              </a:ext>
            </a:extLst>
          </p:cNvPr>
          <p:cNvSpPr txBox="1">
            <a:spLocks noChangeArrowheads="1"/>
          </p:cNvSpPr>
          <p:nvPr userDrawn="1"/>
        </p:nvSpPr>
        <p:spPr bwMode="auto">
          <a:xfrm>
            <a:off x="1057981" y="6666646"/>
            <a:ext cx="10076034" cy="246221"/>
          </a:xfrm>
          <a:prstGeom prst="rect">
            <a:avLst/>
          </a:prstGeom>
          <a:noFill/>
          <a:ln w="9525">
            <a:noFill/>
            <a:miter lim="800000"/>
            <a:headEnd/>
            <a:tailEnd/>
          </a:ln>
        </p:spPr>
        <p:txBody>
          <a:bodyPr wrap="square">
            <a:prstTxWarp prst="textNoShape">
              <a:avLst/>
            </a:prstTxWarp>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US" altLang="ja-JP" sz="1000" b="0" i="0" dirty="0">
                <a:latin typeface="Avenir Medium" panose="02000503020000020003" pitchFamily="2" charset="0"/>
                <a:ea typeface="ヒラギノ角ゴ ProN W3"/>
                <a:cs typeface="ヒラギノ角ゴ ProN W3"/>
              </a:rPr>
              <a:t>GLM Science Meeting,</a:t>
            </a:r>
            <a:r>
              <a:rPr lang="en-US" altLang="ja-JP" sz="1000" b="1" i="0" dirty="0">
                <a:latin typeface="Avenir Heavy" panose="02000503020000020003" pitchFamily="2" charset="0"/>
                <a:ea typeface="ヒラギノ角ゴ ProN W3"/>
                <a:cs typeface="ヒラギノ角ゴ ProN W3"/>
              </a:rPr>
              <a:t> </a:t>
            </a:r>
            <a:r>
              <a:rPr lang="en-US" altLang="ja-JP" sz="1000" b="0" i="0" baseline="0" dirty="0">
                <a:latin typeface="Avenir" panose="02000503020000020003" pitchFamily="2" charset="0"/>
                <a:ea typeface="ヒラギノ角ゴ ProN W3"/>
                <a:cs typeface="ヒラギノ角ゴ ProN W3"/>
              </a:rPr>
              <a:t>  The National Space Science &amp; Technology Center, UA Huntsville,   10:40-10:50,  Sep. 25, </a:t>
            </a:r>
            <a:r>
              <a:rPr lang="en-US" altLang="ja-JP" sz="1000" b="0" i="0" dirty="0">
                <a:latin typeface="Avenir" panose="02000503020000020003" pitchFamily="2" charset="0"/>
                <a:ea typeface="ヒラギノ角ゴ ProN W3"/>
                <a:cs typeface="ヒラギノ角ゴ ProN W3"/>
              </a:rPr>
              <a:t>2024</a:t>
            </a:r>
          </a:p>
        </p:txBody>
      </p:sp>
      <p:sp>
        <p:nvSpPr>
          <p:cNvPr id="5" name="正方形/長方形 4">
            <a:extLst>
              <a:ext uri="{FF2B5EF4-FFF2-40B4-BE49-F238E27FC236}">
                <a16:creationId xmlns:a16="http://schemas.microsoft.com/office/drawing/2014/main" id="{C44A7A5A-8127-0840-98A3-DC3C746DD261}"/>
              </a:ext>
            </a:extLst>
          </p:cNvPr>
          <p:cNvSpPr/>
          <p:nvPr userDrawn="1"/>
        </p:nvSpPr>
        <p:spPr>
          <a:xfrm>
            <a:off x="0" y="1"/>
            <a:ext cx="12192000" cy="478971"/>
          </a:xfrm>
          <a:prstGeom prst="rect">
            <a:avLst/>
          </a:prstGeom>
          <a:gradFill flip="none" rotWithShape="1">
            <a:gsLst>
              <a:gs pos="44000">
                <a:srgbClr val="000090"/>
              </a:gs>
              <a:gs pos="85000">
                <a:schemeClr val="bg1"/>
              </a:gs>
            </a:gsLst>
            <a:lin ang="16920000" scaled="0"/>
            <a:tileRect/>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sz="1800"/>
          </a:p>
        </p:txBody>
      </p:sp>
    </p:spTree>
    <p:extLst>
      <p:ext uri="{BB962C8B-B14F-4D97-AF65-F5344CB8AC3E}">
        <p14:creationId xmlns:p14="http://schemas.microsoft.com/office/powerpoint/2010/main" val="20678104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p14:dur="250" advTm="0">
        <p:fade/>
      </p:transition>
    </mc:Choice>
    <mc:Fallback xmlns="">
      <p:transition advTm="0">
        <p:fade/>
      </p:transition>
    </mc:Fallback>
  </mc:AlternateContent>
  <p:txStyles>
    <p:titleStyle>
      <a:lvl1pPr algn="ctr" defTabSz="457189" rtl="0" eaLnBrk="1" latinLnBrk="0" hangingPunct="1">
        <a:spcBef>
          <a:spcPct val="0"/>
        </a:spcBef>
        <a:buNone/>
        <a:defRPr kumimoji="1" sz="4400" kern="1200">
          <a:solidFill>
            <a:schemeClr val="tx1"/>
          </a:solidFill>
          <a:latin typeface="+mj-lt"/>
          <a:ea typeface="+mj-ea"/>
          <a:cs typeface="+mj-cs"/>
        </a:defRPr>
      </a:lvl1pPr>
    </p:titleStyle>
    <p:bodyStyle>
      <a:lvl1pPr marL="342891" indent="-342891" algn="l" defTabSz="457189" rtl="0" eaLnBrk="1" latinLnBrk="0" hangingPunct="1">
        <a:spcBef>
          <a:spcPct val="20000"/>
        </a:spcBef>
        <a:buFont typeface="Arial"/>
        <a:buChar char="•"/>
        <a:defRPr kumimoji="1" sz="3200" kern="1200">
          <a:solidFill>
            <a:schemeClr val="tx1"/>
          </a:solidFill>
          <a:latin typeface="+mn-lt"/>
          <a:ea typeface="+mn-ea"/>
          <a:cs typeface="+mn-cs"/>
        </a:defRPr>
      </a:lvl1pPr>
      <a:lvl2pPr marL="742932" indent="-285744" algn="l" defTabSz="457189" rtl="0" eaLnBrk="1" latinLnBrk="0" hangingPunct="1">
        <a:spcBef>
          <a:spcPct val="20000"/>
        </a:spcBef>
        <a:buFont typeface="Arial"/>
        <a:buChar char="–"/>
        <a:defRPr kumimoji="1" sz="2800" kern="1200">
          <a:solidFill>
            <a:schemeClr val="tx1"/>
          </a:solidFill>
          <a:latin typeface="+mn-lt"/>
          <a:ea typeface="+mn-ea"/>
          <a:cs typeface="+mn-cs"/>
        </a:defRPr>
      </a:lvl2pPr>
      <a:lvl3pPr marL="1142971" indent="-228594" algn="l" defTabSz="457189" rtl="0" eaLnBrk="1" latinLnBrk="0" hangingPunct="1">
        <a:spcBef>
          <a:spcPct val="20000"/>
        </a:spcBef>
        <a:buFont typeface="Arial"/>
        <a:buChar char="•"/>
        <a:defRPr kumimoji="1"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kumimoji="1" sz="2000" kern="1200">
          <a:solidFill>
            <a:schemeClr val="tx1"/>
          </a:solidFill>
          <a:latin typeface="+mn-lt"/>
          <a:ea typeface="+mn-ea"/>
          <a:cs typeface="+mn-cs"/>
        </a:defRPr>
      </a:lvl4pPr>
      <a:lvl5pPr marL="2057349" indent="-228594" algn="l" defTabSz="457189" rtl="0" eaLnBrk="1" latinLnBrk="0" hangingPunct="1">
        <a:spcBef>
          <a:spcPct val="20000"/>
        </a:spcBef>
        <a:buFont typeface="Arial"/>
        <a:buChar char="»"/>
        <a:defRPr kumimoji="1"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kumimoji="1"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kumimoji="1"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kumimoji="1"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189" rtl="0" eaLnBrk="1" latinLnBrk="0" hangingPunct="1">
        <a:defRPr kumimoji="1" sz="1800" kern="1200">
          <a:solidFill>
            <a:schemeClr val="tx1"/>
          </a:solidFill>
          <a:latin typeface="+mn-lt"/>
          <a:ea typeface="+mn-ea"/>
          <a:cs typeface="+mn-cs"/>
        </a:defRPr>
      </a:lvl1pPr>
      <a:lvl2pPr marL="457189" algn="l" defTabSz="457189" rtl="0" eaLnBrk="1" latinLnBrk="0" hangingPunct="1">
        <a:defRPr kumimoji="1" sz="1800" kern="1200">
          <a:solidFill>
            <a:schemeClr val="tx1"/>
          </a:solidFill>
          <a:latin typeface="+mn-lt"/>
          <a:ea typeface="+mn-ea"/>
          <a:cs typeface="+mn-cs"/>
        </a:defRPr>
      </a:lvl2pPr>
      <a:lvl3pPr marL="914377" algn="l" defTabSz="457189" rtl="0" eaLnBrk="1" latinLnBrk="0" hangingPunct="1">
        <a:defRPr kumimoji="1" sz="1800" kern="1200">
          <a:solidFill>
            <a:schemeClr val="tx1"/>
          </a:solidFill>
          <a:latin typeface="+mn-lt"/>
          <a:ea typeface="+mn-ea"/>
          <a:cs typeface="+mn-cs"/>
        </a:defRPr>
      </a:lvl3pPr>
      <a:lvl4pPr marL="1371566" algn="l" defTabSz="457189" rtl="0" eaLnBrk="1" latinLnBrk="0" hangingPunct="1">
        <a:defRPr kumimoji="1" sz="1800" kern="1200">
          <a:solidFill>
            <a:schemeClr val="tx1"/>
          </a:solidFill>
          <a:latin typeface="+mn-lt"/>
          <a:ea typeface="+mn-ea"/>
          <a:cs typeface="+mn-cs"/>
        </a:defRPr>
      </a:lvl4pPr>
      <a:lvl5pPr marL="1828754" algn="l" defTabSz="457189" rtl="0" eaLnBrk="1" latinLnBrk="0" hangingPunct="1">
        <a:defRPr kumimoji="1" sz="1800" kern="1200">
          <a:solidFill>
            <a:schemeClr val="tx1"/>
          </a:solidFill>
          <a:latin typeface="+mn-lt"/>
          <a:ea typeface="+mn-ea"/>
          <a:cs typeface="+mn-cs"/>
        </a:defRPr>
      </a:lvl5pPr>
      <a:lvl6pPr marL="2285943" algn="l" defTabSz="457189" rtl="0" eaLnBrk="1" latinLnBrk="0" hangingPunct="1">
        <a:defRPr kumimoji="1" sz="1800" kern="1200">
          <a:solidFill>
            <a:schemeClr val="tx1"/>
          </a:solidFill>
          <a:latin typeface="+mn-lt"/>
          <a:ea typeface="+mn-ea"/>
          <a:cs typeface="+mn-cs"/>
        </a:defRPr>
      </a:lvl6pPr>
      <a:lvl7pPr marL="2743131" algn="l" defTabSz="457189" rtl="0" eaLnBrk="1" latinLnBrk="0" hangingPunct="1">
        <a:defRPr kumimoji="1" sz="1800" kern="1200">
          <a:solidFill>
            <a:schemeClr val="tx1"/>
          </a:solidFill>
          <a:latin typeface="+mn-lt"/>
          <a:ea typeface="+mn-ea"/>
          <a:cs typeface="+mn-cs"/>
        </a:defRPr>
      </a:lvl7pPr>
      <a:lvl8pPr marL="3200320" algn="l" defTabSz="457189" rtl="0" eaLnBrk="1" latinLnBrk="0" hangingPunct="1">
        <a:defRPr kumimoji="1" sz="1800" kern="1200">
          <a:solidFill>
            <a:schemeClr val="tx1"/>
          </a:solidFill>
          <a:latin typeface="+mn-lt"/>
          <a:ea typeface="+mn-ea"/>
          <a:cs typeface="+mn-cs"/>
        </a:defRPr>
      </a:lvl8pPr>
      <a:lvl9pPr marL="3657509" algn="l" defTabSz="457189"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g"/><Relationship Id="rId1" Type="http://schemas.openxmlformats.org/officeDocument/2006/relationships/slideLayout" Target="../slideLayouts/slideLayout12.xml"/><Relationship Id="rId6" Type="http://schemas.openxmlformats.org/officeDocument/2006/relationships/image" Target="../media/image19.jpg"/><Relationship Id="rId5" Type="http://schemas.openxmlformats.org/officeDocument/2006/relationships/image" Target="../media/image7.jpe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2.xml"/><Relationship Id="rId6" Type="http://schemas.openxmlformats.org/officeDocument/2006/relationships/image" Target="../media/image19.jpg"/><Relationship Id="rId5" Type="http://schemas.openxmlformats.org/officeDocument/2006/relationships/image" Target="../media/image7.jpeg"/><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g"/><Relationship Id="rId1" Type="http://schemas.openxmlformats.org/officeDocument/2006/relationships/slideLayout" Target="../slideLayouts/slideLayout12.xml"/><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2.xml"/><Relationship Id="rId4" Type="http://schemas.openxmlformats.org/officeDocument/2006/relationships/image" Target="../media/image31.jpeg"/></Relationships>
</file>

<file path=ppt/slides/_rels/slide16.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5.jp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8.jpg"/></Relationships>
</file>

<file path=ppt/slides/_rels/slide22.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44.png"/><Relationship Id="rId4" Type="http://schemas.openxmlformats.org/officeDocument/2006/relationships/image" Target="../media/image43.png"/></Relationships>
</file>

<file path=ppt/slides/_rels/slide2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58E98F63-EC41-D143-A8A9-86A814458B62}"/>
              </a:ext>
            </a:extLst>
          </p:cNvPr>
          <p:cNvSpPr/>
          <p:nvPr/>
        </p:nvSpPr>
        <p:spPr>
          <a:xfrm>
            <a:off x="-232016" y="-68912"/>
            <a:ext cx="12559862" cy="93610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351"/>
          </a:p>
        </p:txBody>
      </p:sp>
      <p:sp>
        <p:nvSpPr>
          <p:cNvPr id="18" name="テキスト ボックス 17"/>
          <p:cNvSpPr txBox="1"/>
          <p:nvPr/>
        </p:nvSpPr>
        <p:spPr>
          <a:xfrm>
            <a:off x="21336" y="612641"/>
            <a:ext cx="12170664" cy="3334246"/>
          </a:xfrm>
          <a:prstGeom prst="rect">
            <a:avLst/>
          </a:prstGeom>
          <a:noFill/>
          <a:effectLst>
            <a:outerShdw blurRad="50800" dist="38100" dir="2700000">
              <a:srgbClr val="000000">
                <a:alpha val="43000"/>
              </a:srgbClr>
            </a:outerShdw>
          </a:effectLst>
        </p:spPr>
        <p:txBody>
          <a:bodyPr wrap="square" lIns="0" tIns="0" rIns="0" bIns="0" rtlCol="0" anchor="ctr">
            <a:spAutoFit/>
          </a:bodyPr>
          <a:lstStyle/>
          <a:p>
            <a:pPr algn="ctr">
              <a:lnSpc>
                <a:spcPts val="6500"/>
              </a:lnSpc>
            </a:pPr>
            <a:r>
              <a:rPr lang="en-US" altLang="ja-JP" sz="6600" b="1" dirty="0">
                <a:solidFill>
                  <a:srgbClr val="0432FF"/>
                </a:solidFill>
                <a:latin typeface="Calisto MT" panose="02040603050505030304" pitchFamily="18" charset="0"/>
              </a:rPr>
              <a:t>Identification of</a:t>
            </a:r>
          </a:p>
          <a:p>
            <a:pPr algn="ctr">
              <a:lnSpc>
                <a:spcPts val="6500"/>
              </a:lnSpc>
            </a:pPr>
            <a:r>
              <a:rPr lang="en-US" altLang="ja-JP" sz="6600" b="1" dirty="0">
                <a:solidFill>
                  <a:srgbClr val="0432FF"/>
                </a:solidFill>
                <a:latin typeface="Calisto MT" panose="02040603050505030304" pitchFamily="18" charset="0"/>
              </a:rPr>
              <a:t>IC and CG Discharges</a:t>
            </a:r>
          </a:p>
          <a:p>
            <a:pPr algn="ctr">
              <a:lnSpc>
                <a:spcPts val="6500"/>
              </a:lnSpc>
            </a:pPr>
            <a:r>
              <a:rPr lang="en-US" altLang="ja-JP" sz="6600" b="1" dirty="0">
                <a:solidFill>
                  <a:srgbClr val="0432FF"/>
                </a:solidFill>
                <a:latin typeface="Calisto MT" panose="02040603050505030304" pitchFamily="18" charset="0"/>
              </a:rPr>
              <a:t>Based on Optical Observations</a:t>
            </a:r>
          </a:p>
          <a:p>
            <a:pPr algn="ctr">
              <a:lnSpc>
                <a:spcPts val="6500"/>
              </a:lnSpc>
            </a:pPr>
            <a:r>
              <a:rPr lang="en-US" altLang="ja-JP" sz="6600" b="1" dirty="0">
                <a:solidFill>
                  <a:srgbClr val="0432FF"/>
                </a:solidFill>
                <a:latin typeface="Calisto MT" panose="02040603050505030304" pitchFamily="18" charset="0"/>
              </a:rPr>
              <a:t>from the ISS</a:t>
            </a:r>
          </a:p>
        </p:txBody>
      </p:sp>
      <p:sp>
        <p:nvSpPr>
          <p:cNvPr id="8" name="テキスト ボックス 7"/>
          <p:cNvSpPr txBox="1"/>
          <p:nvPr/>
        </p:nvSpPr>
        <p:spPr>
          <a:xfrm>
            <a:off x="0" y="4175215"/>
            <a:ext cx="12170664" cy="1095685"/>
          </a:xfrm>
          <a:prstGeom prst="rect">
            <a:avLst/>
          </a:prstGeom>
          <a:noFill/>
        </p:spPr>
        <p:txBody>
          <a:bodyPr wrap="square" rtlCol="0">
            <a:spAutoFit/>
          </a:bodyPr>
          <a:lstStyle/>
          <a:p>
            <a:pPr algn="ctr">
              <a:lnSpc>
                <a:spcPts val="3980"/>
              </a:lnSpc>
            </a:pPr>
            <a:r>
              <a:rPr lang="en-US" altLang="ja-JP" sz="3200" b="1" u="sng" dirty="0">
                <a:latin typeface="Avenir Heavy" panose="02000503020000020003" pitchFamily="2" charset="0"/>
                <a:ea typeface="Hiragino Sans W6" panose="020B0400000000000000" pitchFamily="34" charset="-128"/>
                <a:cs typeface="ヒラギノ角ゴ Pro W6"/>
              </a:rPr>
              <a:t>Mitsuteru SATO</a:t>
            </a:r>
            <a:r>
              <a:rPr lang="en-US" altLang="ja-JP" sz="3200" baseline="30000" dirty="0">
                <a:latin typeface="Avenir Medium" panose="02000503020000020003" pitchFamily="2" charset="0"/>
                <a:ea typeface="Hiragino Sans W6" panose="020B0400000000000000" pitchFamily="34" charset="-128"/>
                <a:cs typeface="ヒラギノ角ゴ Pro W6"/>
              </a:rPr>
              <a:t>(1)</a:t>
            </a:r>
            <a:r>
              <a:rPr lang="en-US" altLang="ja-JP" sz="2800" dirty="0">
                <a:latin typeface="Avenir Medium" panose="02000503020000020003" pitchFamily="2" charset="0"/>
                <a:ea typeface="Hiragino Sans W6" panose="020B0400000000000000" pitchFamily="34" charset="-128"/>
                <a:cs typeface="ヒラギノ角ゴ Pro W6"/>
              </a:rPr>
              <a:t>,  T. Ushio</a:t>
            </a:r>
            <a:r>
              <a:rPr lang="en-US" altLang="ja-JP" sz="2800" baseline="30000" dirty="0">
                <a:latin typeface="Avenir Medium" panose="02000503020000020003" pitchFamily="2" charset="0"/>
                <a:ea typeface="Hiragino Sans W6" panose="020B0400000000000000" pitchFamily="34" charset="-128"/>
                <a:cs typeface="ヒラギノ角ゴ Pro W6"/>
              </a:rPr>
              <a:t>(2)</a:t>
            </a:r>
            <a:r>
              <a:rPr lang="en-US" altLang="ja-JP" sz="2800" dirty="0">
                <a:latin typeface="Avenir Medium" panose="02000503020000020003" pitchFamily="2" charset="0"/>
                <a:ea typeface="Hiragino Sans W6" panose="020B0400000000000000" pitchFamily="34" charset="-128"/>
                <a:cs typeface="ヒラギノ角ゴ Pro W6"/>
              </a:rPr>
              <a:t>, Y. Sato</a:t>
            </a:r>
            <a:r>
              <a:rPr lang="en-US" altLang="ja-JP" sz="2800" baseline="30000" dirty="0">
                <a:latin typeface="Avenir Medium" panose="02000503020000020003" pitchFamily="2" charset="0"/>
                <a:ea typeface="Hiragino Sans W6" panose="020B0400000000000000" pitchFamily="34" charset="-128"/>
                <a:cs typeface="ヒラギノ角ゴ Pro W6"/>
              </a:rPr>
              <a:t>(1)</a:t>
            </a:r>
            <a:r>
              <a:rPr lang="en-US" altLang="ja-JP" sz="2800" dirty="0">
                <a:latin typeface="Avenir Medium" panose="02000503020000020003" pitchFamily="2" charset="0"/>
                <a:ea typeface="Hiragino Sans W6" panose="020B0400000000000000" pitchFamily="34" charset="-128"/>
                <a:cs typeface="ヒラギノ角ゴ Pro W6"/>
              </a:rPr>
              <a:t>, </a:t>
            </a:r>
          </a:p>
          <a:p>
            <a:pPr algn="ctr">
              <a:lnSpc>
                <a:spcPts val="3980"/>
              </a:lnSpc>
            </a:pPr>
            <a:r>
              <a:rPr lang="en-US" altLang="ja-JP" sz="2800" dirty="0">
                <a:latin typeface="Avenir Medium" panose="02000503020000020003" pitchFamily="2" charset="0"/>
                <a:ea typeface="Hiragino Sans W6" panose="020B0400000000000000" pitchFamily="34" charset="-128"/>
                <a:cs typeface="ヒラギノ角ゴ Pro W6"/>
              </a:rPr>
              <a:t>B. Kittanapat</a:t>
            </a:r>
            <a:r>
              <a:rPr lang="en-US" altLang="ja-JP" sz="2800" baseline="30000" dirty="0">
                <a:latin typeface="Avenir Medium" panose="02000503020000020003" pitchFamily="2" charset="0"/>
                <a:ea typeface="Hiragino Sans W6" panose="020B0400000000000000" pitchFamily="34" charset="-128"/>
                <a:cs typeface="ヒラギノ角ゴ Pro W6"/>
              </a:rPr>
              <a:t>(3)</a:t>
            </a:r>
            <a:r>
              <a:rPr lang="en-US" altLang="ja-JP" sz="2800" dirty="0">
                <a:latin typeface="Avenir Medium" panose="02000503020000020003" pitchFamily="2" charset="0"/>
                <a:ea typeface="Hiragino Sans W6" panose="020B0400000000000000" pitchFamily="34" charset="-128"/>
                <a:cs typeface="ヒラギノ角ゴ Pro W6"/>
              </a:rPr>
              <a:t>, and Y. Honda</a:t>
            </a:r>
            <a:r>
              <a:rPr lang="en-US" altLang="ja-JP" sz="2800" baseline="30000" dirty="0">
                <a:latin typeface="Avenir Medium" panose="02000503020000020003" pitchFamily="2" charset="0"/>
                <a:ea typeface="Hiragino Sans W6" panose="020B0400000000000000" pitchFamily="34" charset="-128"/>
                <a:cs typeface="ヒラギノ角ゴ Pro W6"/>
              </a:rPr>
              <a:t>(4)</a:t>
            </a:r>
            <a:endParaRPr lang="en-US" altLang="ja-JP" sz="2800" baseline="30000" dirty="0">
              <a:latin typeface="Avenir Medium" panose="02000503020000020003" pitchFamily="2" charset="0"/>
              <a:ea typeface="Hiragino Sans W6" panose="020B0400000000000000" pitchFamily="34" charset="-128"/>
              <a:cs typeface="ヒラギノ角ゴ Pro W3"/>
            </a:endParaRPr>
          </a:p>
        </p:txBody>
      </p:sp>
      <p:sp>
        <p:nvSpPr>
          <p:cNvPr id="9" name="テキスト ボックス 8"/>
          <p:cNvSpPr txBox="1"/>
          <p:nvPr/>
        </p:nvSpPr>
        <p:spPr>
          <a:xfrm>
            <a:off x="2328155" y="5374267"/>
            <a:ext cx="7557025" cy="1266372"/>
          </a:xfrm>
          <a:prstGeom prst="rect">
            <a:avLst/>
          </a:prstGeom>
          <a:noFill/>
        </p:spPr>
        <p:txBody>
          <a:bodyPr wrap="square" rtlCol="0">
            <a:spAutoFit/>
          </a:bodyPr>
          <a:lstStyle/>
          <a:p>
            <a:pPr marL="342891" indent="-342891">
              <a:lnSpc>
                <a:spcPts val="2320"/>
              </a:lnSpc>
              <a:buAutoNum type="arabicParenBoth"/>
            </a:pPr>
            <a:r>
              <a:rPr lang="en-US" altLang="ja-JP" dirty="0">
                <a:latin typeface="Avenir" panose="02000503020000020003" pitchFamily="2" charset="0"/>
                <a:ea typeface="ヒラギノ角ゴ ProN W3"/>
                <a:cs typeface="Arial"/>
              </a:rPr>
              <a:t> Faculty of Science, Hokkaido University</a:t>
            </a:r>
          </a:p>
          <a:p>
            <a:pPr marL="342891" indent="-342891">
              <a:lnSpc>
                <a:spcPts val="2320"/>
              </a:lnSpc>
              <a:buAutoNum type="arabicParenBoth"/>
            </a:pPr>
            <a:r>
              <a:rPr lang="en-US" altLang="ja-JP" dirty="0">
                <a:latin typeface="Avenir" panose="02000503020000020003" pitchFamily="2" charset="0"/>
                <a:ea typeface="ヒラギノ角ゴ ProN W3"/>
                <a:cs typeface="Arial"/>
              </a:rPr>
              <a:t> Graduate School of Engineering, Osaka University</a:t>
            </a:r>
          </a:p>
          <a:p>
            <a:pPr marL="342891" indent="-342891">
              <a:lnSpc>
                <a:spcPts val="2320"/>
              </a:lnSpc>
              <a:buAutoNum type="arabicParenBoth"/>
            </a:pPr>
            <a:r>
              <a:rPr lang="en-US" altLang="ja-JP" dirty="0">
                <a:latin typeface="Avenir" panose="02000503020000020003" pitchFamily="2" charset="0"/>
                <a:ea typeface="ヒラギノ角ゴ ProN W3"/>
                <a:cs typeface="Arial"/>
              </a:rPr>
              <a:t> Department of Physics, RMUTT</a:t>
            </a:r>
          </a:p>
          <a:p>
            <a:pPr marL="342891" indent="-342891">
              <a:lnSpc>
                <a:spcPts val="2320"/>
              </a:lnSpc>
              <a:buFontTx/>
              <a:buAutoNum type="arabicParenBoth"/>
            </a:pPr>
            <a:r>
              <a:rPr lang="en-US" altLang="ja-JP" dirty="0">
                <a:latin typeface="Avenir" panose="02000503020000020003" pitchFamily="2" charset="0"/>
                <a:ea typeface="ヒラギノ角ゴ ProN W3"/>
                <a:cs typeface="Arial"/>
              </a:rPr>
              <a:t> Center for Environmental Remote Sensing, Chiba University</a:t>
            </a:r>
          </a:p>
        </p:txBody>
      </p:sp>
    </p:spTree>
    <p:extLst>
      <p:ext uri="{BB962C8B-B14F-4D97-AF65-F5344CB8AC3E}">
        <p14:creationId xmlns:p14="http://schemas.microsoft.com/office/powerpoint/2010/main" val="254066432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 name="グループ化 69">
            <a:extLst>
              <a:ext uri="{FF2B5EF4-FFF2-40B4-BE49-F238E27FC236}">
                <a16:creationId xmlns:a16="http://schemas.microsoft.com/office/drawing/2014/main" id="{F8F5AD8B-2D74-149E-A26D-591A063A4891}"/>
              </a:ext>
            </a:extLst>
          </p:cNvPr>
          <p:cNvGrpSpPr/>
          <p:nvPr/>
        </p:nvGrpSpPr>
        <p:grpSpPr>
          <a:xfrm>
            <a:off x="2770539" y="571715"/>
            <a:ext cx="5277210" cy="6044238"/>
            <a:chOff x="2770539" y="571715"/>
            <a:chExt cx="5277210" cy="6044238"/>
          </a:xfrm>
        </p:grpSpPr>
        <p:pic>
          <p:nvPicPr>
            <p:cNvPr id="69" name="図 68" descr="グラフ, 棒グラフ, ヒストグラム&#10;&#10;自動的に生成された説明">
              <a:extLst>
                <a:ext uri="{FF2B5EF4-FFF2-40B4-BE49-F238E27FC236}">
                  <a16:creationId xmlns:a16="http://schemas.microsoft.com/office/drawing/2014/main" id="{9F8D76D0-3B24-3D1D-E93A-EBE45D6A3771}"/>
                </a:ext>
              </a:extLst>
            </p:cNvPr>
            <p:cNvPicPr>
              <a:picLocks noChangeAspect="1"/>
            </p:cNvPicPr>
            <p:nvPr/>
          </p:nvPicPr>
          <p:blipFill>
            <a:blip r:embed="rId2"/>
            <a:stretch>
              <a:fillRect/>
            </a:stretch>
          </p:blipFill>
          <p:spPr>
            <a:xfrm>
              <a:off x="2770890" y="571715"/>
              <a:ext cx="5276859" cy="2013121"/>
            </a:xfrm>
            <a:prstGeom prst="rect">
              <a:avLst/>
            </a:prstGeom>
          </p:spPr>
        </p:pic>
        <p:pic>
          <p:nvPicPr>
            <p:cNvPr id="6" name="図 5" descr="グラフ, 折れ線グラフ, ヒストグラム&#10;&#10;自動的に生成された説明">
              <a:extLst>
                <a:ext uri="{FF2B5EF4-FFF2-40B4-BE49-F238E27FC236}">
                  <a16:creationId xmlns:a16="http://schemas.microsoft.com/office/drawing/2014/main" id="{7CA86D6D-14F8-1D4F-CAD0-73697D2A73A8}"/>
                </a:ext>
              </a:extLst>
            </p:cNvPr>
            <p:cNvPicPr>
              <a:picLocks noChangeAspect="1"/>
            </p:cNvPicPr>
            <p:nvPr/>
          </p:nvPicPr>
          <p:blipFill>
            <a:blip r:embed="rId3"/>
            <a:stretch>
              <a:fillRect/>
            </a:stretch>
          </p:blipFill>
          <p:spPr>
            <a:xfrm>
              <a:off x="2770539" y="2579575"/>
              <a:ext cx="5276858" cy="2016573"/>
            </a:xfrm>
            <a:prstGeom prst="rect">
              <a:avLst/>
            </a:prstGeom>
          </p:spPr>
        </p:pic>
        <p:pic>
          <p:nvPicPr>
            <p:cNvPr id="9" name="図 8" descr="グラフ&#10;&#10;自動的に生成された説明">
              <a:extLst>
                <a:ext uri="{FF2B5EF4-FFF2-40B4-BE49-F238E27FC236}">
                  <a16:creationId xmlns:a16="http://schemas.microsoft.com/office/drawing/2014/main" id="{DAACC38D-0192-A2B3-F987-C635D3C0AB07}"/>
                </a:ext>
              </a:extLst>
            </p:cNvPr>
            <p:cNvPicPr>
              <a:picLocks noChangeAspect="1"/>
            </p:cNvPicPr>
            <p:nvPr/>
          </p:nvPicPr>
          <p:blipFill>
            <a:blip r:embed="rId4"/>
            <a:stretch>
              <a:fillRect/>
            </a:stretch>
          </p:blipFill>
          <p:spPr>
            <a:xfrm>
              <a:off x="2770539" y="4599380"/>
              <a:ext cx="5276858" cy="2016573"/>
            </a:xfrm>
            <a:prstGeom prst="rect">
              <a:avLst/>
            </a:prstGeom>
          </p:spPr>
        </p:pic>
      </p:grpSp>
      <p:sp>
        <p:nvSpPr>
          <p:cNvPr id="3" name="TextShape 1">
            <a:extLst>
              <a:ext uri="{FF2B5EF4-FFF2-40B4-BE49-F238E27FC236}">
                <a16:creationId xmlns:a16="http://schemas.microsoft.com/office/drawing/2014/main" id="{B286F94E-AC77-C54D-9E22-EB8EB6F489F0}"/>
              </a:ext>
            </a:extLst>
          </p:cNvPr>
          <p:cNvSpPr txBox="1"/>
          <p:nvPr/>
        </p:nvSpPr>
        <p:spPr>
          <a:xfrm>
            <a:off x="-1" y="8501"/>
            <a:ext cx="8872151" cy="451341"/>
          </a:xfrm>
          <a:prstGeom prst="rect">
            <a:avLst/>
          </a:prstGeom>
          <a:noFill/>
          <a:ln>
            <a:noFill/>
          </a:ln>
        </p:spPr>
        <p:txBody>
          <a:bodyPr lIns="81646" tIns="40823" rIns="81646" bIns="40823"/>
          <a:lstStyle/>
          <a:p>
            <a:r>
              <a:rPr lang="en-US" sz="2903" spc="-1" dirty="0">
                <a:solidFill>
                  <a:srgbClr val="FFFF00"/>
                </a:solidFill>
                <a:uFill>
                  <a:solidFill>
                    <a:srgbClr val="FFFFFF"/>
                  </a:solidFill>
                </a:uFill>
                <a:latin typeface="Avenir Medium" panose="02000503020000020003" pitchFamily="2" charset="0"/>
              </a:rPr>
              <a:t>Identification of IC and CG Discharges</a:t>
            </a:r>
            <a:endParaRPr lang="en-US" sz="1633" spc="-1" dirty="0">
              <a:solidFill>
                <a:srgbClr val="FFFF00"/>
              </a:solidFill>
              <a:uFill>
                <a:solidFill>
                  <a:srgbClr val="FFFFFF"/>
                </a:solidFill>
              </a:uFill>
              <a:latin typeface="Avenir Medium" panose="02000503020000020003" pitchFamily="2" charset="0"/>
            </a:endParaRPr>
          </a:p>
        </p:txBody>
      </p:sp>
      <p:cxnSp>
        <p:nvCxnSpPr>
          <p:cNvPr id="12" name="直線矢印コネクタ 11">
            <a:extLst>
              <a:ext uri="{FF2B5EF4-FFF2-40B4-BE49-F238E27FC236}">
                <a16:creationId xmlns:a16="http://schemas.microsoft.com/office/drawing/2014/main" id="{6E657AF4-3AC7-6060-84F0-2370A8ED4ABC}"/>
              </a:ext>
            </a:extLst>
          </p:cNvPr>
          <p:cNvCxnSpPr>
            <a:cxnSpLocks/>
          </p:cNvCxnSpPr>
          <p:nvPr/>
        </p:nvCxnSpPr>
        <p:spPr>
          <a:xfrm>
            <a:off x="4312023" y="5109882"/>
            <a:ext cx="914399" cy="0"/>
          </a:xfrm>
          <a:prstGeom prst="straightConnector1">
            <a:avLst/>
          </a:prstGeom>
          <a:ln w="15875" cmpd="sng">
            <a:solidFill>
              <a:schemeClr val="tx1"/>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15" name="テキスト ボックス 14">
            <a:extLst>
              <a:ext uri="{FF2B5EF4-FFF2-40B4-BE49-F238E27FC236}">
                <a16:creationId xmlns:a16="http://schemas.microsoft.com/office/drawing/2014/main" id="{B2D4A4F0-1B8B-7226-A2A1-4953F6F96DD2}"/>
              </a:ext>
            </a:extLst>
          </p:cNvPr>
          <p:cNvSpPr txBox="1"/>
          <p:nvPr/>
        </p:nvSpPr>
        <p:spPr>
          <a:xfrm>
            <a:off x="4401172" y="4742501"/>
            <a:ext cx="736099" cy="354712"/>
          </a:xfrm>
          <a:prstGeom prst="rect">
            <a:avLst/>
          </a:prstGeom>
          <a:noFill/>
        </p:spPr>
        <p:txBody>
          <a:bodyPr wrap="none" rtlCol="0">
            <a:spAutoFit/>
          </a:bodyPr>
          <a:lstStyle/>
          <a:p>
            <a:pPr algn="l">
              <a:lnSpc>
                <a:spcPts val="2100"/>
              </a:lnSpc>
            </a:pPr>
            <a:r>
              <a:rPr kumimoji="1" lang="en-US" altLang="ja-JP" sz="1600" dirty="0">
                <a:latin typeface="Avenir Medium" panose="02000503020000020003" pitchFamily="2" charset="0"/>
                <a:ea typeface="Meiryo" charset="-128"/>
                <a:cs typeface="Meiryo" charset="-128"/>
              </a:rPr>
              <a:t>10 ms</a:t>
            </a:r>
            <a:endParaRPr kumimoji="1" lang="ja-JP" altLang="en-US" sz="1600" dirty="0">
              <a:latin typeface="Avenir Medium" panose="02000503020000020003" pitchFamily="2" charset="0"/>
              <a:ea typeface="Meiryo" charset="-128"/>
              <a:cs typeface="Meiryo" charset="-128"/>
            </a:endParaRPr>
          </a:p>
        </p:txBody>
      </p:sp>
      <p:grpSp>
        <p:nvGrpSpPr>
          <p:cNvPr id="26" name="グループ化 25">
            <a:extLst>
              <a:ext uri="{FF2B5EF4-FFF2-40B4-BE49-F238E27FC236}">
                <a16:creationId xmlns:a16="http://schemas.microsoft.com/office/drawing/2014/main" id="{61F37784-6DD4-604D-C640-61C3F063815A}"/>
              </a:ext>
            </a:extLst>
          </p:cNvPr>
          <p:cNvGrpSpPr/>
          <p:nvPr/>
        </p:nvGrpSpPr>
        <p:grpSpPr>
          <a:xfrm>
            <a:off x="3899650" y="682833"/>
            <a:ext cx="2823884" cy="602832"/>
            <a:chOff x="4724403" y="682833"/>
            <a:chExt cx="2823884" cy="602832"/>
          </a:xfrm>
        </p:grpSpPr>
        <p:sp>
          <p:nvSpPr>
            <p:cNvPr id="17" name="右中かっこ 16">
              <a:extLst>
                <a:ext uri="{FF2B5EF4-FFF2-40B4-BE49-F238E27FC236}">
                  <a16:creationId xmlns:a16="http://schemas.microsoft.com/office/drawing/2014/main" id="{7EE90938-6D88-37B8-8468-2BB9C6143A4C}"/>
                </a:ext>
              </a:extLst>
            </p:cNvPr>
            <p:cNvSpPr/>
            <p:nvPr/>
          </p:nvSpPr>
          <p:spPr>
            <a:xfrm rot="16200000">
              <a:off x="5987094" y="-275527"/>
              <a:ext cx="298501" cy="2823884"/>
            </a:xfrm>
            <a:prstGeom prst="rightBrace">
              <a:avLst>
                <a:gd name="adj1" fmla="val 34999"/>
                <a:gd name="adj2" fmla="val 50000"/>
              </a:avLst>
            </a:prstGeom>
            <a:ln w="19050" cmpd="sng">
              <a:solidFill>
                <a:srgbClr val="FF26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18" name="テキスト ボックス 19">
              <a:extLst>
                <a:ext uri="{FF2B5EF4-FFF2-40B4-BE49-F238E27FC236}">
                  <a16:creationId xmlns:a16="http://schemas.microsoft.com/office/drawing/2014/main" id="{E02988C9-CD5F-0938-A5C6-C26102E39FE3}"/>
                </a:ext>
              </a:extLst>
            </p:cNvPr>
            <p:cNvSpPr txBox="1">
              <a:spLocks noChangeArrowheads="1"/>
            </p:cNvSpPr>
            <p:nvPr/>
          </p:nvSpPr>
          <p:spPr bwMode="auto">
            <a:xfrm>
              <a:off x="4770696" y="682833"/>
              <a:ext cx="262518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9pPr>
            </a:lstStyle>
            <a:p>
              <a:pPr algn="ctr" eaLnBrk="0" fontAlgn="base" hangingPunct="0">
                <a:spcBef>
                  <a:spcPct val="0"/>
                </a:spcBef>
                <a:spcAft>
                  <a:spcPct val="0"/>
                </a:spcAft>
                <a:buNone/>
                <a:defRPr/>
              </a:pPr>
              <a:r>
                <a:rPr lang="en-US" altLang="ja-JP" sz="1600" dirty="0">
                  <a:solidFill>
                    <a:srgbClr val="FF0000"/>
                  </a:solidFill>
                  <a:latin typeface="Avenir Medium" panose="02000503020000020003" pitchFamily="2" charset="0"/>
                  <a:ea typeface="Meiryo" panose="020B0604030504040204" pitchFamily="34" charset="-128"/>
                  <a:cs typeface="Meiryo" panose="020B0604030504040204" pitchFamily="34" charset="-128"/>
                </a:rPr>
                <a:t>preliminary breakdown</a:t>
              </a:r>
              <a:endParaRPr lang="ja-JP" altLang="en-US" sz="1600">
                <a:solidFill>
                  <a:srgbClr val="FF0000"/>
                </a:solidFill>
                <a:latin typeface="Avenir Medium" panose="02000503020000020003" pitchFamily="2" charset="0"/>
                <a:ea typeface="Meiryo" panose="020B0604030504040204" pitchFamily="34" charset="-128"/>
                <a:cs typeface="Meiryo" panose="020B0604030504040204" pitchFamily="34" charset="-128"/>
              </a:endParaRPr>
            </a:p>
          </p:txBody>
        </p:sp>
      </p:grpSp>
      <p:sp>
        <p:nvSpPr>
          <p:cNvPr id="19" name="テキスト ボックス 20">
            <a:extLst>
              <a:ext uri="{FF2B5EF4-FFF2-40B4-BE49-F238E27FC236}">
                <a16:creationId xmlns:a16="http://schemas.microsoft.com/office/drawing/2014/main" id="{C886A82D-E339-5FF6-ABD9-C02B339FF8D5}"/>
              </a:ext>
            </a:extLst>
          </p:cNvPr>
          <p:cNvSpPr txBox="1">
            <a:spLocks noChangeArrowheads="1"/>
          </p:cNvSpPr>
          <p:nvPr/>
        </p:nvSpPr>
        <p:spPr bwMode="auto">
          <a:xfrm>
            <a:off x="6249404" y="452025"/>
            <a:ext cx="16234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9pPr>
          </a:lstStyle>
          <a:p>
            <a:pPr algn="ctr" eaLnBrk="0" fontAlgn="base" hangingPunct="0">
              <a:spcBef>
                <a:spcPct val="0"/>
              </a:spcBef>
              <a:spcAft>
                <a:spcPct val="0"/>
              </a:spcAft>
              <a:buNone/>
              <a:defRPr/>
            </a:pPr>
            <a:r>
              <a:rPr lang="en-US" altLang="ja-JP" sz="1600" dirty="0">
                <a:solidFill>
                  <a:srgbClr val="FF0000"/>
                </a:solidFill>
                <a:latin typeface="Avenir Medium" panose="02000503020000020003" pitchFamily="2" charset="0"/>
                <a:ea typeface="Meiryo" panose="020B0604030504040204" pitchFamily="34" charset="-128"/>
                <a:cs typeface="Meiryo" panose="020B0604030504040204" pitchFamily="34" charset="-128"/>
              </a:rPr>
              <a:t>return stroke</a:t>
            </a:r>
            <a:endParaRPr lang="ja-JP" altLang="en-US" sz="1600">
              <a:solidFill>
                <a:srgbClr val="FF0000"/>
              </a:solidFill>
              <a:latin typeface="Avenir Medium" panose="02000503020000020003" pitchFamily="2" charset="0"/>
              <a:ea typeface="Meiryo" panose="020B0604030504040204" pitchFamily="34" charset="-128"/>
              <a:cs typeface="Meiryo" panose="020B0604030504040204" pitchFamily="34" charset="-128"/>
            </a:endParaRPr>
          </a:p>
        </p:txBody>
      </p:sp>
      <p:grpSp>
        <p:nvGrpSpPr>
          <p:cNvPr id="28" name="グループ化 27">
            <a:extLst>
              <a:ext uri="{FF2B5EF4-FFF2-40B4-BE49-F238E27FC236}">
                <a16:creationId xmlns:a16="http://schemas.microsoft.com/office/drawing/2014/main" id="{7DB88580-6B78-774D-D5C6-455249FCF74B}"/>
              </a:ext>
            </a:extLst>
          </p:cNvPr>
          <p:cNvGrpSpPr/>
          <p:nvPr/>
        </p:nvGrpSpPr>
        <p:grpSpPr>
          <a:xfrm>
            <a:off x="6767904" y="2772928"/>
            <a:ext cx="454587" cy="2393090"/>
            <a:chOff x="7592657" y="2772928"/>
            <a:chExt cx="454587" cy="2393090"/>
          </a:xfrm>
          <a:solidFill>
            <a:srgbClr val="8000FF"/>
          </a:solidFill>
        </p:grpSpPr>
        <p:sp>
          <p:nvSpPr>
            <p:cNvPr id="20" name="下矢印 19">
              <a:extLst>
                <a:ext uri="{FF2B5EF4-FFF2-40B4-BE49-F238E27FC236}">
                  <a16:creationId xmlns:a16="http://schemas.microsoft.com/office/drawing/2014/main" id="{8E3F8B78-D7AE-08F6-E03C-B049A642B320}"/>
                </a:ext>
              </a:extLst>
            </p:cNvPr>
            <p:cNvSpPr/>
            <p:nvPr/>
          </p:nvSpPr>
          <p:spPr>
            <a:xfrm>
              <a:off x="7599009" y="2772928"/>
              <a:ext cx="448235" cy="376517"/>
            </a:xfrm>
            <a:prstGeom prst="downArrow">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1" name="下矢印 20">
              <a:extLst>
                <a:ext uri="{FF2B5EF4-FFF2-40B4-BE49-F238E27FC236}">
                  <a16:creationId xmlns:a16="http://schemas.microsoft.com/office/drawing/2014/main" id="{420AD031-9B62-116C-5BD6-39730A371DF9}"/>
                </a:ext>
              </a:extLst>
            </p:cNvPr>
            <p:cNvSpPr/>
            <p:nvPr/>
          </p:nvSpPr>
          <p:spPr>
            <a:xfrm>
              <a:off x="7592657" y="4789501"/>
              <a:ext cx="448235" cy="376517"/>
            </a:xfrm>
            <a:prstGeom prst="downArrow">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grpSp>
        <p:nvGrpSpPr>
          <p:cNvPr id="67" name="グループ化 66">
            <a:extLst>
              <a:ext uri="{FF2B5EF4-FFF2-40B4-BE49-F238E27FC236}">
                <a16:creationId xmlns:a16="http://schemas.microsoft.com/office/drawing/2014/main" id="{5B2FA9E8-4CA4-40A2-84A1-B2BB95E632EF}"/>
              </a:ext>
            </a:extLst>
          </p:cNvPr>
          <p:cNvGrpSpPr/>
          <p:nvPr/>
        </p:nvGrpSpPr>
        <p:grpSpPr>
          <a:xfrm>
            <a:off x="8403772" y="1354439"/>
            <a:ext cx="3423748" cy="4370319"/>
            <a:chOff x="8403772" y="1354439"/>
            <a:chExt cx="3423748" cy="4370319"/>
          </a:xfrm>
        </p:grpSpPr>
        <p:grpSp>
          <p:nvGrpSpPr>
            <p:cNvPr id="43" name="グループ化 42">
              <a:extLst>
                <a:ext uri="{FF2B5EF4-FFF2-40B4-BE49-F238E27FC236}">
                  <a16:creationId xmlns:a16="http://schemas.microsoft.com/office/drawing/2014/main" id="{4E24630E-23D5-EF0A-FDC0-019CF5EA19F5}"/>
                </a:ext>
              </a:extLst>
            </p:cNvPr>
            <p:cNvGrpSpPr/>
            <p:nvPr/>
          </p:nvGrpSpPr>
          <p:grpSpPr>
            <a:xfrm>
              <a:off x="8403772" y="2502475"/>
              <a:ext cx="3423748" cy="3222283"/>
              <a:chOff x="7090502" y="1907614"/>
              <a:chExt cx="4627882" cy="4355561"/>
            </a:xfrm>
          </p:grpSpPr>
          <p:pic>
            <p:nvPicPr>
              <p:cNvPr id="44" name="図 43">
                <a:extLst>
                  <a:ext uri="{FF2B5EF4-FFF2-40B4-BE49-F238E27FC236}">
                    <a16:creationId xmlns:a16="http://schemas.microsoft.com/office/drawing/2014/main" id="{A4720EBD-17CC-CADF-3324-AE31D0D940DC}"/>
                  </a:ext>
                </a:extLst>
              </p:cNvPr>
              <p:cNvPicPr/>
              <p:nvPr/>
            </p:nvPicPr>
            <p:blipFill>
              <a:blip r:embed="rId5"/>
              <a:srcRect t="7591" r="3914"/>
              <a:stretch/>
            </p:blipFill>
            <p:spPr>
              <a:xfrm>
                <a:off x="7090502" y="1907614"/>
                <a:ext cx="4627882" cy="4355561"/>
              </a:xfrm>
              <a:prstGeom prst="rect">
                <a:avLst/>
              </a:prstGeom>
              <a:ln>
                <a:noFill/>
              </a:ln>
            </p:spPr>
          </p:pic>
          <p:sp>
            <p:nvSpPr>
              <p:cNvPr id="45" name="TextShape 2">
                <a:extLst>
                  <a:ext uri="{FF2B5EF4-FFF2-40B4-BE49-F238E27FC236}">
                    <a16:creationId xmlns:a16="http://schemas.microsoft.com/office/drawing/2014/main" id="{E1CCC529-D059-DB9A-BFAC-28203568F4BC}"/>
                  </a:ext>
                </a:extLst>
              </p:cNvPr>
              <p:cNvSpPr txBox="1"/>
              <p:nvPr/>
            </p:nvSpPr>
            <p:spPr>
              <a:xfrm>
                <a:off x="10010638" y="2199564"/>
                <a:ext cx="1275780" cy="594434"/>
              </a:xfrm>
              <a:prstGeom prst="rect">
                <a:avLst/>
              </a:prstGeom>
              <a:noFill/>
              <a:ln>
                <a:noFill/>
              </a:ln>
            </p:spPr>
            <p:txBody>
              <a:bodyPr/>
              <a:lstStyle/>
              <a:p>
                <a:endParaRPr lang="ja-JP" altLang="en-US"/>
              </a:p>
            </p:txBody>
          </p:sp>
          <p:sp>
            <p:nvSpPr>
              <p:cNvPr id="46" name="Freeform 16">
                <a:extLst>
                  <a:ext uri="{FF2B5EF4-FFF2-40B4-BE49-F238E27FC236}">
                    <a16:creationId xmlns:a16="http://schemas.microsoft.com/office/drawing/2014/main" id="{CC6FC4C4-4A34-DE3A-3E9F-1447B00447C9}"/>
                  </a:ext>
                </a:extLst>
              </p:cNvPr>
              <p:cNvSpPr/>
              <p:nvPr/>
            </p:nvSpPr>
            <p:spPr>
              <a:xfrm>
                <a:off x="8252787" y="4462429"/>
                <a:ext cx="898854" cy="1273787"/>
              </a:xfrm>
              <a:custGeom>
                <a:avLst/>
                <a:gdLst/>
                <a:ahLst/>
                <a:cxnLst/>
                <a:rect l="0" t="0" r="r" b="b"/>
                <a:pathLst>
                  <a:path w="2368" h="3870">
                    <a:moveTo>
                      <a:pt x="0" y="32"/>
                    </a:moveTo>
                    <a:cubicBezTo>
                      <a:pt x="220" y="0"/>
                      <a:pt x="286" y="130"/>
                      <a:pt x="434" y="258"/>
                    </a:cubicBezTo>
                    <a:cubicBezTo>
                      <a:pt x="591" y="394"/>
                      <a:pt x="647" y="640"/>
                      <a:pt x="679" y="829"/>
                    </a:cubicBezTo>
                    <a:cubicBezTo>
                      <a:pt x="716" y="1054"/>
                      <a:pt x="920" y="1205"/>
                      <a:pt x="1045" y="1393"/>
                    </a:cubicBezTo>
                    <a:cubicBezTo>
                      <a:pt x="1184" y="1602"/>
                      <a:pt x="1493" y="1673"/>
                      <a:pt x="1565" y="1941"/>
                    </a:cubicBezTo>
                    <a:cubicBezTo>
                      <a:pt x="1632" y="2183"/>
                      <a:pt x="1519" y="2455"/>
                      <a:pt x="1636" y="2673"/>
                    </a:cubicBezTo>
                    <a:cubicBezTo>
                      <a:pt x="1753" y="2888"/>
                      <a:pt x="1753" y="3123"/>
                      <a:pt x="1967" y="3238"/>
                    </a:cubicBezTo>
                    <a:cubicBezTo>
                      <a:pt x="2263" y="3394"/>
                      <a:pt x="2076" y="3732"/>
                      <a:pt x="2367" y="3869"/>
                    </a:cubicBezTo>
                  </a:path>
                </a:pathLst>
              </a:custGeom>
              <a:ln w="38160">
                <a:solidFill>
                  <a:srgbClr val="FF4000"/>
                </a:solidFill>
                <a:round/>
              </a:ln>
            </p:spPr>
            <p:txBody>
              <a:bodyPr/>
              <a:lstStyle/>
              <a:p>
                <a:endParaRPr lang="ja-JP" altLang="en-US"/>
              </a:p>
            </p:txBody>
          </p:sp>
          <p:sp>
            <p:nvSpPr>
              <p:cNvPr id="47" name="Freeform 17">
                <a:extLst>
                  <a:ext uri="{FF2B5EF4-FFF2-40B4-BE49-F238E27FC236}">
                    <a16:creationId xmlns:a16="http://schemas.microsoft.com/office/drawing/2014/main" id="{86096A63-7BD0-3C4E-01B2-DBCD7E01027B}"/>
                  </a:ext>
                </a:extLst>
              </p:cNvPr>
              <p:cNvSpPr/>
              <p:nvPr/>
            </p:nvSpPr>
            <p:spPr>
              <a:xfrm>
                <a:off x="8569739" y="4527270"/>
                <a:ext cx="120708" cy="344943"/>
              </a:xfrm>
              <a:custGeom>
                <a:avLst/>
                <a:gdLst/>
                <a:ahLst/>
                <a:cxnLst/>
                <a:rect l="0" t="0" r="r" b="b"/>
                <a:pathLst>
                  <a:path w="318" h="1048">
                    <a:moveTo>
                      <a:pt x="261" y="0"/>
                    </a:moveTo>
                    <a:cubicBezTo>
                      <a:pt x="317" y="224"/>
                      <a:pt x="58" y="327"/>
                      <a:pt x="0" y="516"/>
                    </a:cubicBezTo>
                    <a:lnTo>
                      <a:pt x="35" y="731"/>
                    </a:lnTo>
                    <a:lnTo>
                      <a:pt x="97" y="1047"/>
                    </a:lnTo>
                  </a:path>
                </a:pathLst>
              </a:custGeom>
              <a:ln w="38160">
                <a:solidFill>
                  <a:srgbClr val="FF4000"/>
                </a:solidFill>
                <a:round/>
              </a:ln>
            </p:spPr>
            <p:txBody>
              <a:bodyPr/>
              <a:lstStyle/>
              <a:p>
                <a:endParaRPr lang="ja-JP" altLang="en-US"/>
              </a:p>
            </p:txBody>
          </p:sp>
          <p:sp>
            <p:nvSpPr>
              <p:cNvPr id="48" name="Freeform 18">
                <a:extLst>
                  <a:ext uri="{FF2B5EF4-FFF2-40B4-BE49-F238E27FC236}">
                    <a16:creationId xmlns:a16="http://schemas.microsoft.com/office/drawing/2014/main" id="{B3A2D291-A42E-305B-C2AE-C07153D8C163}"/>
                  </a:ext>
                </a:extLst>
              </p:cNvPr>
              <p:cNvSpPr/>
              <p:nvPr/>
            </p:nvSpPr>
            <p:spPr>
              <a:xfrm>
                <a:off x="8854047" y="5128945"/>
                <a:ext cx="290381" cy="185966"/>
              </a:xfrm>
              <a:custGeom>
                <a:avLst/>
                <a:gdLst/>
                <a:ahLst/>
                <a:cxnLst/>
                <a:rect l="0" t="0" r="r" b="b"/>
                <a:pathLst>
                  <a:path w="765" h="565">
                    <a:moveTo>
                      <a:pt x="0" y="0"/>
                    </a:moveTo>
                    <a:cubicBezTo>
                      <a:pt x="145" y="184"/>
                      <a:pt x="273" y="392"/>
                      <a:pt x="488" y="515"/>
                    </a:cubicBezTo>
                    <a:lnTo>
                      <a:pt x="764" y="564"/>
                    </a:lnTo>
                  </a:path>
                </a:pathLst>
              </a:custGeom>
              <a:ln w="38160">
                <a:solidFill>
                  <a:srgbClr val="FF4000"/>
                </a:solidFill>
                <a:round/>
              </a:ln>
            </p:spPr>
            <p:txBody>
              <a:bodyPr/>
              <a:lstStyle/>
              <a:p>
                <a:endParaRPr lang="ja-JP" altLang="en-US"/>
              </a:p>
            </p:txBody>
          </p:sp>
          <p:sp>
            <p:nvSpPr>
              <p:cNvPr id="49" name="Freeform 19">
                <a:extLst>
                  <a:ext uri="{FF2B5EF4-FFF2-40B4-BE49-F238E27FC236}">
                    <a16:creationId xmlns:a16="http://schemas.microsoft.com/office/drawing/2014/main" id="{EBFCDC79-3F1C-04D7-0298-464068AEBA23}"/>
                  </a:ext>
                </a:extLst>
              </p:cNvPr>
              <p:cNvSpPr/>
              <p:nvPr/>
            </p:nvSpPr>
            <p:spPr>
              <a:xfrm>
                <a:off x="8923890" y="5456772"/>
                <a:ext cx="75158" cy="361071"/>
              </a:xfrm>
              <a:custGeom>
                <a:avLst/>
                <a:gdLst/>
                <a:ahLst/>
                <a:cxnLst/>
                <a:rect l="0" t="0" r="r" b="b"/>
                <a:pathLst>
                  <a:path w="198" h="1097">
                    <a:moveTo>
                      <a:pt x="0" y="0"/>
                    </a:moveTo>
                    <a:cubicBezTo>
                      <a:pt x="75" y="167"/>
                      <a:pt x="197" y="476"/>
                      <a:pt x="59" y="648"/>
                    </a:cubicBezTo>
                    <a:lnTo>
                      <a:pt x="7" y="815"/>
                    </a:lnTo>
                    <a:lnTo>
                      <a:pt x="7" y="998"/>
                    </a:lnTo>
                    <a:lnTo>
                      <a:pt x="24" y="1096"/>
                    </a:lnTo>
                  </a:path>
                </a:pathLst>
              </a:custGeom>
              <a:ln w="38160">
                <a:solidFill>
                  <a:srgbClr val="FF4000"/>
                </a:solidFill>
                <a:round/>
              </a:ln>
            </p:spPr>
            <p:txBody>
              <a:bodyPr/>
              <a:lstStyle/>
              <a:p>
                <a:endParaRPr lang="ja-JP" altLang="en-US"/>
              </a:p>
            </p:txBody>
          </p:sp>
          <p:sp>
            <p:nvSpPr>
              <p:cNvPr id="50" name="Freeform 20">
                <a:extLst>
                  <a:ext uri="{FF2B5EF4-FFF2-40B4-BE49-F238E27FC236}">
                    <a16:creationId xmlns:a16="http://schemas.microsoft.com/office/drawing/2014/main" id="{250132EC-78E1-5D2E-7DFB-1D1116209BD0}"/>
                  </a:ext>
                </a:extLst>
              </p:cNvPr>
              <p:cNvSpPr/>
              <p:nvPr/>
            </p:nvSpPr>
            <p:spPr>
              <a:xfrm>
                <a:off x="9059022" y="2739360"/>
                <a:ext cx="898854" cy="1674684"/>
              </a:xfrm>
              <a:custGeom>
                <a:avLst/>
                <a:gdLst/>
                <a:ahLst/>
                <a:cxnLst/>
                <a:rect l="0" t="0" r="r" b="b"/>
                <a:pathLst>
                  <a:path w="2368" h="5088">
                    <a:moveTo>
                      <a:pt x="2367" y="43"/>
                    </a:moveTo>
                    <a:cubicBezTo>
                      <a:pt x="2147" y="0"/>
                      <a:pt x="2081" y="172"/>
                      <a:pt x="1933" y="340"/>
                    </a:cubicBezTo>
                    <a:cubicBezTo>
                      <a:pt x="1776" y="519"/>
                      <a:pt x="1720" y="842"/>
                      <a:pt x="1689" y="1091"/>
                    </a:cubicBezTo>
                    <a:cubicBezTo>
                      <a:pt x="1651" y="1385"/>
                      <a:pt x="1447" y="1586"/>
                      <a:pt x="1323" y="1832"/>
                    </a:cubicBezTo>
                    <a:cubicBezTo>
                      <a:pt x="1184" y="2108"/>
                      <a:pt x="874" y="2201"/>
                      <a:pt x="802" y="2554"/>
                    </a:cubicBezTo>
                    <a:cubicBezTo>
                      <a:pt x="735" y="2870"/>
                      <a:pt x="850" y="3229"/>
                      <a:pt x="731" y="3515"/>
                    </a:cubicBezTo>
                    <a:cubicBezTo>
                      <a:pt x="616" y="3797"/>
                      <a:pt x="616" y="4107"/>
                      <a:pt x="401" y="4256"/>
                    </a:cubicBezTo>
                    <a:cubicBezTo>
                      <a:pt x="105" y="4463"/>
                      <a:pt x="291" y="4907"/>
                      <a:pt x="0" y="5087"/>
                    </a:cubicBezTo>
                  </a:path>
                </a:pathLst>
              </a:custGeom>
              <a:ln w="38160">
                <a:solidFill>
                  <a:srgbClr val="FF4000"/>
                </a:solidFill>
                <a:round/>
              </a:ln>
            </p:spPr>
            <p:txBody>
              <a:bodyPr/>
              <a:lstStyle/>
              <a:p>
                <a:endParaRPr lang="ja-JP" altLang="en-US"/>
              </a:p>
            </p:txBody>
          </p:sp>
          <p:sp>
            <p:nvSpPr>
              <p:cNvPr id="51" name="Freeform 21">
                <a:extLst>
                  <a:ext uri="{FF2B5EF4-FFF2-40B4-BE49-F238E27FC236}">
                    <a16:creationId xmlns:a16="http://schemas.microsoft.com/office/drawing/2014/main" id="{F354CA81-3A5F-D3EF-CE1D-D6A05BA26526}"/>
                  </a:ext>
                </a:extLst>
              </p:cNvPr>
              <p:cNvSpPr/>
              <p:nvPr/>
            </p:nvSpPr>
            <p:spPr>
              <a:xfrm>
                <a:off x="9519836" y="2825267"/>
                <a:ext cx="120708" cy="453231"/>
              </a:xfrm>
              <a:custGeom>
                <a:avLst/>
                <a:gdLst/>
                <a:ahLst/>
                <a:cxnLst/>
                <a:rect l="0" t="0" r="r" b="b"/>
                <a:pathLst>
                  <a:path w="318" h="1377">
                    <a:moveTo>
                      <a:pt x="56" y="0"/>
                    </a:moveTo>
                    <a:cubicBezTo>
                      <a:pt x="0" y="292"/>
                      <a:pt x="259" y="429"/>
                      <a:pt x="317" y="677"/>
                    </a:cubicBezTo>
                    <a:lnTo>
                      <a:pt x="282" y="962"/>
                    </a:lnTo>
                    <a:lnTo>
                      <a:pt x="220" y="1376"/>
                    </a:lnTo>
                  </a:path>
                </a:pathLst>
              </a:custGeom>
              <a:ln w="38160">
                <a:solidFill>
                  <a:srgbClr val="FF4000"/>
                </a:solidFill>
                <a:round/>
              </a:ln>
            </p:spPr>
            <p:txBody>
              <a:bodyPr/>
              <a:lstStyle/>
              <a:p>
                <a:endParaRPr lang="ja-JP" altLang="en-US"/>
              </a:p>
            </p:txBody>
          </p:sp>
          <p:sp>
            <p:nvSpPr>
              <p:cNvPr id="52" name="Freeform 22">
                <a:extLst>
                  <a:ext uri="{FF2B5EF4-FFF2-40B4-BE49-F238E27FC236}">
                    <a16:creationId xmlns:a16="http://schemas.microsoft.com/office/drawing/2014/main" id="{AE605EC8-5EAF-AA82-A109-3B8921B2C11C}"/>
                  </a:ext>
                </a:extLst>
              </p:cNvPr>
              <p:cNvSpPr/>
              <p:nvPr/>
            </p:nvSpPr>
            <p:spPr>
              <a:xfrm>
                <a:off x="9065855" y="3615870"/>
                <a:ext cx="290761" cy="243896"/>
              </a:xfrm>
              <a:custGeom>
                <a:avLst/>
                <a:gdLst/>
                <a:ahLst/>
                <a:cxnLst/>
                <a:rect l="0" t="0" r="r" b="b"/>
                <a:pathLst>
                  <a:path w="766" h="741">
                    <a:moveTo>
                      <a:pt x="765" y="0"/>
                    </a:moveTo>
                    <a:cubicBezTo>
                      <a:pt x="619" y="241"/>
                      <a:pt x="491" y="514"/>
                      <a:pt x="278" y="677"/>
                    </a:cubicBezTo>
                    <a:lnTo>
                      <a:pt x="0" y="740"/>
                    </a:lnTo>
                  </a:path>
                </a:pathLst>
              </a:custGeom>
              <a:ln w="38160">
                <a:solidFill>
                  <a:srgbClr val="FF4000"/>
                </a:solidFill>
                <a:round/>
              </a:ln>
            </p:spPr>
            <p:txBody>
              <a:bodyPr/>
              <a:lstStyle/>
              <a:p>
                <a:endParaRPr lang="ja-JP" altLang="en-US"/>
              </a:p>
            </p:txBody>
          </p:sp>
          <p:sp>
            <p:nvSpPr>
              <p:cNvPr id="53" name="Freeform 23">
                <a:extLst>
                  <a:ext uri="{FF2B5EF4-FFF2-40B4-BE49-F238E27FC236}">
                    <a16:creationId xmlns:a16="http://schemas.microsoft.com/office/drawing/2014/main" id="{EE92233A-67A5-AE5E-0182-91F36D9F68D1}"/>
                  </a:ext>
                </a:extLst>
              </p:cNvPr>
              <p:cNvSpPr/>
              <p:nvPr/>
            </p:nvSpPr>
            <p:spPr>
              <a:xfrm>
                <a:off x="9211615" y="4046720"/>
                <a:ext cx="74778" cy="474626"/>
              </a:xfrm>
              <a:custGeom>
                <a:avLst/>
                <a:gdLst/>
                <a:ahLst/>
                <a:cxnLst/>
                <a:rect l="0" t="0" r="r" b="b"/>
                <a:pathLst>
                  <a:path w="197" h="1442">
                    <a:moveTo>
                      <a:pt x="196" y="0"/>
                    </a:moveTo>
                    <a:cubicBezTo>
                      <a:pt x="122" y="219"/>
                      <a:pt x="0" y="626"/>
                      <a:pt x="137" y="853"/>
                    </a:cubicBezTo>
                    <a:lnTo>
                      <a:pt x="189" y="1071"/>
                    </a:lnTo>
                    <a:lnTo>
                      <a:pt x="190" y="1312"/>
                    </a:lnTo>
                    <a:lnTo>
                      <a:pt x="173" y="1441"/>
                    </a:lnTo>
                  </a:path>
                </a:pathLst>
              </a:custGeom>
              <a:ln w="38160">
                <a:solidFill>
                  <a:srgbClr val="FF4000"/>
                </a:solidFill>
                <a:round/>
              </a:ln>
            </p:spPr>
            <p:txBody>
              <a:bodyPr/>
              <a:lstStyle/>
              <a:p>
                <a:endParaRPr lang="ja-JP" altLang="en-US"/>
              </a:p>
            </p:txBody>
          </p:sp>
          <p:sp>
            <p:nvSpPr>
              <p:cNvPr id="54" name="Freeform 24">
                <a:extLst>
                  <a:ext uri="{FF2B5EF4-FFF2-40B4-BE49-F238E27FC236}">
                    <a16:creationId xmlns:a16="http://schemas.microsoft.com/office/drawing/2014/main" id="{207E665A-AB7E-E051-AB71-428891654EBC}"/>
                  </a:ext>
                </a:extLst>
              </p:cNvPr>
              <p:cNvSpPr/>
              <p:nvPr/>
            </p:nvSpPr>
            <p:spPr>
              <a:xfrm>
                <a:off x="10479044" y="2803543"/>
                <a:ext cx="1141408" cy="2844133"/>
              </a:xfrm>
              <a:custGeom>
                <a:avLst/>
                <a:gdLst/>
                <a:ahLst/>
                <a:cxnLst/>
                <a:rect l="0" t="0" r="r" b="b"/>
                <a:pathLst>
                  <a:path w="3007" h="8641">
                    <a:moveTo>
                      <a:pt x="0" y="72"/>
                    </a:moveTo>
                    <a:cubicBezTo>
                      <a:pt x="278" y="0"/>
                      <a:pt x="364" y="291"/>
                      <a:pt x="549" y="577"/>
                    </a:cubicBezTo>
                    <a:cubicBezTo>
                      <a:pt x="749" y="880"/>
                      <a:pt x="821" y="1429"/>
                      <a:pt x="861" y="1852"/>
                    </a:cubicBezTo>
                    <a:cubicBezTo>
                      <a:pt x="909" y="2353"/>
                      <a:pt x="1168" y="2692"/>
                      <a:pt x="1326" y="3112"/>
                    </a:cubicBezTo>
                    <a:cubicBezTo>
                      <a:pt x="1502" y="3579"/>
                      <a:pt x="1895" y="3737"/>
                      <a:pt x="1989" y="4335"/>
                    </a:cubicBezTo>
                    <a:cubicBezTo>
                      <a:pt x="2072" y="4874"/>
                      <a:pt x="1928" y="5484"/>
                      <a:pt x="2077" y="5970"/>
                    </a:cubicBezTo>
                    <a:cubicBezTo>
                      <a:pt x="2225" y="6449"/>
                      <a:pt x="2225" y="6975"/>
                      <a:pt x="2497" y="7229"/>
                    </a:cubicBezTo>
                    <a:cubicBezTo>
                      <a:pt x="2873" y="7581"/>
                      <a:pt x="2637" y="8334"/>
                      <a:pt x="3006" y="8640"/>
                    </a:cubicBezTo>
                  </a:path>
                </a:pathLst>
              </a:custGeom>
              <a:ln w="38160">
                <a:solidFill>
                  <a:srgbClr val="FF4000"/>
                </a:solidFill>
                <a:round/>
              </a:ln>
            </p:spPr>
            <p:txBody>
              <a:bodyPr/>
              <a:lstStyle/>
              <a:p>
                <a:endParaRPr lang="ja-JP" altLang="en-US"/>
              </a:p>
            </p:txBody>
          </p:sp>
          <p:sp>
            <p:nvSpPr>
              <p:cNvPr id="55" name="Freeform 25">
                <a:extLst>
                  <a:ext uri="{FF2B5EF4-FFF2-40B4-BE49-F238E27FC236}">
                    <a16:creationId xmlns:a16="http://schemas.microsoft.com/office/drawing/2014/main" id="{2FD3BF99-644A-ECF9-7DF4-0B93194544C8}"/>
                  </a:ext>
                </a:extLst>
              </p:cNvPr>
              <p:cNvSpPr/>
              <p:nvPr/>
            </p:nvSpPr>
            <p:spPr>
              <a:xfrm>
                <a:off x="10881402" y="2949025"/>
                <a:ext cx="153352" cy="769538"/>
              </a:xfrm>
              <a:custGeom>
                <a:avLst/>
                <a:gdLst/>
                <a:ahLst/>
                <a:cxnLst/>
                <a:rect l="0" t="0" r="r" b="b"/>
                <a:pathLst>
                  <a:path w="404" h="2338">
                    <a:moveTo>
                      <a:pt x="331" y="0"/>
                    </a:moveTo>
                    <a:cubicBezTo>
                      <a:pt x="403" y="497"/>
                      <a:pt x="74" y="729"/>
                      <a:pt x="0" y="1150"/>
                    </a:cubicBezTo>
                    <a:lnTo>
                      <a:pt x="44" y="1631"/>
                    </a:lnTo>
                    <a:lnTo>
                      <a:pt x="123" y="2337"/>
                    </a:lnTo>
                  </a:path>
                </a:pathLst>
              </a:custGeom>
              <a:ln w="38160">
                <a:solidFill>
                  <a:srgbClr val="FF4000"/>
                </a:solidFill>
                <a:round/>
              </a:ln>
            </p:spPr>
            <p:txBody>
              <a:bodyPr/>
              <a:lstStyle/>
              <a:p>
                <a:endParaRPr lang="ja-JP" altLang="en-US"/>
              </a:p>
            </p:txBody>
          </p:sp>
          <p:sp>
            <p:nvSpPr>
              <p:cNvPr id="56" name="Freeform 26">
                <a:extLst>
                  <a:ext uri="{FF2B5EF4-FFF2-40B4-BE49-F238E27FC236}">
                    <a16:creationId xmlns:a16="http://schemas.microsoft.com/office/drawing/2014/main" id="{84C216C4-1EC6-B522-BDD4-364D6F330D99}"/>
                  </a:ext>
                </a:extLst>
              </p:cNvPr>
              <p:cNvSpPr/>
              <p:nvPr/>
            </p:nvSpPr>
            <p:spPr>
              <a:xfrm>
                <a:off x="11242386" y="4291932"/>
                <a:ext cx="369335" cy="415709"/>
              </a:xfrm>
              <a:custGeom>
                <a:avLst/>
                <a:gdLst/>
                <a:ahLst/>
                <a:cxnLst/>
                <a:rect l="0" t="0" r="r" b="b"/>
                <a:pathLst>
                  <a:path w="973" h="1263">
                    <a:moveTo>
                      <a:pt x="0" y="0"/>
                    </a:moveTo>
                    <a:cubicBezTo>
                      <a:pt x="185" y="411"/>
                      <a:pt x="348" y="876"/>
                      <a:pt x="619" y="1151"/>
                    </a:cubicBezTo>
                    <a:lnTo>
                      <a:pt x="972" y="1262"/>
                    </a:lnTo>
                  </a:path>
                </a:pathLst>
              </a:custGeom>
              <a:ln w="38160">
                <a:solidFill>
                  <a:srgbClr val="FF4000"/>
                </a:solidFill>
                <a:round/>
              </a:ln>
            </p:spPr>
            <p:txBody>
              <a:bodyPr/>
              <a:lstStyle/>
              <a:p>
                <a:endParaRPr lang="ja-JP" altLang="en-US"/>
              </a:p>
            </p:txBody>
          </p:sp>
          <p:sp>
            <p:nvSpPr>
              <p:cNvPr id="57" name="Freeform 27">
                <a:extLst>
                  <a:ext uri="{FF2B5EF4-FFF2-40B4-BE49-F238E27FC236}">
                    <a16:creationId xmlns:a16="http://schemas.microsoft.com/office/drawing/2014/main" id="{259F15E1-3688-9EC7-7B06-19DD28548A97}"/>
                  </a:ext>
                </a:extLst>
              </p:cNvPr>
              <p:cNvSpPr/>
              <p:nvPr/>
            </p:nvSpPr>
            <p:spPr>
              <a:xfrm>
                <a:off x="11331209" y="5024606"/>
                <a:ext cx="95275" cy="805744"/>
              </a:xfrm>
              <a:custGeom>
                <a:avLst/>
                <a:gdLst/>
                <a:ahLst/>
                <a:cxnLst/>
                <a:rect l="0" t="0" r="r" b="b"/>
                <a:pathLst>
                  <a:path w="251" h="2448">
                    <a:moveTo>
                      <a:pt x="0" y="0"/>
                    </a:moveTo>
                    <a:cubicBezTo>
                      <a:pt x="97" y="372"/>
                      <a:pt x="250" y="1062"/>
                      <a:pt x="75" y="1446"/>
                    </a:cubicBezTo>
                    <a:lnTo>
                      <a:pt x="9" y="1818"/>
                    </a:lnTo>
                    <a:lnTo>
                      <a:pt x="9" y="2226"/>
                    </a:lnTo>
                    <a:lnTo>
                      <a:pt x="31" y="2447"/>
                    </a:lnTo>
                  </a:path>
                </a:pathLst>
              </a:custGeom>
              <a:ln w="38160">
                <a:solidFill>
                  <a:srgbClr val="FF4000"/>
                </a:solidFill>
                <a:round/>
              </a:ln>
            </p:spPr>
            <p:txBody>
              <a:bodyPr/>
              <a:lstStyle/>
              <a:p>
                <a:endParaRPr lang="ja-JP" altLang="en-US"/>
              </a:p>
            </p:txBody>
          </p:sp>
          <p:sp>
            <p:nvSpPr>
              <p:cNvPr id="58" name="TextShape 30">
                <a:extLst>
                  <a:ext uri="{FF2B5EF4-FFF2-40B4-BE49-F238E27FC236}">
                    <a16:creationId xmlns:a16="http://schemas.microsoft.com/office/drawing/2014/main" id="{13B27874-C11A-95DA-FCC4-3543162855A8}"/>
                  </a:ext>
                </a:extLst>
              </p:cNvPr>
              <p:cNvSpPr txBox="1"/>
              <p:nvPr/>
            </p:nvSpPr>
            <p:spPr>
              <a:xfrm>
                <a:off x="8352238" y="2059349"/>
                <a:ext cx="425134" cy="594434"/>
              </a:xfrm>
              <a:prstGeom prst="rect">
                <a:avLst/>
              </a:prstGeom>
              <a:noFill/>
              <a:ln>
                <a:noFill/>
              </a:ln>
            </p:spPr>
            <p:txBody>
              <a:bodyPr/>
              <a:lstStyle/>
              <a:p>
                <a:endParaRPr lang="ja-JP" altLang="en-US"/>
              </a:p>
            </p:txBody>
          </p:sp>
        </p:grpSp>
        <p:grpSp>
          <p:nvGrpSpPr>
            <p:cNvPr id="62" name="グループ化 61">
              <a:extLst>
                <a:ext uri="{FF2B5EF4-FFF2-40B4-BE49-F238E27FC236}">
                  <a16:creationId xmlns:a16="http://schemas.microsoft.com/office/drawing/2014/main" id="{1659E702-9E95-D61B-549D-688C802F5BE3}"/>
                </a:ext>
              </a:extLst>
            </p:cNvPr>
            <p:cNvGrpSpPr/>
            <p:nvPr/>
          </p:nvGrpSpPr>
          <p:grpSpPr>
            <a:xfrm>
              <a:off x="8973801" y="1354439"/>
              <a:ext cx="742521" cy="2878360"/>
              <a:chOff x="1288147" y="869399"/>
              <a:chExt cx="952755" cy="3693324"/>
            </a:xfrm>
          </p:grpSpPr>
          <p:sp>
            <p:nvSpPr>
              <p:cNvPr id="63" name="CustomShape 31">
                <a:extLst>
                  <a:ext uri="{FF2B5EF4-FFF2-40B4-BE49-F238E27FC236}">
                    <a16:creationId xmlns:a16="http://schemas.microsoft.com/office/drawing/2014/main" id="{4D8CBE13-70B7-8876-EB1D-76BE177C9F7F}"/>
                  </a:ext>
                </a:extLst>
              </p:cNvPr>
              <p:cNvSpPr/>
              <p:nvPr/>
            </p:nvSpPr>
            <p:spPr>
              <a:xfrm>
                <a:off x="1865114" y="869399"/>
                <a:ext cx="375788" cy="3693324"/>
              </a:xfrm>
              <a:custGeom>
                <a:avLst/>
                <a:gdLst/>
                <a:ahLst/>
                <a:cxnLst/>
                <a:rect l="0" t="0" r="r" b="b"/>
                <a:pathLst>
                  <a:path w="992" h="11223">
                    <a:moveTo>
                      <a:pt x="202" y="11222"/>
                    </a:moveTo>
                    <a:lnTo>
                      <a:pt x="202" y="1401"/>
                    </a:lnTo>
                    <a:lnTo>
                      <a:pt x="0" y="1401"/>
                    </a:lnTo>
                    <a:lnTo>
                      <a:pt x="495" y="0"/>
                    </a:lnTo>
                    <a:lnTo>
                      <a:pt x="991" y="1401"/>
                    </a:lnTo>
                    <a:lnTo>
                      <a:pt x="788" y="1401"/>
                    </a:lnTo>
                    <a:lnTo>
                      <a:pt x="788" y="11222"/>
                    </a:lnTo>
                    <a:lnTo>
                      <a:pt x="202" y="11222"/>
                    </a:lnTo>
                  </a:path>
                </a:pathLst>
              </a:custGeom>
              <a:solidFill>
                <a:srgbClr val="FF3333"/>
              </a:solidFill>
              <a:ln>
                <a:noFill/>
              </a:ln>
            </p:spPr>
            <p:style>
              <a:lnRef idx="0">
                <a:scrgbClr r="0" g="0" b="0"/>
              </a:lnRef>
              <a:fillRef idx="0">
                <a:scrgbClr r="0" g="0" b="0"/>
              </a:fillRef>
              <a:effectRef idx="0">
                <a:scrgbClr r="0" g="0" b="0"/>
              </a:effectRef>
              <a:fontRef idx="minor"/>
            </p:style>
            <p:txBody>
              <a:bodyPr/>
              <a:lstStyle/>
              <a:p>
                <a:endParaRPr lang="ja-JP" altLang="en-US"/>
              </a:p>
            </p:txBody>
          </p:sp>
          <p:sp>
            <p:nvSpPr>
              <p:cNvPr id="64" name="CustomShape 32">
                <a:extLst>
                  <a:ext uri="{FF2B5EF4-FFF2-40B4-BE49-F238E27FC236}">
                    <a16:creationId xmlns:a16="http://schemas.microsoft.com/office/drawing/2014/main" id="{C28D1D29-6D14-3678-DB50-98F85965B931}"/>
                  </a:ext>
                </a:extLst>
              </p:cNvPr>
              <p:cNvSpPr/>
              <p:nvPr/>
            </p:nvSpPr>
            <p:spPr>
              <a:xfrm>
                <a:off x="1288147" y="869399"/>
                <a:ext cx="375788" cy="3693324"/>
              </a:xfrm>
              <a:custGeom>
                <a:avLst/>
                <a:gdLst/>
                <a:ahLst/>
                <a:cxnLst/>
                <a:rect l="0" t="0" r="r" b="b"/>
                <a:pathLst>
                  <a:path w="992" h="11223">
                    <a:moveTo>
                      <a:pt x="248" y="11222"/>
                    </a:moveTo>
                    <a:lnTo>
                      <a:pt x="248" y="1401"/>
                    </a:lnTo>
                    <a:lnTo>
                      <a:pt x="0" y="1401"/>
                    </a:lnTo>
                    <a:lnTo>
                      <a:pt x="495" y="0"/>
                    </a:lnTo>
                    <a:lnTo>
                      <a:pt x="991" y="1401"/>
                    </a:lnTo>
                    <a:lnTo>
                      <a:pt x="742" y="1401"/>
                    </a:lnTo>
                    <a:lnTo>
                      <a:pt x="742" y="11222"/>
                    </a:lnTo>
                    <a:lnTo>
                      <a:pt x="248" y="11222"/>
                    </a:lnTo>
                  </a:path>
                </a:pathLst>
              </a:custGeom>
              <a:gradFill>
                <a:gsLst>
                  <a:gs pos="0">
                    <a:srgbClr val="FFFFFF"/>
                  </a:gs>
                  <a:gs pos="100000">
                    <a:srgbClr val="0000CC"/>
                  </a:gs>
                </a:gsLst>
                <a:lin ang="3600000"/>
              </a:gradFill>
              <a:ln>
                <a:noFill/>
              </a:ln>
            </p:spPr>
            <p:style>
              <a:lnRef idx="0">
                <a:scrgbClr r="0" g="0" b="0"/>
              </a:lnRef>
              <a:fillRef idx="0">
                <a:scrgbClr r="0" g="0" b="0"/>
              </a:fillRef>
              <a:effectRef idx="0">
                <a:scrgbClr r="0" g="0" b="0"/>
              </a:effectRef>
              <a:fontRef idx="minor"/>
            </p:style>
            <p:txBody>
              <a:bodyPr/>
              <a:lstStyle/>
              <a:p>
                <a:endParaRPr lang="ja-JP" altLang="en-US"/>
              </a:p>
            </p:txBody>
          </p:sp>
        </p:grpSp>
      </p:grpSp>
      <p:sp>
        <p:nvSpPr>
          <p:cNvPr id="66" name="テキスト ボックス 65">
            <a:extLst>
              <a:ext uri="{FF2B5EF4-FFF2-40B4-BE49-F238E27FC236}">
                <a16:creationId xmlns:a16="http://schemas.microsoft.com/office/drawing/2014/main" id="{BF845830-B026-164E-F1FA-020DEC55F2EF}"/>
              </a:ext>
            </a:extLst>
          </p:cNvPr>
          <p:cNvSpPr txBox="1"/>
          <p:nvPr/>
        </p:nvSpPr>
        <p:spPr>
          <a:xfrm>
            <a:off x="190217" y="559770"/>
            <a:ext cx="2098651" cy="523220"/>
          </a:xfrm>
          <a:prstGeom prst="rect">
            <a:avLst/>
          </a:prstGeom>
        </p:spPr>
        <p:style>
          <a:lnRef idx="0">
            <a:schemeClr val="accent6"/>
          </a:lnRef>
          <a:fillRef idx="3">
            <a:schemeClr val="accent6"/>
          </a:fillRef>
          <a:effectRef idx="3">
            <a:schemeClr val="accent6"/>
          </a:effectRef>
          <a:fontRef idx="minor">
            <a:schemeClr val="lt1"/>
          </a:fontRef>
        </p:style>
        <p:txBody>
          <a:bodyPr wrap="none" rtlCol="0">
            <a:spAutoFit/>
          </a:bodyPr>
          <a:lstStyle/>
          <a:p>
            <a:pPr algn="l"/>
            <a:r>
              <a:rPr kumimoji="1" lang="en-US" altLang="ja-JP" sz="2800" b="1" dirty="0">
                <a:solidFill>
                  <a:schemeClr val="tx1"/>
                </a:solidFill>
                <a:latin typeface="Avenir Heavy" panose="02000503020000020003" pitchFamily="2" charset="0"/>
                <a:ea typeface="Meiryo" charset="-128"/>
                <a:cs typeface="Meiryo" charset="-128"/>
              </a:rPr>
              <a:t> -CG Event </a:t>
            </a:r>
            <a:endParaRPr kumimoji="1" lang="ja-JP" altLang="en-US" sz="2800" b="1" dirty="0">
              <a:solidFill>
                <a:schemeClr val="tx1"/>
              </a:solidFill>
              <a:latin typeface="Avenir Heavy" panose="02000503020000020003" pitchFamily="2" charset="0"/>
              <a:ea typeface="Meiryo" charset="-128"/>
              <a:cs typeface="Meiryo" charset="-128"/>
            </a:endParaRPr>
          </a:p>
        </p:txBody>
      </p:sp>
      <p:pic>
        <p:nvPicPr>
          <p:cNvPr id="5" name="図 4" descr="ダイアグラム&#10;&#10;自動的に生成された説明">
            <a:extLst>
              <a:ext uri="{FF2B5EF4-FFF2-40B4-BE49-F238E27FC236}">
                <a16:creationId xmlns:a16="http://schemas.microsoft.com/office/drawing/2014/main" id="{CE80A7C4-0F47-C663-4C06-195EB25AAB6A}"/>
              </a:ext>
            </a:extLst>
          </p:cNvPr>
          <p:cNvPicPr>
            <a:picLocks noChangeAspect="1"/>
          </p:cNvPicPr>
          <p:nvPr/>
        </p:nvPicPr>
        <p:blipFill>
          <a:blip r:embed="rId6"/>
          <a:stretch>
            <a:fillRect/>
          </a:stretch>
        </p:blipFill>
        <p:spPr>
          <a:xfrm>
            <a:off x="298577" y="1454395"/>
            <a:ext cx="2361269" cy="4405243"/>
          </a:xfrm>
          <a:prstGeom prst="rect">
            <a:avLst/>
          </a:prstGeom>
        </p:spPr>
      </p:pic>
    </p:spTree>
    <p:extLst>
      <p:ext uri="{BB962C8B-B14F-4D97-AF65-F5344CB8AC3E}">
        <p14:creationId xmlns:p14="http://schemas.microsoft.com/office/powerpoint/2010/main" val="26425731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up)">
                                      <p:cBhvr>
                                        <p:cTn id="15" dur="500"/>
                                        <p:tgtEl>
                                          <p:spTgt spid="28"/>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descr="テーブル が含まれている画像&#10;&#10;自動的に生成された説明">
            <a:extLst>
              <a:ext uri="{FF2B5EF4-FFF2-40B4-BE49-F238E27FC236}">
                <a16:creationId xmlns:a16="http://schemas.microsoft.com/office/drawing/2014/main" id="{8F104467-95B9-F3D1-5469-E5A80B51E833}"/>
              </a:ext>
            </a:extLst>
          </p:cNvPr>
          <p:cNvPicPr>
            <a:picLocks noChangeAspect="1"/>
          </p:cNvPicPr>
          <p:nvPr/>
        </p:nvPicPr>
        <p:blipFill>
          <a:blip r:embed="rId2"/>
          <a:stretch>
            <a:fillRect/>
          </a:stretch>
        </p:blipFill>
        <p:spPr>
          <a:xfrm>
            <a:off x="6609347" y="0"/>
            <a:ext cx="5582653" cy="6705600"/>
          </a:xfrm>
          <a:prstGeom prst="rect">
            <a:avLst/>
          </a:prstGeom>
        </p:spPr>
      </p:pic>
      <p:sp>
        <p:nvSpPr>
          <p:cNvPr id="3" name="TextShape 1">
            <a:extLst>
              <a:ext uri="{FF2B5EF4-FFF2-40B4-BE49-F238E27FC236}">
                <a16:creationId xmlns:a16="http://schemas.microsoft.com/office/drawing/2014/main" id="{B286F94E-AC77-C54D-9E22-EB8EB6F489F0}"/>
              </a:ext>
            </a:extLst>
          </p:cNvPr>
          <p:cNvSpPr txBox="1"/>
          <p:nvPr/>
        </p:nvSpPr>
        <p:spPr>
          <a:xfrm>
            <a:off x="-1" y="8501"/>
            <a:ext cx="8872151" cy="451341"/>
          </a:xfrm>
          <a:prstGeom prst="rect">
            <a:avLst/>
          </a:prstGeom>
          <a:noFill/>
          <a:ln>
            <a:noFill/>
          </a:ln>
        </p:spPr>
        <p:txBody>
          <a:bodyPr lIns="81646" tIns="40823" rIns="81646" bIns="40823"/>
          <a:lstStyle/>
          <a:p>
            <a:r>
              <a:rPr lang="en-US" sz="2903" spc="-1" dirty="0">
                <a:solidFill>
                  <a:srgbClr val="FFFF00"/>
                </a:solidFill>
                <a:uFill>
                  <a:solidFill>
                    <a:srgbClr val="FFFFFF"/>
                  </a:solidFill>
                </a:uFill>
                <a:latin typeface="Avenir Medium" panose="02000503020000020003" pitchFamily="2" charset="0"/>
              </a:rPr>
              <a:t>Identification of IC and CG Discharges</a:t>
            </a:r>
            <a:endParaRPr lang="en-US" sz="1633" spc="-1" dirty="0">
              <a:solidFill>
                <a:srgbClr val="FFFF00"/>
              </a:solidFill>
              <a:uFill>
                <a:solidFill>
                  <a:srgbClr val="FFFFFF"/>
                </a:solidFill>
              </a:uFill>
              <a:latin typeface="Avenir Medium" panose="02000503020000020003" pitchFamily="2" charset="0"/>
            </a:endParaRPr>
          </a:p>
        </p:txBody>
      </p:sp>
      <p:sp>
        <p:nvSpPr>
          <p:cNvPr id="16" name="テキスト ボックス 15">
            <a:extLst>
              <a:ext uri="{FF2B5EF4-FFF2-40B4-BE49-F238E27FC236}">
                <a16:creationId xmlns:a16="http://schemas.microsoft.com/office/drawing/2014/main" id="{402375E4-FAF0-E43E-1667-901C574EFF86}"/>
              </a:ext>
            </a:extLst>
          </p:cNvPr>
          <p:cNvSpPr txBox="1"/>
          <p:nvPr/>
        </p:nvSpPr>
        <p:spPr>
          <a:xfrm>
            <a:off x="602112" y="1165655"/>
            <a:ext cx="5812810" cy="846386"/>
          </a:xfrm>
          <a:prstGeom prst="rect">
            <a:avLst/>
          </a:prstGeom>
          <a:noFill/>
        </p:spPr>
        <p:txBody>
          <a:bodyPr wrap="none" rtlCol="0">
            <a:spAutoFit/>
          </a:bodyPr>
          <a:lstStyle/>
          <a:p>
            <a:pPr marL="342900" indent="-342900" algn="l">
              <a:spcAft>
                <a:spcPts val="600"/>
              </a:spcAft>
              <a:buFont typeface="Wingdings" pitchFamily="2" charset="2"/>
              <a:buChar char="l"/>
            </a:pPr>
            <a:r>
              <a:rPr kumimoji="1" lang="en-US" altLang="ja-JP" sz="2200" dirty="0">
                <a:latin typeface="Avenir Medium" panose="02000503020000020003" pitchFamily="2" charset="0"/>
                <a:ea typeface="Meiryo" charset="-128"/>
                <a:cs typeface="Meiryo" charset="-128"/>
              </a:rPr>
              <a:t>Date :		2013-01-30  04:20:49.</a:t>
            </a:r>
            <a:r>
              <a:rPr kumimoji="1" lang="en-US" altLang="ja-JP" sz="2000" dirty="0">
                <a:latin typeface="Avenir Medium" panose="02000503020000020003" pitchFamily="2" charset="0"/>
                <a:ea typeface="Meiryo" charset="-128"/>
                <a:cs typeface="Meiryo" charset="-128"/>
              </a:rPr>
              <a:t>743</a:t>
            </a:r>
            <a:r>
              <a:rPr kumimoji="1" lang="en-US" altLang="ja-JP" sz="2200" dirty="0">
                <a:latin typeface="Avenir Medium" panose="02000503020000020003" pitchFamily="2" charset="0"/>
                <a:ea typeface="Meiryo" charset="-128"/>
                <a:cs typeface="Meiryo" charset="-128"/>
              </a:rPr>
              <a:t> UT</a:t>
            </a:r>
          </a:p>
          <a:p>
            <a:pPr marL="342900" indent="-342900" algn="l">
              <a:spcAft>
                <a:spcPts val="600"/>
              </a:spcAft>
              <a:buFont typeface="Wingdings" pitchFamily="2" charset="2"/>
              <a:buChar char="l"/>
            </a:pPr>
            <a:r>
              <a:rPr kumimoji="1" lang="en-US" altLang="ja-JP" sz="2200" dirty="0">
                <a:latin typeface="Avenir Medium" panose="02000503020000020003" pitchFamily="2" charset="0"/>
                <a:ea typeface="Meiryo" charset="-128"/>
                <a:cs typeface="Meiryo" charset="-128"/>
              </a:rPr>
              <a:t>Location :  	(91.65°W, 31.94°N)</a:t>
            </a:r>
          </a:p>
        </p:txBody>
      </p:sp>
      <p:sp>
        <p:nvSpPr>
          <p:cNvPr id="28" name="テキスト ボックス 27">
            <a:extLst>
              <a:ext uri="{FF2B5EF4-FFF2-40B4-BE49-F238E27FC236}">
                <a16:creationId xmlns:a16="http://schemas.microsoft.com/office/drawing/2014/main" id="{9373EA90-27E4-F0D0-C2B0-C38FC40BFB02}"/>
              </a:ext>
            </a:extLst>
          </p:cNvPr>
          <p:cNvSpPr txBox="1"/>
          <p:nvPr/>
        </p:nvSpPr>
        <p:spPr>
          <a:xfrm>
            <a:off x="190217" y="559770"/>
            <a:ext cx="1805302" cy="523220"/>
          </a:xfrm>
          <a:prstGeom prst="rect">
            <a:avLst/>
          </a:prstGeom>
        </p:spPr>
        <p:style>
          <a:lnRef idx="0">
            <a:schemeClr val="accent6"/>
          </a:lnRef>
          <a:fillRef idx="3">
            <a:schemeClr val="accent6"/>
          </a:fillRef>
          <a:effectRef idx="3">
            <a:schemeClr val="accent6"/>
          </a:effectRef>
          <a:fontRef idx="minor">
            <a:schemeClr val="lt1"/>
          </a:fontRef>
        </p:style>
        <p:txBody>
          <a:bodyPr wrap="none" rtlCol="0">
            <a:spAutoFit/>
          </a:bodyPr>
          <a:lstStyle/>
          <a:p>
            <a:pPr algn="l"/>
            <a:r>
              <a:rPr lang="en-US" altLang="ja-JP" sz="2800" b="1" dirty="0">
                <a:solidFill>
                  <a:schemeClr val="tx1"/>
                </a:solidFill>
                <a:latin typeface="Avenir Heavy" panose="02000503020000020003" pitchFamily="2" charset="0"/>
                <a:ea typeface="Meiryo" charset="-128"/>
                <a:cs typeface="Meiryo" charset="-128"/>
              </a:rPr>
              <a:t> IC</a:t>
            </a:r>
            <a:r>
              <a:rPr kumimoji="1" lang="en-US" altLang="ja-JP" sz="2800" b="1" dirty="0">
                <a:solidFill>
                  <a:schemeClr val="tx1"/>
                </a:solidFill>
                <a:latin typeface="Avenir Heavy" panose="02000503020000020003" pitchFamily="2" charset="0"/>
                <a:ea typeface="Meiryo" charset="-128"/>
                <a:cs typeface="Meiryo" charset="-128"/>
              </a:rPr>
              <a:t> Event </a:t>
            </a:r>
            <a:endParaRPr kumimoji="1" lang="ja-JP" altLang="en-US" sz="2800" b="1" dirty="0">
              <a:solidFill>
                <a:schemeClr val="tx1"/>
              </a:solidFill>
              <a:latin typeface="Avenir Heavy" panose="02000503020000020003" pitchFamily="2" charset="0"/>
              <a:ea typeface="Meiryo" charset="-128"/>
              <a:cs typeface="Meiryo" charset="-128"/>
            </a:endParaRPr>
          </a:p>
        </p:txBody>
      </p:sp>
      <p:grpSp>
        <p:nvGrpSpPr>
          <p:cNvPr id="5" name="グループ化 4">
            <a:extLst>
              <a:ext uri="{FF2B5EF4-FFF2-40B4-BE49-F238E27FC236}">
                <a16:creationId xmlns:a16="http://schemas.microsoft.com/office/drawing/2014/main" id="{21011468-A8AD-3DEA-DA03-AC025B4B0CEF}"/>
              </a:ext>
            </a:extLst>
          </p:cNvPr>
          <p:cNvGrpSpPr/>
          <p:nvPr/>
        </p:nvGrpSpPr>
        <p:grpSpPr>
          <a:xfrm>
            <a:off x="0" y="2452518"/>
            <a:ext cx="6609346" cy="4044111"/>
            <a:chOff x="0" y="2452518"/>
            <a:chExt cx="6609346" cy="4044111"/>
          </a:xfrm>
        </p:grpSpPr>
        <p:pic>
          <p:nvPicPr>
            <p:cNvPr id="21" name="図 20" descr="背景パターン が含まれている画像&#10;&#10;自動的に生成された説明">
              <a:extLst>
                <a:ext uri="{FF2B5EF4-FFF2-40B4-BE49-F238E27FC236}">
                  <a16:creationId xmlns:a16="http://schemas.microsoft.com/office/drawing/2014/main" id="{7FA7BF48-B416-9E47-101C-8B560FD21CC3}"/>
                </a:ext>
              </a:extLst>
            </p:cNvPr>
            <p:cNvPicPr>
              <a:picLocks noChangeAspect="1"/>
            </p:cNvPicPr>
            <p:nvPr/>
          </p:nvPicPr>
          <p:blipFill>
            <a:blip r:embed="rId3"/>
            <a:stretch>
              <a:fillRect/>
            </a:stretch>
          </p:blipFill>
          <p:spPr>
            <a:xfrm>
              <a:off x="0" y="2452518"/>
              <a:ext cx="6609346" cy="4044111"/>
            </a:xfrm>
            <a:prstGeom prst="rect">
              <a:avLst/>
            </a:prstGeom>
          </p:spPr>
        </p:pic>
        <p:sp>
          <p:nvSpPr>
            <p:cNvPr id="2" name="テキスト ボックス 1">
              <a:extLst>
                <a:ext uri="{FF2B5EF4-FFF2-40B4-BE49-F238E27FC236}">
                  <a16:creationId xmlns:a16="http://schemas.microsoft.com/office/drawing/2014/main" id="{B03CB129-B5AA-5D87-451E-462CE244DFE8}"/>
                </a:ext>
              </a:extLst>
            </p:cNvPr>
            <p:cNvSpPr txBox="1"/>
            <p:nvPr/>
          </p:nvSpPr>
          <p:spPr>
            <a:xfrm>
              <a:off x="124552" y="3050653"/>
              <a:ext cx="651140" cy="354712"/>
            </a:xfrm>
            <a:prstGeom prst="rect">
              <a:avLst/>
            </a:prstGeom>
            <a:noFill/>
          </p:spPr>
          <p:txBody>
            <a:bodyPr wrap="none" rtlCol="0">
              <a:spAutoFit/>
            </a:bodyPr>
            <a:lstStyle/>
            <a:p>
              <a:pPr algn="l">
                <a:lnSpc>
                  <a:spcPts val="2100"/>
                </a:lnSpc>
              </a:pPr>
              <a:r>
                <a:rPr kumimoji="1" lang="en-US" altLang="ja-JP" sz="1600" b="1" dirty="0">
                  <a:solidFill>
                    <a:srgbClr val="FFFF00"/>
                  </a:solidFill>
                  <a:latin typeface="Avenir Heavy" panose="02000503020000020003" pitchFamily="2" charset="0"/>
                  <a:ea typeface="Meiryo" charset="-128"/>
                  <a:cs typeface="Meiryo" charset="-128"/>
                </a:rPr>
                <a:t>LSI-1</a:t>
              </a:r>
              <a:endParaRPr kumimoji="1" lang="ja-JP" altLang="en-US" sz="1600" b="1" dirty="0">
                <a:solidFill>
                  <a:srgbClr val="FFFF00"/>
                </a:solidFill>
                <a:latin typeface="Avenir Heavy" panose="02000503020000020003" pitchFamily="2" charset="0"/>
                <a:ea typeface="Meiryo" charset="-128"/>
                <a:cs typeface="Meiryo" charset="-128"/>
              </a:endParaRPr>
            </a:p>
          </p:txBody>
        </p:sp>
        <p:sp>
          <p:nvSpPr>
            <p:cNvPr id="4" name="テキスト ボックス 3">
              <a:extLst>
                <a:ext uri="{FF2B5EF4-FFF2-40B4-BE49-F238E27FC236}">
                  <a16:creationId xmlns:a16="http://schemas.microsoft.com/office/drawing/2014/main" id="{1D0ADDEC-6424-16F5-D90E-D937A5607681}"/>
                </a:ext>
              </a:extLst>
            </p:cNvPr>
            <p:cNvSpPr txBox="1"/>
            <p:nvPr/>
          </p:nvSpPr>
          <p:spPr>
            <a:xfrm>
              <a:off x="124551" y="4908908"/>
              <a:ext cx="651140" cy="354712"/>
            </a:xfrm>
            <a:prstGeom prst="rect">
              <a:avLst/>
            </a:prstGeom>
            <a:noFill/>
          </p:spPr>
          <p:txBody>
            <a:bodyPr wrap="none" rtlCol="0">
              <a:spAutoFit/>
            </a:bodyPr>
            <a:lstStyle/>
            <a:p>
              <a:pPr algn="l">
                <a:lnSpc>
                  <a:spcPts val="2100"/>
                </a:lnSpc>
              </a:pPr>
              <a:r>
                <a:rPr kumimoji="1" lang="en-US" altLang="ja-JP" sz="1600" b="1" dirty="0">
                  <a:solidFill>
                    <a:srgbClr val="FFFF00"/>
                  </a:solidFill>
                  <a:latin typeface="Avenir Heavy" panose="02000503020000020003" pitchFamily="2" charset="0"/>
                  <a:ea typeface="Meiryo" charset="-128"/>
                  <a:cs typeface="Meiryo" charset="-128"/>
                </a:rPr>
                <a:t>LSI-2</a:t>
              </a:r>
              <a:endParaRPr kumimoji="1" lang="ja-JP" altLang="en-US" sz="1600" b="1" dirty="0">
                <a:solidFill>
                  <a:srgbClr val="FFFF00"/>
                </a:solidFill>
                <a:latin typeface="Avenir Heavy" panose="02000503020000020003" pitchFamily="2" charset="0"/>
                <a:ea typeface="Meiryo" charset="-128"/>
                <a:cs typeface="Meiryo" charset="-128"/>
              </a:endParaRPr>
            </a:p>
          </p:txBody>
        </p:sp>
      </p:grpSp>
      <p:sp>
        <p:nvSpPr>
          <p:cNvPr id="6" name="円/楕円 5">
            <a:extLst>
              <a:ext uri="{FF2B5EF4-FFF2-40B4-BE49-F238E27FC236}">
                <a16:creationId xmlns:a16="http://schemas.microsoft.com/office/drawing/2014/main" id="{04D4159B-16CF-D42A-A2E5-06846B55B48D}"/>
              </a:ext>
            </a:extLst>
          </p:cNvPr>
          <p:cNvSpPr/>
          <p:nvPr/>
        </p:nvSpPr>
        <p:spPr>
          <a:xfrm>
            <a:off x="3917914" y="3164840"/>
            <a:ext cx="518160" cy="528320"/>
          </a:xfrm>
          <a:prstGeom prst="ellipse">
            <a:avLst/>
          </a:prstGeom>
          <a:noFill/>
          <a:ln w="19050">
            <a:solidFill>
              <a:srgbClr val="FFFF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8" name="円/楕円 7">
            <a:extLst>
              <a:ext uri="{FF2B5EF4-FFF2-40B4-BE49-F238E27FC236}">
                <a16:creationId xmlns:a16="http://schemas.microsoft.com/office/drawing/2014/main" id="{04C7FB3C-DD91-11DE-5AEE-24F00BECB57C}"/>
              </a:ext>
            </a:extLst>
          </p:cNvPr>
          <p:cNvSpPr/>
          <p:nvPr/>
        </p:nvSpPr>
        <p:spPr>
          <a:xfrm>
            <a:off x="5577840" y="3141205"/>
            <a:ext cx="518160" cy="528320"/>
          </a:xfrm>
          <a:prstGeom prst="ellipse">
            <a:avLst/>
          </a:prstGeom>
          <a:noFill/>
          <a:ln w="19050">
            <a:solidFill>
              <a:srgbClr val="FFFF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 name="円/楕円 8">
            <a:extLst>
              <a:ext uri="{FF2B5EF4-FFF2-40B4-BE49-F238E27FC236}">
                <a16:creationId xmlns:a16="http://schemas.microsoft.com/office/drawing/2014/main" id="{1614508D-3D94-6117-2B45-E83136CD00FA}"/>
              </a:ext>
            </a:extLst>
          </p:cNvPr>
          <p:cNvSpPr/>
          <p:nvPr/>
        </p:nvSpPr>
        <p:spPr>
          <a:xfrm>
            <a:off x="3917914" y="5062688"/>
            <a:ext cx="518160" cy="528320"/>
          </a:xfrm>
          <a:prstGeom prst="ellipse">
            <a:avLst/>
          </a:prstGeom>
          <a:noFill/>
          <a:ln w="19050">
            <a:solidFill>
              <a:srgbClr val="FFFF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7667576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グループ化 13">
            <a:extLst>
              <a:ext uri="{FF2B5EF4-FFF2-40B4-BE49-F238E27FC236}">
                <a16:creationId xmlns:a16="http://schemas.microsoft.com/office/drawing/2014/main" id="{44253507-5425-AE29-B6F2-36095E458424}"/>
              </a:ext>
            </a:extLst>
          </p:cNvPr>
          <p:cNvGrpSpPr/>
          <p:nvPr/>
        </p:nvGrpSpPr>
        <p:grpSpPr>
          <a:xfrm>
            <a:off x="2775401" y="564201"/>
            <a:ext cx="5284803" cy="6072374"/>
            <a:chOff x="2775401" y="591096"/>
            <a:chExt cx="5284803" cy="6072374"/>
          </a:xfrm>
        </p:grpSpPr>
        <p:pic>
          <p:nvPicPr>
            <p:cNvPr id="5" name="図 4" descr="グラフ, ヒストグラム&#10;&#10;自動的に生成された説明">
              <a:extLst>
                <a:ext uri="{FF2B5EF4-FFF2-40B4-BE49-F238E27FC236}">
                  <a16:creationId xmlns:a16="http://schemas.microsoft.com/office/drawing/2014/main" id="{71EFB900-2129-23AC-5DF4-0281FAA69396}"/>
                </a:ext>
              </a:extLst>
            </p:cNvPr>
            <p:cNvPicPr>
              <a:picLocks noChangeAspect="1"/>
            </p:cNvPicPr>
            <p:nvPr/>
          </p:nvPicPr>
          <p:blipFill>
            <a:blip r:embed="rId2"/>
            <a:stretch>
              <a:fillRect/>
            </a:stretch>
          </p:blipFill>
          <p:spPr>
            <a:xfrm>
              <a:off x="2775401" y="591096"/>
              <a:ext cx="5283319" cy="2023634"/>
            </a:xfrm>
            <a:prstGeom prst="rect">
              <a:avLst/>
            </a:prstGeom>
          </p:spPr>
        </p:pic>
        <p:pic>
          <p:nvPicPr>
            <p:cNvPr id="8" name="図 7" descr="グラフ, ヒストグラム&#10;&#10;自動的に生成された説明">
              <a:extLst>
                <a:ext uri="{FF2B5EF4-FFF2-40B4-BE49-F238E27FC236}">
                  <a16:creationId xmlns:a16="http://schemas.microsoft.com/office/drawing/2014/main" id="{10B750F0-59B8-4DAD-441D-D50854EAFADF}"/>
                </a:ext>
              </a:extLst>
            </p:cNvPr>
            <p:cNvPicPr>
              <a:picLocks noChangeAspect="1"/>
            </p:cNvPicPr>
            <p:nvPr/>
          </p:nvPicPr>
          <p:blipFill>
            <a:blip r:embed="rId3"/>
            <a:stretch>
              <a:fillRect/>
            </a:stretch>
          </p:blipFill>
          <p:spPr>
            <a:xfrm>
              <a:off x="2775401" y="2615435"/>
              <a:ext cx="5283319" cy="2021120"/>
            </a:xfrm>
            <a:prstGeom prst="rect">
              <a:avLst/>
            </a:prstGeom>
          </p:spPr>
        </p:pic>
        <p:pic>
          <p:nvPicPr>
            <p:cNvPr id="13" name="図 12" descr="グラフ, 棒グラフ, ヒストグラム&#10;&#10;自動的に生成された説明">
              <a:extLst>
                <a:ext uri="{FF2B5EF4-FFF2-40B4-BE49-F238E27FC236}">
                  <a16:creationId xmlns:a16="http://schemas.microsoft.com/office/drawing/2014/main" id="{DEDCD34E-FBD4-3C73-A673-ADD5D0E4EB9C}"/>
                </a:ext>
              </a:extLst>
            </p:cNvPr>
            <p:cNvPicPr>
              <a:picLocks noChangeAspect="1"/>
            </p:cNvPicPr>
            <p:nvPr/>
          </p:nvPicPr>
          <p:blipFill>
            <a:blip r:embed="rId4"/>
            <a:stretch>
              <a:fillRect/>
            </a:stretch>
          </p:blipFill>
          <p:spPr>
            <a:xfrm>
              <a:off x="2776885" y="4639836"/>
              <a:ext cx="5283319" cy="2023634"/>
            </a:xfrm>
            <a:prstGeom prst="rect">
              <a:avLst/>
            </a:prstGeom>
          </p:spPr>
        </p:pic>
      </p:grpSp>
      <p:sp>
        <p:nvSpPr>
          <p:cNvPr id="3" name="TextShape 1">
            <a:extLst>
              <a:ext uri="{FF2B5EF4-FFF2-40B4-BE49-F238E27FC236}">
                <a16:creationId xmlns:a16="http://schemas.microsoft.com/office/drawing/2014/main" id="{B286F94E-AC77-C54D-9E22-EB8EB6F489F0}"/>
              </a:ext>
            </a:extLst>
          </p:cNvPr>
          <p:cNvSpPr txBox="1"/>
          <p:nvPr/>
        </p:nvSpPr>
        <p:spPr>
          <a:xfrm>
            <a:off x="-1" y="8501"/>
            <a:ext cx="8872151" cy="451341"/>
          </a:xfrm>
          <a:prstGeom prst="rect">
            <a:avLst/>
          </a:prstGeom>
          <a:noFill/>
          <a:ln>
            <a:noFill/>
          </a:ln>
        </p:spPr>
        <p:txBody>
          <a:bodyPr lIns="81646" tIns="40823" rIns="81646" bIns="40823"/>
          <a:lstStyle/>
          <a:p>
            <a:r>
              <a:rPr lang="en-US" sz="2903" spc="-1" dirty="0">
                <a:solidFill>
                  <a:srgbClr val="FFFF00"/>
                </a:solidFill>
                <a:uFill>
                  <a:solidFill>
                    <a:srgbClr val="FFFFFF"/>
                  </a:solidFill>
                </a:uFill>
                <a:latin typeface="Avenir Medium" panose="02000503020000020003" pitchFamily="2" charset="0"/>
              </a:rPr>
              <a:t>Identification of IC and CG Discharges</a:t>
            </a:r>
            <a:endParaRPr lang="en-US" sz="1633" spc="-1" dirty="0">
              <a:solidFill>
                <a:srgbClr val="FFFF00"/>
              </a:solidFill>
              <a:uFill>
                <a:solidFill>
                  <a:srgbClr val="FFFFFF"/>
                </a:solidFill>
              </a:uFill>
              <a:latin typeface="Avenir Medium" panose="02000503020000020003" pitchFamily="2" charset="0"/>
            </a:endParaRPr>
          </a:p>
        </p:txBody>
      </p:sp>
      <p:cxnSp>
        <p:nvCxnSpPr>
          <p:cNvPr id="12" name="直線矢印コネクタ 11">
            <a:extLst>
              <a:ext uri="{FF2B5EF4-FFF2-40B4-BE49-F238E27FC236}">
                <a16:creationId xmlns:a16="http://schemas.microsoft.com/office/drawing/2014/main" id="{6E657AF4-3AC7-6060-84F0-2370A8ED4ABC}"/>
              </a:ext>
            </a:extLst>
          </p:cNvPr>
          <p:cNvCxnSpPr>
            <a:cxnSpLocks/>
          </p:cNvCxnSpPr>
          <p:nvPr/>
        </p:nvCxnSpPr>
        <p:spPr>
          <a:xfrm>
            <a:off x="4312023" y="5109882"/>
            <a:ext cx="914399" cy="0"/>
          </a:xfrm>
          <a:prstGeom prst="straightConnector1">
            <a:avLst/>
          </a:prstGeom>
          <a:ln w="15875" cmpd="sng">
            <a:solidFill>
              <a:schemeClr val="tx1"/>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15" name="テキスト ボックス 14">
            <a:extLst>
              <a:ext uri="{FF2B5EF4-FFF2-40B4-BE49-F238E27FC236}">
                <a16:creationId xmlns:a16="http://schemas.microsoft.com/office/drawing/2014/main" id="{B2D4A4F0-1B8B-7226-A2A1-4953F6F96DD2}"/>
              </a:ext>
            </a:extLst>
          </p:cNvPr>
          <p:cNvSpPr txBox="1"/>
          <p:nvPr/>
        </p:nvSpPr>
        <p:spPr>
          <a:xfrm>
            <a:off x="4401172" y="4742501"/>
            <a:ext cx="736099" cy="354712"/>
          </a:xfrm>
          <a:prstGeom prst="rect">
            <a:avLst/>
          </a:prstGeom>
          <a:noFill/>
        </p:spPr>
        <p:txBody>
          <a:bodyPr wrap="none" rtlCol="0">
            <a:spAutoFit/>
          </a:bodyPr>
          <a:lstStyle/>
          <a:p>
            <a:pPr algn="l">
              <a:lnSpc>
                <a:spcPts val="2100"/>
              </a:lnSpc>
            </a:pPr>
            <a:r>
              <a:rPr kumimoji="1" lang="en-US" altLang="ja-JP" sz="1600" dirty="0">
                <a:latin typeface="Avenir Medium" panose="02000503020000020003" pitchFamily="2" charset="0"/>
                <a:ea typeface="Meiryo" charset="-128"/>
                <a:cs typeface="Meiryo" charset="-128"/>
              </a:rPr>
              <a:t>10 ms</a:t>
            </a:r>
            <a:endParaRPr kumimoji="1" lang="ja-JP" altLang="en-US" sz="1600" dirty="0">
              <a:latin typeface="Avenir Medium" panose="02000503020000020003" pitchFamily="2" charset="0"/>
              <a:ea typeface="Meiryo" charset="-128"/>
              <a:cs typeface="Meiryo" charset="-128"/>
            </a:endParaRPr>
          </a:p>
        </p:txBody>
      </p:sp>
      <p:grpSp>
        <p:nvGrpSpPr>
          <p:cNvPr id="28" name="グループ化 27">
            <a:extLst>
              <a:ext uri="{FF2B5EF4-FFF2-40B4-BE49-F238E27FC236}">
                <a16:creationId xmlns:a16="http://schemas.microsoft.com/office/drawing/2014/main" id="{7DB88580-6B78-774D-D5C6-455249FCF74B}"/>
              </a:ext>
            </a:extLst>
          </p:cNvPr>
          <p:cNvGrpSpPr/>
          <p:nvPr/>
        </p:nvGrpSpPr>
        <p:grpSpPr>
          <a:xfrm>
            <a:off x="5934337" y="2692194"/>
            <a:ext cx="454587" cy="2393090"/>
            <a:chOff x="7592657" y="2772928"/>
            <a:chExt cx="454587" cy="2393090"/>
          </a:xfrm>
          <a:solidFill>
            <a:srgbClr val="8000FF"/>
          </a:solidFill>
        </p:grpSpPr>
        <p:sp>
          <p:nvSpPr>
            <p:cNvPr id="20" name="下矢印 19">
              <a:extLst>
                <a:ext uri="{FF2B5EF4-FFF2-40B4-BE49-F238E27FC236}">
                  <a16:creationId xmlns:a16="http://schemas.microsoft.com/office/drawing/2014/main" id="{8E3F8B78-D7AE-08F6-E03C-B049A642B320}"/>
                </a:ext>
              </a:extLst>
            </p:cNvPr>
            <p:cNvSpPr/>
            <p:nvPr/>
          </p:nvSpPr>
          <p:spPr>
            <a:xfrm>
              <a:off x="7599009" y="2772928"/>
              <a:ext cx="448235" cy="376517"/>
            </a:xfrm>
            <a:prstGeom prst="downArrow">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1" name="下矢印 20">
              <a:extLst>
                <a:ext uri="{FF2B5EF4-FFF2-40B4-BE49-F238E27FC236}">
                  <a16:creationId xmlns:a16="http://schemas.microsoft.com/office/drawing/2014/main" id="{420AD031-9B62-116C-5BD6-39730A371DF9}"/>
                </a:ext>
              </a:extLst>
            </p:cNvPr>
            <p:cNvSpPr/>
            <p:nvPr/>
          </p:nvSpPr>
          <p:spPr>
            <a:xfrm>
              <a:off x="7592657" y="4789501"/>
              <a:ext cx="448235" cy="376517"/>
            </a:xfrm>
            <a:prstGeom prst="downArrow">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16" name="テキスト ボックス 15">
            <a:extLst>
              <a:ext uri="{FF2B5EF4-FFF2-40B4-BE49-F238E27FC236}">
                <a16:creationId xmlns:a16="http://schemas.microsoft.com/office/drawing/2014/main" id="{73125494-D630-0540-3854-6E26F93A9009}"/>
              </a:ext>
            </a:extLst>
          </p:cNvPr>
          <p:cNvSpPr txBox="1"/>
          <p:nvPr/>
        </p:nvSpPr>
        <p:spPr>
          <a:xfrm>
            <a:off x="190217" y="559770"/>
            <a:ext cx="1805302" cy="523220"/>
          </a:xfrm>
          <a:prstGeom prst="rect">
            <a:avLst/>
          </a:prstGeom>
        </p:spPr>
        <p:style>
          <a:lnRef idx="0">
            <a:schemeClr val="accent6"/>
          </a:lnRef>
          <a:fillRef idx="3">
            <a:schemeClr val="accent6"/>
          </a:fillRef>
          <a:effectRef idx="3">
            <a:schemeClr val="accent6"/>
          </a:effectRef>
          <a:fontRef idx="minor">
            <a:schemeClr val="lt1"/>
          </a:fontRef>
        </p:style>
        <p:txBody>
          <a:bodyPr wrap="none" rtlCol="0">
            <a:spAutoFit/>
          </a:bodyPr>
          <a:lstStyle/>
          <a:p>
            <a:pPr algn="l"/>
            <a:r>
              <a:rPr lang="en-US" altLang="ja-JP" sz="2800" b="1" dirty="0">
                <a:solidFill>
                  <a:schemeClr val="tx1"/>
                </a:solidFill>
                <a:latin typeface="Avenir Heavy" panose="02000503020000020003" pitchFamily="2" charset="0"/>
                <a:ea typeface="Meiryo" charset="-128"/>
                <a:cs typeface="Meiryo" charset="-128"/>
              </a:rPr>
              <a:t> IC</a:t>
            </a:r>
            <a:r>
              <a:rPr kumimoji="1" lang="en-US" altLang="ja-JP" sz="2800" b="1" dirty="0">
                <a:solidFill>
                  <a:schemeClr val="tx1"/>
                </a:solidFill>
                <a:latin typeface="Avenir Heavy" panose="02000503020000020003" pitchFamily="2" charset="0"/>
                <a:ea typeface="Meiryo" charset="-128"/>
                <a:cs typeface="Meiryo" charset="-128"/>
              </a:rPr>
              <a:t> Event </a:t>
            </a:r>
            <a:endParaRPr kumimoji="1" lang="ja-JP" altLang="en-US" sz="2800" b="1" dirty="0">
              <a:solidFill>
                <a:schemeClr val="tx1"/>
              </a:solidFill>
              <a:latin typeface="Avenir Heavy" panose="02000503020000020003" pitchFamily="2" charset="0"/>
              <a:ea typeface="Meiryo" charset="-128"/>
              <a:cs typeface="Meiryo" charset="-128"/>
            </a:endParaRPr>
          </a:p>
        </p:txBody>
      </p:sp>
      <p:grpSp>
        <p:nvGrpSpPr>
          <p:cNvPr id="29" name="グループ化 28">
            <a:extLst>
              <a:ext uri="{FF2B5EF4-FFF2-40B4-BE49-F238E27FC236}">
                <a16:creationId xmlns:a16="http://schemas.microsoft.com/office/drawing/2014/main" id="{39931A5F-4617-2555-513A-B6EF5598DC78}"/>
              </a:ext>
            </a:extLst>
          </p:cNvPr>
          <p:cNvGrpSpPr/>
          <p:nvPr/>
        </p:nvGrpSpPr>
        <p:grpSpPr>
          <a:xfrm>
            <a:off x="8403772" y="1000693"/>
            <a:ext cx="3423748" cy="4724065"/>
            <a:chOff x="8403772" y="1000693"/>
            <a:chExt cx="3423748" cy="4724065"/>
          </a:xfrm>
        </p:grpSpPr>
        <p:grpSp>
          <p:nvGrpSpPr>
            <p:cNvPr id="43" name="グループ化 42">
              <a:extLst>
                <a:ext uri="{FF2B5EF4-FFF2-40B4-BE49-F238E27FC236}">
                  <a16:creationId xmlns:a16="http://schemas.microsoft.com/office/drawing/2014/main" id="{4E24630E-23D5-EF0A-FDC0-019CF5EA19F5}"/>
                </a:ext>
              </a:extLst>
            </p:cNvPr>
            <p:cNvGrpSpPr/>
            <p:nvPr/>
          </p:nvGrpSpPr>
          <p:grpSpPr>
            <a:xfrm>
              <a:off x="8403772" y="2502475"/>
              <a:ext cx="3423748" cy="3222283"/>
              <a:chOff x="7090502" y="1907614"/>
              <a:chExt cx="4627882" cy="4355561"/>
            </a:xfrm>
          </p:grpSpPr>
          <p:pic>
            <p:nvPicPr>
              <p:cNvPr id="44" name="図 43">
                <a:extLst>
                  <a:ext uri="{FF2B5EF4-FFF2-40B4-BE49-F238E27FC236}">
                    <a16:creationId xmlns:a16="http://schemas.microsoft.com/office/drawing/2014/main" id="{A4720EBD-17CC-CADF-3324-AE31D0D940DC}"/>
                  </a:ext>
                </a:extLst>
              </p:cNvPr>
              <p:cNvPicPr/>
              <p:nvPr/>
            </p:nvPicPr>
            <p:blipFill>
              <a:blip r:embed="rId5"/>
              <a:srcRect t="7591" r="3914"/>
              <a:stretch/>
            </p:blipFill>
            <p:spPr>
              <a:xfrm>
                <a:off x="7090502" y="1907614"/>
                <a:ext cx="4627882" cy="4355561"/>
              </a:xfrm>
              <a:prstGeom prst="rect">
                <a:avLst/>
              </a:prstGeom>
              <a:ln>
                <a:noFill/>
              </a:ln>
            </p:spPr>
          </p:pic>
          <p:sp>
            <p:nvSpPr>
              <p:cNvPr id="45" name="TextShape 2">
                <a:extLst>
                  <a:ext uri="{FF2B5EF4-FFF2-40B4-BE49-F238E27FC236}">
                    <a16:creationId xmlns:a16="http://schemas.microsoft.com/office/drawing/2014/main" id="{E1CCC529-D059-DB9A-BFAC-28203568F4BC}"/>
                  </a:ext>
                </a:extLst>
              </p:cNvPr>
              <p:cNvSpPr txBox="1"/>
              <p:nvPr/>
            </p:nvSpPr>
            <p:spPr>
              <a:xfrm>
                <a:off x="10010638" y="2199564"/>
                <a:ext cx="1275780" cy="594434"/>
              </a:xfrm>
              <a:prstGeom prst="rect">
                <a:avLst/>
              </a:prstGeom>
              <a:noFill/>
              <a:ln>
                <a:noFill/>
              </a:ln>
            </p:spPr>
            <p:txBody>
              <a:bodyPr/>
              <a:lstStyle/>
              <a:p>
                <a:endParaRPr lang="ja-JP" altLang="en-US"/>
              </a:p>
            </p:txBody>
          </p:sp>
          <p:sp>
            <p:nvSpPr>
              <p:cNvPr id="46" name="Freeform 16">
                <a:extLst>
                  <a:ext uri="{FF2B5EF4-FFF2-40B4-BE49-F238E27FC236}">
                    <a16:creationId xmlns:a16="http://schemas.microsoft.com/office/drawing/2014/main" id="{CC6FC4C4-4A34-DE3A-3E9F-1447B00447C9}"/>
                  </a:ext>
                </a:extLst>
              </p:cNvPr>
              <p:cNvSpPr/>
              <p:nvPr/>
            </p:nvSpPr>
            <p:spPr>
              <a:xfrm>
                <a:off x="8252787" y="4462429"/>
                <a:ext cx="898854" cy="1273787"/>
              </a:xfrm>
              <a:custGeom>
                <a:avLst/>
                <a:gdLst/>
                <a:ahLst/>
                <a:cxnLst/>
                <a:rect l="0" t="0" r="r" b="b"/>
                <a:pathLst>
                  <a:path w="2368" h="3870">
                    <a:moveTo>
                      <a:pt x="0" y="32"/>
                    </a:moveTo>
                    <a:cubicBezTo>
                      <a:pt x="220" y="0"/>
                      <a:pt x="286" y="130"/>
                      <a:pt x="434" y="258"/>
                    </a:cubicBezTo>
                    <a:cubicBezTo>
                      <a:pt x="591" y="394"/>
                      <a:pt x="647" y="640"/>
                      <a:pt x="679" y="829"/>
                    </a:cubicBezTo>
                    <a:cubicBezTo>
                      <a:pt x="716" y="1054"/>
                      <a:pt x="920" y="1205"/>
                      <a:pt x="1045" y="1393"/>
                    </a:cubicBezTo>
                    <a:cubicBezTo>
                      <a:pt x="1184" y="1602"/>
                      <a:pt x="1493" y="1673"/>
                      <a:pt x="1565" y="1941"/>
                    </a:cubicBezTo>
                    <a:cubicBezTo>
                      <a:pt x="1632" y="2183"/>
                      <a:pt x="1519" y="2455"/>
                      <a:pt x="1636" y="2673"/>
                    </a:cubicBezTo>
                    <a:cubicBezTo>
                      <a:pt x="1753" y="2888"/>
                      <a:pt x="1753" y="3123"/>
                      <a:pt x="1967" y="3238"/>
                    </a:cubicBezTo>
                    <a:cubicBezTo>
                      <a:pt x="2263" y="3394"/>
                      <a:pt x="2076" y="3732"/>
                      <a:pt x="2367" y="3869"/>
                    </a:cubicBezTo>
                  </a:path>
                </a:pathLst>
              </a:custGeom>
              <a:ln w="38160">
                <a:solidFill>
                  <a:srgbClr val="FF4000"/>
                </a:solidFill>
                <a:round/>
              </a:ln>
            </p:spPr>
            <p:txBody>
              <a:bodyPr/>
              <a:lstStyle/>
              <a:p>
                <a:endParaRPr lang="ja-JP" altLang="en-US"/>
              </a:p>
            </p:txBody>
          </p:sp>
          <p:sp>
            <p:nvSpPr>
              <p:cNvPr id="47" name="Freeform 17">
                <a:extLst>
                  <a:ext uri="{FF2B5EF4-FFF2-40B4-BE49-F238E27FC236}">
                    <a16:creationId xmlns:a16="http://schemas.microsoft.com/office/drawing/2014/main" id="{86096A63-7BD0-3C4E-01B2-DBCD7E01027B}"/>
                  </a:ext>
                </a:extLst>
              </p:cNvPr>
              <p:cNvSpPr/>
              <p:nvPr/>
            </p:nvSpPr>
            <p:spPr>
              <a:xfrm>
                <a:off x="8569739" y="4527270"/>
                <a:ext cx="120708" cy="344943"/>
              </a:xfrm>
              <a:custGeom>
                <a:avLst/>
                <a:gdLst/>
                <a:ahLst/>
                <a:cxnLst/>
                <a:rect l="0" t="0" r="r" b="b"/>
                <a:pathLst>
                  <a:path w="318" h="1048">
                    <a:moveTo>
                      <a:pt x="261" y="0"/>
                    </a:moveTo>
                    <a:cubicBezTo>
                      <a:pt x="317" y="224"/>
                      <a:pt x="58" y="327"/>
                      <a:pt x="0" y="516"/>
                    </a:cubicBezTo>
                    <a:lnTo>
                      <a:pt x="35" y="731"/>
                    </a:lnTo>
                    <a:lnTo>
                      <a:pt x="97" y="1047"/>
                    </a:lnTo>
                  </a:path>
                </a:pathLst>
              </a:custGeom>
              <a:ln w="38160">
                <a:solidFill>
                  <a:srgbClr val="FF4000"/>
                </a:solidFill>
                <a:round/>
              </a:ln>
            </p:spPr>
            <p:txBody>
              <a:bodyPr/>
              <a:lstStyle/>
              <a:p>
                <a:endParaRPr lang="ja-JP" altLang="en-US"/>
              </a:p>
            </p:txBody>
          </p:sp>
          <p:sp>
            <p:nvSpPr>
              <p:cNvPr id="48" name="Freeform 18">
                <a:extLst>
                  <a:ext uri="{FF2B5EF4-FFF2-40B4-BE49-F238E27FC236}">
                    <a16:creationId xmlns:a16="http://schemas.microsoft.com/office/drawing/2014/main" id="{B3A2D291-A42E-305B-C2AE-C07153D8C163}"/>
                  </a:ext>
                </a:extLst>
              </p:cNvPr>
              <p:cNvSpPr/>
              <p:nvPr/>
            </p:nvSpPr>
            <p:spPr>
              <a:xfrm>
                <a:off x="8854047" y="5128945"/>
                <a:ext cx="290381" cy="185966"/>
              </a:xfrm>
              <a:custGeom>
                <a:avLst/>
                <a:gdLst/>
                <a:ahLst/>
                <a:cxnLst/>
                <a:rect l="0" t="0" r="r" b="b"/>
                <a:pathLst>
                  <a:path w="765" h="565">
                    <a:moveTo>
                      <a:pt x="0" y="0"/>
                    </a:moveTo>
                    <a:cubicBezTo>
                      <a:pt x="145" y="184"/>
                      <a:pt x="273" y="392"/>
                      <a:pt x="488" y="515"/>
                    </a:cubicBezTo>
                    <a:lnTo>
                      <a:pt x="764" y="564"/>
                    </a:lnTo>
                  </a:path>
                </a:pathLst>
              </a:custGeom>
              <a:ln w="38160">
                <a:solidFill>
                  <a:srgbClr val="FF4000"/>
                </a:solidFill>
                <a:round/>
              </a:ln>
            </p:spPr>
            <p:txBody>
              <a:bodyPr/>
              <a:lstStyle/>
              <a:p>
                <a:endParaRPr lang="ja-JP" altLang="en-US"/>
              </a:p>
            </p:txBody>
          </p:sp>
          <p:sp>
            <p:nvSpPr>
              <p:cNvPr id="49" name="Freeform 19">
                <a:extLst>
                  <a:ext uri="{FF2B5EF4-FFF2-40B4-BE49-F238E27FC236}">
                    <a16:creationId xmlns:a16="http://schemas.microsoft.com/office/drawing/2014/main" id="{EBFCDC79-3F1C-04D7-0298-464068AEBA23}"/>
                  </a:ext>
                </a:extLst>
              </p:cNvPr>
              <p:cNvSpPr/>
              <p:nvPr/>
            </p:nvSpPr>
            <p:spPr>
              <a:xfrm>
                <a:off x="8923890" y="5456772"/>
                <a:ext cx="75158" cy="361071"/>
              </a:xfrm>
              <a:custGeom>
                <a:avLst/>
                <a:gdLst/>
                <a:ahLst/>
                <a:cxnLst/>
                <a:rect l="0" t="0" r="r" b="b"/>
                <a:pathLst>
                  <a:path w="198" h="1097">
                    <a:moveTo>
                      <a:pt x="0" y="0"/>
                    </a:moveTo>
                    <a:cubicBezTo>
                      <a:pt x="75" y="167"/>
                      <a:pt x="197" y="476"/>
                      <a:pt x="59" y="648"/>
                    </a:cubicBezTo>
                    <a:lnTo>
                      <a:pt x="7" y="815"/>
                    </a:lnTo>
                    <a:lnTo>
                      <a:pt x="7" y="998"/>
                    </a:lnTo>
                    <a:lnTo>
                      <a:pt x="24" y="1096"/>
                    </a:lnTo>
                  </a:path>
                </a:pathLst>
              </a:custGeom>
              <a:ln w="38160">
                <a:solidFill>
                  <a:srgbClr val="FF4000"/>
                </a:solidFill>
                <a:round/>
              </a:ln>
            </p:spPr>
            <p:txBody>
              <a:bodyPr/>
              <a:lstStyle/>
              <a:p>
                <a:endParaRPr lang="ja-JP" altLang="en-US"/>
              </a:p>
            </p:txBody>
          </p:sp>
          <p:sp>
            <p:nvSpPr>
              <p:cNvPr id="50" name="Freeform 20">
                <a:extLst>
                  <a:ext uri="{FF2B5EF4-FFF2-40B4-BE49-F238E27FC236}">
                    <a16:creationId xmlns:a16="http://schemas.microsoft.com/office/drawing/2014/main" id="{250132EC-78E1-5D2E-7DFB-1D1116209BD0}"/>
                  </a:ext>
                </a:extLst>
              </p:cNvPr>
              <p:cNvSpPr/>
              <p:nvPr/>
            </p:nvSpPr>
            <p:spPr>
              <a:xfrm>
                <a:off x="9059022" y="2739360"/>
                <a:ext cx="898854" cy="1674684"/>
              </a:xfrm>
              <a:custGeom>
                <a:avLst/>
                <a:gdLst/>
                <a:ahLst/>
                <a:cxnLst/>
                <a:rect l="0" t="0" r="r" b="b"/>
                <a:pathLst>
                  <a:path w="2368" h="5088">
                    <a:moveTo>
                      <a:pt x="2367" y="43"/>
                    </a:moveTo>
                    <a:cubicBezTo>
                      <a:pt x="2147" y="0"/>
                      <a:pt x="2081" y="172"/>
                      <a:pt x="1933" y="340"/>
                    </a:cubicBezTo>
                    <a:cubicBezTo>
                      <a:pt x="1776" y="519"/>
                      <a:pt x="1720" y="842"/>
                      <a:pt x="1689" y="1091"/>
                    </a:cubicBezTo>
                    <a:cubicBezTo>
                      <a:pt x="1651" y="1385"/>
                      <a:pt x="1447" y="1586"/>
                      <a:pt x="1323" y="1832"/>
                    </a:cubicBezTo>
                    <a:cubicBezTo>
                      <a:pt x="1184" y="2108"/>
                      <a:pt x="874" y="2201"/>
                      <a:pt x="802" y="2554"/>
                    </a:cubicBezTo>
                    <a:cubicBezTo>
                      <a:pt x="735" y="2870"/>
                      <a:pt x="850" y="3229"/>
                      <a:pt x="731" y="3515"/>
                    </a:cubicBezTo>
                    <a:cubicBezTo>
                      <a:pt x="616" y="3797"/>
                      <a:pt x="616" y="4107"/>
                      <a:pt x="401" y="4256"/>
                    </a:cubicBezTo>
                    <a:cubicBezTo>
                      <a:pt x="105" y="4463"/>
                      <a:pt x="291" y="4907"/>
                      <a:pt x="0" y="5087"/>
                    </a:cubicBezTo>
                  </a:path>
                </a:pathLst>
              </a:custGeom>
              <a:ln w="38160">
                <a:solidFill>
                  <a:srgbClr val="FF4000"/>
                </a:solidFill>
                <a:round/>
              </a:ln>
            </p:spPr>
            <p:txBody>
              <a:bodyPr/>
              <a:lstStyle/>
              <a:p>
                <a:endParaRPr lang="ja-JP" altLang="en-US"/>
              </a:p>
            </p:txBody>
          </p:sp>
          <p:sp>
            <p:nvSpPr>
              <p:cNvPr id="51" name="Freeform 21">
                <a:extLst>
                  <a:ext uri="{FF2B5EF4-FFF2-40B4-BE49-F238E27FC236}">
                    <a16:creationId xmlns:a16="http://schemas.microsoft.com/office/drawing/2014/main" id="{F354CA81-3A5F-D3EF-CE1D-D6A05BA26526}"/>
                  </a:ext>
                </a:extLst>
              </p:cNvPr>
              <p:cNvSpPr/>
              <p:nvPr/>
            </p:nvSpPr>
            <p:spPr>
              <a:xfrm>
                <a:off x="9519836" y="2825267"/>
                <a:ext cx="120708" cy="453231"/>
              </a:xfrm>
              <a:custGeom>
                <a:avLst/>
                <a:gdLst/>
                <a:ahLst/>
                <a:cxnLst/>
                <a:rect l="0" t="0" r="r" b="b"/>
                <a:pathLst>
                  <a:path w="318" h="1377">
                    <a:moveTo>
                      <a:pt x="56" y="0"/>
                    </a:moveTo>
                    <a:cubicBezTo>
                      <a:pt x="0" y="292"/>
                      <a:pt x="259" y="429"/>
                      <a:pt x="317" y="677"/>
                    </a:cubicBezTo>
                    <a:lnTo>
                      <a:pt x="282" y="962"/>
                    </a:lnTo>
                    <a:lnTo>
                      <a:pt x="220" y="1376"/>
                    </a:lnTo>
                  </a:path>
                </a:pathLst>
              </a:custGeom>
              <a:ln w="38160">
                <a:solidFill>
                  <a:srgbClr val="FF4000"/>
                </a:solidFill>
                <a:round/>
              </a:ln>
            </p:spPr>
            <p:txBody>
              <a:bodyPr/>
              <a:lstStyle/>
              <a:p>
                <a:endParaRPr lang="ja-JP" altLang="en-US"/>
              </a:p>
            </p:txBody>
          </p:sp>
          <p:sp>
            <p:nvSpPr>
              <p:cNvPr id="52" name="Freeform 22">
                <a:extLst>
                  <a:ext uri="{FF2B5EF4-FFF2-40B4-BE49-F238E27FC236}">
                    <a16:creationId xmlns:a16="http://schemas.microsoft.com/office/drawing/2014/main" id="{AE605EC8-5EAF-AA82-A109-3B8921B2C11C}"/>
                  </a:ext>
                </a:extLst>
              </p:cNvPr>
              <p:cNvSpPr/>
              <p:nvPr/>
            </p:nvSpPr>
            <p:spPr>
              <a:xfrm>
                <a:off x="9065855" y="3615870"/>
                <a:ext cx="290761" cy="243896"/>
              </a:xfrm>
              <a:custGeom>
                <a:avLst/>
                <a:gdLst/>
                <a:ahLst/>
                <a:cxnLst/>
                <a:rect l="0" t="0" r="r" b="b"/>
                <a:pathLst>
                  <a:path w="766" h="741">
                    <a:moveTo>
                      <a:pt x="765" y="0"/>
                    </a:moveTo>
                    <a:cubicBezTo>
                      <a:pt x="619" y="241"/>
                      <a:pt x="491" y="514"/>
                      <a:pt x="278" y="677"/>
                    </a:cubicBezTo>
                    <a:lnTo>
                      <a:pt x="0" y="740"/>
                    </a:lnTo>
                  </a:path>
                </a:pathLst>
              </a:custGeom>
              <a:ln w="38160">
                <a:solidFill>
                  <a:srgbClr val="FF4000"/>
                </a:solidFill>
                <a:round/>
              </a:ln>
            </p:spPr>
            <p:txBody>
              <a:bodyPr/>
              <a:lstStyle/>
              <a:p>
                <a:endParaRPr lang="ja-JP" altLang="en-US"/>
              </a:p>
            </p:txBody>
          </p:sp>
          <p:sp>
            <p:nvSpPr>
              <p:cNvPr id="53" name="Freeform 23">
                <a:extLst>
                  <a:ext uri="{FF2B5EF4-FFF2-40B4-BE49-F238E27FC236}">
                    <a16:creationId xmlns:a16="http://schemas.microsoft.com/office/drawing/2014/main" id="{EE92233A-67A5-AE5E-0182-91F36D9F68D1}"/>
                  </a:ext>
                </a:extLst>
              </p:cNvPr>
              <p:cNvSpPr/>
              <p:nvPr/>
            </p:nvSpPr>
            <p:spPr>
              <a:xfrm>
                <a:off x="9211615" y="4046720"/>
                <a:ext cx="74778" cy="474626"/>
              </a:xfrm>
              <a:custGeom>
                <a:avLst/>
                <a:gdLst/>
                <a:ahLst/>
                <a:cxnLst/>
                <a:rect l="0" t="0" r="r" b="b"/>
                <a:pathLst>
                  <a:path w="197" h="1442">
                    <a:moveTo>
                      <a:pt x="196" y="0"/>
                    </a:moveTo>
                    <a:cubicBezTo>
                      <a:pt x="122" y="219"/>
                      <a:pt x="0" y="626"/>
                      <a:pt x="137" y="853"/>
                    </a:cubicBezTo>
                    <a:lnTo>
                      <a:pt x="189" y="1071"/>
                    </a:lnTo>
                    <a:lnTo>
                      <a:pt x="190" y="1312"/>
                    </a:lnTo>
                    <a:lnTo>
                      <a:pt x="173" y="1441"/>
                    </a:lnTo>
                  </a:path>
                </a:pathLst>
              </a:custGeom>
              <a:ln w="38160">
                <a:solidFill>
                  <a:srgbClr val="FF4000"/>
                </a:solidFill>
                <a:round/>
              </a:ln>
            </p:spPr>
            <p:txBody>
              <a:bodyPr/>
              <a:lstStyle/>
              <a:p>
                <a:endParaRPr lang="ja-JP" altLang="en-US"/>
              </a:p>
            </p:txBody>
          </p:sp>
          <p:sp>
            <p:nvSpPr>
              <p:cNvPr id="54" name="Freeform 24">
                <a:extLst>
                  <a:ext uri="{FF2B5EF4-FFF2-40B4-BE49-F238E27FC236}">
                    <a16:creationId xmlns:a16="http://schemas.microsoft.com/office/drawing/2014/main" id="{207E665A-AB7E-E051-AB71-428891654EBC}"/>
                  </a:ext>
                </a:extLst>
              </p:cNvPr>
              <p:cNvSpPr/>
              <p:nvPr/>
            </p:nvSpPr>
            <p:spPr>
              <a:xfrm>
                <a:off x="10479044" y="2803543"/>
                <a:ext cx="1141408" cy="2844133"/>
              </a:xfrm>
              <a:custGeom>
                <a:avLst/>
                <a:gdLst/>
                <a:ahLst/>
                <a:cxnLst/>
                <a:rect l="0" t="0" r="r" b="b"/>
                <a:pathLst>
                  <a:path w="3007" h="8641">
                    <a:moveTo>
                      <a:pt x="0" y="72"/>
                    </a:moveTo>
                    <a:cubicBezTo>
                      <a:pt x="278" y="0"/>
                      <a:pt x="364" y="291"/>
                      <a:pt x="549" y="577"/>
                    </a:cubicBezTo>
                    <a:cubicBezTo>
                      <a:pt x="749" y="880"/>
                      <a:pt x="821" y="1429"/>
                      <a:pt x="861" y="1852"/>
                    </a:cubicBezTo>
                    <a:cubicBezTo>
                      <a:pt x="909" y="2353"/>
                      <a:pt x="1168" y="2692"/>
                      <a:pt x="1326" y="3112"/>
                    </a:cubicBezTo>
                    <a:cubicBezTo>
                      <a:pt x="1502" y="3579"/>
                      <a:pt x="1895" y="3737"/>
                      <a:pt x="1989" y="4335"/>
                    </a:cubicBezTo>
                    <a:cubicBezTo>
                      <a:pt x="2072" y="4874"/>
                      <a:pt x="1928" y="5484"/>
                      <a:pt x="2077" y="5970"/>
                    </a:cubicBezTo>
                    <a:cubicBezTo>
                      <a:pt x="2225" y="6449"/>
                      <a:pt x="2225" y="6975"/>
                      <a:pt x="2497" y="7229"/>
                    </a:cubicBezTo>
                    <a:cubicBezTo>
                      <a:pt x="2873" y="7581"/>
                      <a:pt x="2637" y="8334"/>
                      <a:pt x="3006" y="8640"/>
                    </a:cubicBezTo>
                  </a:path>
                </a:pathLst>
              </a:custGeom>
              <a:ln w="38160">
                <a:solidFill>
                  <a:srgbClr val="FF4000"/>
                </a:solidFill>
                <a:round/>
              </a:ln>
            </p:spPr>
            <p:txBody>
              <a:bodyPr/>
              <a:lstStyle/>
              <a:p>
                <a:endParaRPr lang="ja-JP" altLang="en-US"/>
              </a:p>
            </p:txBody>
          </p:sp>
          <p:sp>
            <p:nvSpPr>
              <p:cNvPr id="55" name="Freeform 25">
                <a:extLst>
                  <a:ext uri="{FF2B5EF4-FFF2-40B4-BE49-F238E27FC236}">
                    <a16:creationId xmlns:a16="http://schemas.microsoft.com/office/drawing/2014/main" id="{2FD3BF99-644A-ECF9-7DF4-0B93194544C8}"/>
                  </a:ext>
                </a:extLst>
              </p:cNvPr>
              <p:cNvSpPr/>
              <p:nvPr/>
            </p:nvSpPr>
            <p:spPr>
              <a:xfrm>
                <a:off x="10881402" y="2949025"/>
                <a:ext cx="153352" cy="769538"/>
              </a:xfrm>
              <a:custGeom>
                <a:avLst/>
                <a:gdLst/>
                <a:ahLst/>
                <a:cxnLst/>
                <a:rect l="0" t="0" r="r" b="b"/>
                <a:pathLst>
                  <a:path w="404" h="2338">
                    <a:moveTo>
                      <a:pt x="331" y="0"/>
                    </a:moveTo>
                    <a:cubicBezTo>
                      <a:pt x="403" y="497"/>
                      <a:pt x="74" y="729"/>
                      <a:pt x="0" y="1150"/>
                    </a:cubicBezTo>
                    <a:lnTo>
                      <a:pt x="44" y="1631"/>
                    </a:lnTo>
                    <a:lnTo>
                      <a:pt x="123" y="2337"/>
                    </a:lnTo>
                  </a:path>
                </a:pathLst>
              </a:custGeom>
              <a:ln w="38160">
                <a:solidFill>
                  <a:srgbClr val="FF4000"/>
                </a:solidFill>
                <a:round/>
              </a:ln>
            </p:spPr>
            <p:txBody>
              <a:bodyPr/>
              <a:lstStyle/>
              <a:p>
                <a:endParaRPr lang="ja-JP" altLang="en-US"/>
              </a:p>
            </p:txBody>
          </p:sp>
          <p:sp>
            <p:nvSpPr>
              <p:cNvPr id="56" name="Freeform 26">
                <a:extLst>
                  <a:ext uri="{FF2B5EF4-FFF2-40B4-BE49-F238E27FC236}">
                    <a16:creationId xmlns:a16="http://schemas.microsoft.com/office/drawing/2014/main" id="{84C216C4-1EC6-B522-BDD4-364D6F330D99}"/>
                  </a:ext>
                </a:extLst>
              </p:cNvPr>
              <p:cNvSpPr/>
              <p:nvPr/>
            </p:nvSpPr>
            <p:spPr>
              <a:xfrm>
                <a:off x="11242386" y="4291932"/>
                <a:ext cx="369335" cy="415709"/>
              </a:xfrm>
              <a:custGeom>
                <a:avLst/>
                <a:gdLst/>
                <a:ahLst/>
                <a:cxnLst/>
                <a:rect l="0" t="0" r="r" b="b"/>
                <a:pathLst>
                  <a:path w="973" h="1263">
                    <a:moveTo>
                      <a:pt x="0" y="0"/>
                    </a:moveTo>
                    <a:cubicBezTo>
                      <a:pt x="185" y="411"/>
                      <a:pt x="348" y="876"/>
                      <a:pt x="619" y="1151"/>
                    </a:cubicBezTo>
                    <a:lnTo>
                      <a:pt x="972" y="1262"/>
                    </a:lnTo>
                  </a:path>
                </a:pathLst>
              </a:custGeom>
              <a:ln w="38160">
                <a:solidFill>
                  <a:srgbClr val="FF4000"/>
                </a:solidFill>
                <a:round/>
              </a:ln>
            </p:spPr>
            <p:txBody>
              <a:bodyPr/>
              <a:lstStyle/>
              <a:p>
                <a:endParaRPr lang="ja-JP" altLang="en-US"/>
              </a:p>
            </p:txBody>
          </p:sp>
          <p:sp>
            <p:nvSpPr>
              <p:cNvPr id="57" name="Freeform 27">
                <a:extLst>
                  <a:ext uri="{FF2B5EF4-FFF2-40B4-BE49-F238E27FC236}">
                    <a16:creationId xmlns:a16="http://schemas.microsoft.com/office/drawing/2014/main" id="{259F15E1-3688-9EC7-7B06-19DD28548A97}"/>
                  </a:ext>
                </a:extLst>
              </p:cNvPr>
              <p:cNvSpPr/>
              <p:nvPr/>
            </p:nvSpPr>
            <p:spPr>
              <a:xfrm>
                <a:off x="11331209" y="5024606"/>
                <a:ext cx="95275" cy="805744"/>
              </a:xfrm>
              <a:custGeom>
                <a:avLst/>
                <a:gdLst/>
                <a:ahLst/>
                <a:cxnLst/>
                <a:rect l="0" t="0" r="r" b="b"/>
                <a:pathLst>
                  <a:path w="251" h="2448">
                    <a:moveTo>
                      <a:pt x="0" y="0"/>
                    </a:moveTo>
                    <a:cubicBezTo>
                      <a:pt x="97" y="372"/>
                      <a:pt x="250" y="1062"/>
                      <a:pt x="75" y="1446"/>
                    </a:cubicBezTo>
                    <a:lnTo>
                      <a:pt x="9" y="1818"/>
                    </a:lnTo>
                    <a:lnTo>
                      <a:pt x="9" y="2226"/>
                    </a:lnTo>
                    <a:lnTo>
                      <a:pt x="31" y="2447"/>
                    </a:lnTo>
                  </a:path>
                </a:pathLst>
              </a:custGeom>
              <a:ln w="38160">
                <a:solidFill>
                  <a:srgbClr val="FF4000"/>
                </a:solidFill>
                <a:round/>
              </a:ln>
            </p:spPr>
            <p:txBody>
              <a:bodyPr/>
              <a:lstStyle/>
              <a:p>
                <a:endParaRPr lang="ja-JP" altLang="en-US"/>
              </a:p>
            </p:txBody>
          </p:sp>
          <p:sp>
            <p:nvSpPr>
              <p:cNvPr id="58" name="TextShape 30">
                <a:extLst>
                  <a:ext uri="{FF2B5EF4-FFF2-40B4-BE49-F238E27FC236}">
                    <a16:creationId xmlns:a16="http://schemas.microsoft.com/office/drawing/2014/main" id="{13B27874-C11A-95DA-FCC4-3543162855A8}"/>
                  </a:ext>
                </a:extLst>
              </p:cNvPr>
              <p:cNvSpPr txBox="1"/>
              <p:nvPr/>
            </p:nvSpPr>
            <p:spPr>
              <a:xfrm>
                <a:off x="8352238" y="2059349"/>
                <a:ext cx="425134" cy="594434"/>
              </a:xfrm>
              <a:prstGeom prst="rect">
                <a:avLst/>
              </a:prstGeom>
              <a:noFill/>
              <a:ln>
                <a:noFill/>
              </a:ln>
            </p:spPr>
            <p:txBody>
              <a:bodyPr/>
              <a:lstStyle/>
              <a:p>
                <a:endParaRPr lang="ja-JP" altLang="en-US"/>
              </a:p>
            </p:txBody>
          </p:sp>
        </p:grpSp>
        <p:grpSp>
          <p:nvGrpSpPr>
            <p:cNvPr id="23" name="グループ化 22">
              <a:extLst>
                <a:ext uri="{FF2B5EF4-FFF2-40B4-BE49-F238E27FC236}">
                  <a16:creationId xmlns:a16="http://schemas.microsoft.com/office/drawing/2014/main" id="{E7AA4754-FF2B-FAE0-0E88-F3B6F34E9F0F}"/>
                </a:ext>
              </a:extLst>
            </p:cNvPr>
            <p:cNvGrpSpPr/>
            <p:nvPr/>
          </p:nvGrpSpPr>
          <p:grpSpPr>
            <a:xfrm>
              <a:off x="10023102" y="1000693"/>
              <a:ext cx="708983" cy="1978809"/>
              <a:chOff x="3182648" y="862744"/>
              <a:chExt cx="1002101" cy="1914702"/>
            </a:xfrm>
          </p:grpSpPr>
          <p:sp>
            <p:nvSpPr>
              <p:cNvPr id="25" name="CustomShape 28">
                <a:extLst>
                  <a:ext uri="{FF2B5EF4-FFF2-40B4-BE49-F238E27FC236}">
                    <a16:creationId xmlns:a16="http://schemas.microsoft.com/office/drawing/2014/main" id="{7F531534-F655-8F3E-DB49-84595B3571E2}"/>
                  </a:ext>
                </a:extLst>
              </p:cNvPr>
              <p:cNvSpPr/>
              <p:nvPr/>
            </p:nvSpPr>
            <p:spPr>
              <a:xfrm>
                <a:off x="3808961" y="862744"/>
                <a:ext cx="375788" cy="1908047"/>
              </a:xfrm>
              <a:custGeom>
                <a:avLst/>
                <a:gdLst/>
                <a:ahLst/>
                <a:cxnLst/>
                <a:rect l="0" t="0" r="r" b="b"/>
                <a:pathLst>
                  <a:path w="992" h="5798">
                    <a:moveTo>
                      <a:pt x="247" y="5797"/>
                    </a:moveTo>
                    <a:lnTo>
                      <a:pt x="247" y="1449"/>
                    </a:lnTo>
                    <a:lnTo>
                      <a:pt x="0" y="1449"/>
                    </a:lnTo>
                    <a:lnTo>
                      <a:pt x="495" y="0"/>
                    </a:lnTo>
                    <a:lnTo>
                      <a:pt x="991" y="1449"/>
                    </a:lnTo>
                    <a:lnTo>
                      <a:pt x="743" y="1449"/>
                    </a:lnTo>
                    <a:lnTo>
                      <a:pt x="743" y="5797"/>
                    </a:lnTo>
                    <a:lnTo>
                      <a:pt x="247" y="5797"/>
                    </a:lnTo>
                  </a:path>
                </a:pathLst>
              </a:custGeom>
              <a:solidFill>
                <a:srgbClr val="FF3333"/>
              </a:solidFill>
              <a:ln>
                <a:noFill/>
              </a:ln>
            </p:spPr>
            <p:style>
              <a:lnRef idx="0">
                <a:scrgbClr r="0" g="0" b="0"/>
              </a:lnRef>
              <a:fillRef idx="0">
                <a:scrgbClr r="0" g="0" b="0"/>
              </a:fillRef>
              <a:effectRef idx="0">
                <a:scrgbClr r="0" g="0" b="0"/>
              </a:effectRef>
              <a:fontRef idx="minor"/>
            </p:style>
            <p:txBody>
              <a:bodyPr/>
              <a:lstStyle/>
              <a:p>
                <a:endParaRPr lang="ja-JP" altLang="en-US"/>
              </a:p>
            </p:txBody>
          </p:sp>
          <p:sp>
            <p:nvSpPr>
              <p:cNvPr id="27" name="CustomShape 29">
                <a:extLst>
                  <a:ext uri="{FF2B5EF4-FFF2-40B4-BE49-F238E27FC236}">
                    <a16:creationId xmlns:a16="http://schemas.microsoft.com/office/drawing/2014/main" id="{3B65CDB8-35D3-0455-5AE2-B628DDA18D0F}"/>
                  </a:ext>
                </a:extLst>
              </p:cNvPr>
              <p:cNvSpPr/>
              <p:nvPr/>
            </p:nvSpPr>
            <p:spPr>
              <a:xfrm>
                <a:off x="3182648" y="869399"/>
                <a:ext cx="375788" cy="1908047"/>
              </a:xfrm>
              <a:custGeom>
                <a:avLst/>
                <a:gdLst/>
                <a:ahLst/>
                <a:cxnLst/>
                <a:rect l="0" t="0" r="r" b="b"/>
                <a:pathLst>
                  <a:path w="992" h="5798">
                    <a:moveTo>
                      <a:pt x="247" y="5797"/>
                    </a:moveTo>
                    <a:lnTo>
                      <a:pt x="247" y="1449"/>
                    </a:lnTo>
                    <a:lnTo>
                      <a:pt x="0" y="1449"/>
                    </a:lnTo>
                    <a:lnTo>
                      <a:pt x="495" y="0"/>
                    </a:lnTo>
                    <a:lnTo>
                      <a:pt x="991" y="1449"/>
                    </a:lnTo>
                    <a:lnTo>
                      <a:pt x="743" y="1449"/>
                    </a:lnTo>
                    <a:lnTo>
                      <a:pt x="743" y="5797"/>
                    </a:lnTo>
                    <a:lnTo>
                      <a:pt x="247" y="5797"/>
                    </a:lnTo>
                  </a:path>
                </a:pathLst>
              </a:custGeom>
              <a:solidFill>
                <a:srgbClr val="0000CC"/>
              </a:solidFill>
              <a:ln>
                <a:noFill/>
              </a:ln>
            </p:spPr>
            <p:style>
              <a:lnRef idx="0">
                <a:scrgbClr r="0" g="0" b="0"/>
              </a:lnRef>
              <a:fillRef idx="0">
                <a:scrgbClr r="0" g="0" b="0"/>
              </a:fillRef>
              <a:effectRef idx="0">
                <a:scrgbClr r="0" g="0" b="0"/>
              </a:effectRef>
              <a:fontRef idx="minor"/>
            </p:style>
            <p:txBody>
              <a:bodyPr/>
              <a:lstStyle/>
              <a:p>
                <a:endParaRPr lang="ja-JP" altLang="en-US"/>
              </a:p>
            </p:txBody>
          </p:sp>
        </p:grpSp>
      </p:grpSp>
      <p:pic>
        <p:nvPicPr>
          <p:cNvPr id="2" name="図 1" descr="ダイアグラム&#10;&#10;自動的に生成された説明">
            <a:extLst>
              <a:ext uri="{FF2B5EF4-FFF2-40B4-BE49-F238E27FC236}">
                <a16:creationId xmlns:a16="http://schemas.microsoft.com/office/drawing/2014/main" id="{5614A4C8-D9C6-DD3B-097C-2DC58B9B9BE6}"/>
              </a:ext>
            </a:extLst>
          </p:cNvPr>
          <p:cNvPicPr>
            <a:picLocks noChangeAspect="1"/>
          </p:cNvPicPr>
          <p:nvPr/>
        </p:nvPicPr>
        <p:blipFill>
          <a:blip r:embed="rId6"/>
          <a:stretch>
            <a:fillRect/>
          </a:stretch>
        </p:blipFill>
        <p:spPr>
          <a:xfrm>
            <a:off x="298577" y="1454395"/>
            <a:ext cx="2361269" cy="4405243"/>
          </a:xfrm>
          <a:prstGeom prst="rect">
            <a:avLst/>
          </a:prstGeom>
        </p:spPr>
      </p:pic>
    </p:spTree>
    <p:extLst>
      <p:ext uri="{BB962C8B-B14F-4D97-AF65-F5344CB8AC3E}">
        <p14:creationId xmlns:p14="http://schemas.microsoft.com/office/powerpoint/2010/main" val="100002193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up)">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図 23" descr="グラフ&#10;&#10;自動的に生成された説明">
            <a:extLst>
              <a:ext uri="{FF2B5EF4-FFF2-40B4-BE49-F238E27FC236}">
                <a16:creationId xmlns:a16="http://schemas.microsoft.com/office/drawing/2014/main" id="{047027F4-E8FC-3A35-7805-DC8F32887A07}"/>
              </a:ext>
            </a:extLst>
          </p:cNvPr>
          <p:cNvPicPr>
            <a:picLocks noChangeAspect="1"/>
          </p:cNvPicPr>
          <p:nvPr/>
        </p:nvPicPr>
        <p:blipFill>
          <a:blip r:embed="rId2"/>
          <a:stretch>
            <a:fillRect/>
          </a:stretch>
        </p:blipFill>
        <p:spPr>
          <a:xfrm>
            <a:off x="113942" y="552364"/>
            <a:ext cx="6372790" cy="6141051"/>
          </a:xfrm>
          <a:prstGeom prst="rect">
            <a:avLst/>
          </a:prstGeom>
        </p:spPr>
      </p:pic>
      <p:sp>
        <p:nvSpPr>
          <p:cNvPr id="2" name="TextShape 1">
            <a:extLst>
              <a:ext uri="{FF2B5EF4-FFF2-40B4-BE49-F238E27FC236}">
                <a16:creationId xmlns:a16="http://schemas.microsoft.com/office/drawing/2014/main" id="{5EB845E5-E324-371F-F7D1-B7661CB722A0}"/>
              </a:ext>
            </a:extLst>
          </p:cNvPr>
          <p:cNvSpPr txBox="1"/>
          <p:nvPr/>
        </p:nvSpPr>
        <p:spPr>
          <a:xfrm>
            <a:off x="-1" y="8501"/>
            <a:ext cx="8872151" cy="451341"/>
          </a:xfrm>
          <a:prstGeom prst="rect">
            <a:avLst/>
          </a:prstGeom>
          <a:noFill/>
          <a:ln>
            <a:noFill/>
          </a:ln>
        </p:spPr>
        <p:txBody>
          <a:bodyPr lIns="81646" tIns="40823" rIns="81646" bIns="40823"/>
          <a:lstStyle/>
          <a:p>
            <a:r>
              <a:rPr lang="en-US" sz="2903" spc="-1" dirty="0">
                <a:solidFill>
                  <a:srgbClr val="FFFF00"/>
                </a:solidFill>
                <a:uFill>
                  <a:solidFill>
                    <a:srgbClr val="FFFFFF"/>
                  </a:solidFill>
                </a:uFill>
                <a:latin typeface="Avenir Medium" panose="02000503020000020003" pitchFamily="2" charset="0"/>
              </a:rPr>
              <a:t>Identification of IC and CG Discharges</a:t>
            </a:r>
            <a:endParaRPr lang="en-US" sz="1633" spc="-1" dirty="0">
              <a:solidFill>
                <a:srgbClr val="FFFF00"/>
              </a:solidFill>
              <a:uFill>
                <a:solidFill>
                  <a:srgbClr val="FFFFFF"/>
                </a:solidFill>
              </a:uFill>
              <a:latin typeface="Avenir Medium" panose="02000503020000020003" pitchFamily="2" charset="0"/>
            </a:endParaRPr>
          </a:p>
        </p:txBody>
      </p:sp>
      <p:pic>
        <p:nvPicPr>
          <p:cNvPr id="17" name="図 16" descr="テーブル&#10;&#10;自動的に生成された説明">
            <a:extLst>
              <a:ext uri="{FF2B5EF4-FFF2-40B4-BE49-F238E27FC236}">
                <a16:creationId xmlns:a16="http://schemas.microsoft.com/office/drawing/2014/main" id="{049AB979-D5EB-091B-4CAF-6D2C74B5FEE1}"/>
              </a:ext>
            </a:extLst>
          </p:cNvPr>
          <p:cNvPicPr>
            <a:picLocks noChangeAspect="1"/>
          </p:cNvPicPr>
          <p:nvPr/>
        </p:nvPicPr>
        <p:blipFill>
          <a:blip r:embed="rId3"/>
          <a:stretch>
            <a:fillRect/>
          </a:stretch>
        </p:blipFill>
        <p:spPr>
          <a:xfrm>
            <a:off x="6625701" y="797993"/>
            <a:ext cx="5403049" cy="3679377"/>
          </a:xfrm>
          <a:prstGeom prst="rect">
            <a:avLst/>
          </a:prstGeom>
        </p:spPr>
      </p:pic>
      <p:grpSp>
        <p:nvGrpSpPr>
          <p:cNvPr id="21" name="グループ化 20">
            <a:extLst>
              <a:ext uri="{FF2B5EF4-FFF2-40B4-BE49-F238E27FC236}">
                <a16:creationId xmlns:a16="http://schemas.microsoft.com/office/drawing/2014/main" id="{B80952C1-BFBC-D2BA-FEB3-CD9330C96868}"/>
              </a:ext>
            </a:extLst>
          </p:cNvPr>
          <p:cNvGrpSpPr/>
          <p:nvPr/>
        </p:nvGrpSpPr>
        <p:grpSpPr>
          <a:xfrm>
            <a:off x="707235" y="797993"/>
            <a:ext cx="11321515" cy="5662628"/>
            <a:chOff x="716200" y="797993"/>
            <a:chExt cx="11321515" cy="5662628"/>
          </a:xfrm>
        </p:grpSpPr>
        <p:grpSp>
          <p:nvGrpSpPr>
            <p:cNvPr id="13" name="グループ化 12">
              <a:extLst>
                <a:ext uri="{FF2B5EF4-FFF2-40B4-BE49-F238E27FC236}">
                  <a16:creationId xmlns:a16="http://schemas.microsoft.com/office/drawing/2014/main" id="{B093D6CD-8B14-4747-02CD-A2DAECF018F1}"/>
                </a:ext>
              </a:extLst>
            </p:cNvPr>
            <p:cNvGrpSpPr/>
            <p:nvPr/>
          </p:nvGrpSpPr>
          <p:grpSpPr>
            <a:xfrm>
              <a:off x="716200" y="995433"/>
              <a:ext cx="5667508" cy="5465188"/>
              <a:chOff x="716200" y="995433"/>
              <a:chExt cx="5667508" cy="5465188"/>
            </a:xfrm>
          </p:grpSpPr>
          <p:sp>
            <p:nvSpPr>
              <p:cNvPr id="321" name="CustomShape 10"/>
              <p:cNvSpPr/>
              <p:nvPr/>
            </p:nvSpPr>
            <p:spPr>
              <a:xfrm>
                <a:off x="716200" y="995433"/>
                <a:ext cx="2514110" cy="1423027"/>
              </a:xfrm>
              <a:prstGeom prst="rect">
                <a:avLst/>
              </a:prstGeom>
              <a:noFill/>
              <a:ln w="38160">
                <a:solidFill>
                  <a:srgbClr val="FF0000"/>
                </a:solidFill>
                <a:round/>
              </a:ln>
            </p:spPr>
            <p:style>
              <a:lnRef idx="0">
                <a:scrgbClr r="0" g="0" b="0"/>
              </a:lnRef>
              <a:fillRef idx="0">
                <a:scrgbClr r="0" g="0" b="0"/>
              </a:fillRef>
              <a:effectRef idx="0">
                <a:scrgbClr r="0" g="0" b="0"/>
              </a:effectRef>
              <a:fontRef idx="minor"/>
            </p:style>
            <p:txBody>
              <a:bodyPr/>
              <a:lstStyle/>
              <a:p>
                <a:endParaRPr lang="ja-JP" altLang="en-US" sz="1633"/>
              </a:p>
            </p:txBody>
          </p:sp>
          <p:sp>
            <p:nvSpPr>
              <p:cNvPr id="322" name="CustomShape 11"/>
              <p:cNvSpPr/>
              <p:nvPr/>
            </p:nvSpPr>
            <p:spPr>
              <a:xfrm>
                <a:off x="3997079" y="995433"/>
                <a:ext cx="2386629" cy="1423027"/>
              </a:xfrm>
              <a:prstGeom prst="rect">
                <a:avLst/>
              </a:prstGeom>
              <a:noFill/>
              <a:ln w="38160">
                <a:solidFill>
                  <a:srgbClr val="FF0000"/>
                </a:solidFill>
                <a:round/>
              </a:ln>
            </p:spPr>
            <p:style>
              <a:lnRef idx="0">
                <a:scrgbClr r="0" g="0" b="0"/>
              </a:lnRef>
              <a:fillRef idx="0">
                <a:scrgbClr r="0" g="0" b="0"/>
              </a:fillRef>
              <a:effectRef idx="0">
                <a:scrgbClr r="0" g="0" b="0"/>
              </a:effectRef>
              <a:fontRef idx="minor"/>
            </p:style>
            <p:txBody>
              <a:bodyPr/>
              <a:lstStyle/>
              <a:p>
                <a:endParaRPr lang="ja-JP" altLang="en-US" sz="1633"/>
              </a:p>
            </p:txBody>
          </p:sp>
          <p:sp>
            <p:nvSpPr>
              <p:cNvPr id="323" name="CustomShape 12"/>
              <p:cNvSpPr/>
              <p:nvPr/>
            </p:nvSpPr>
            <p:spPr>
              <a:xfrm>
                <a:off x="4029737" y="4901100"/>
                <a:ext cx="2353971" cy="1559521"/>
              </a:xfrm>
              <a:prstGeom prst="rect">
                <a:avLst/>
              </a:prstGeom>
              <a:noFill/>
              <a:ln w="38160">
                <a:solidFill>
                  <a:srgbClr val="FF0000"/>
                </a:solidFill>
                <a:round/>
              </a:ln>
            </p:spPr>
            <p:style>
              <a:lnRef idx="0">
                <a:scrgbClr r="0" g="0" b="0"/>
              </a:lnRef>
              <a:fillRef idx="0">
                <a:scrgbClr r="0" g="0" b="0"/>
              </a:fillRef>
              <a:effectRef idx="0">
                <a:scrgbClr r="0" g="0" b="0"/>
              </a:effectRef>
              <a:fontRef idx="minor"/>
            </p:style>
            <p:txBody>
              <a:bodyPr/>
              <a:lstStyle/>
              <a:p>
                <a:endParaRPr lang="ja-JP" altLang="en-US" sz="1633"/>
              </a:p>
            </p:txBody>
          </p:sp>
          <p:sp>
            <p:nvSpPr>
              <p:cNvPr id="326" name="CustomShape 15"/>
              <p:cNvSpPr/>
              <p:nvPr/>
            </p:nvSpPr>
            <p:spPr>
              <a:xfrm>
                <a:off x="716200" y="4901100"/>
                <a:ext cx="2514110" cy="1559521"/>
              </a:xfrm>
              <a:prstGeom prst="rect">
                <a:avLst/>
              </a:prstGeom>
              <a:noFill/>
              <a:ln w="38160">
                <a:solidFill>
                  <a:srgbClr val="FF0000"/>
                </a:solidFill>
                <a:round/>
              </a:ln>
            </p:spPr>
            <p:style>
              <a:lnRef idx="0">
                <a:scrgbClr r="0" g="0" b="0"/>
              </a:lnRef>
              <a:fillRef idx="0">
                <a:scrgbClr r="0" g="0" b="0"/>
              </a:fillRef>
              <a:effectRef idx="0">
                <a:scrgbClr r="0" g="0" b="0"/>
              </a:effectRef>
              <a:fontRef idx="minor"/>
            </p:style>
            <p:txBody>
              <a:bodyPr/>
              <a:lstStyle/>
              <a:p>
                <a:endParaRPr lang="ja-JP" altLang="en-US" sz="1633"/>
              </a:p>
            </p:txBody>
          </p:sp>
        </p:grpSp>
        <p:pic>
          <p:nvPicPr>
            <p:cNvPr id="20" name="図 19" descr="テーブル&#10;&#10;自動的に生成された説明">
              <a:extLst>
                <a:ext uri="{FF2B5EF4-FFF2-40B4-BE49-F238E27FC236}">
                  <a16:creationId xmlns:a16="http://schemas.microsoft.com/office/drawing/2014/main" id="{134AC822-CA3F-7E1E-AD3F-692D1FA03A46}"/>
                </a:ext>
              </a:extLst>
            </p:cNvPr>
            <p:cNvPicPr>
              <a:picLocks noChangeAspect="1"/>
            </p:cNvPicPr>
            <p:nvPr/>
          </p:nvPicPr>
          <p:blipFill>
            <a:blip r:embed="rId4"/>
            <a:stretch>
              <a:fillRect/>
            </a:stretch>
          </p:blipFill>
          <p:spPr>
            <a:xfrm>
              <a:off x="6634666" y="797993"/>
              <a:ext cx="5403049" cy="3679377"/>
            </a:xfrm>
            <a:prstGeom prst="rect">
              <a:avLst/>
            </a:prstGeom>
          </p:spPr>
        </p:pic>
      </p:grpSp>
      <p:sp>
        <p:nvSpPr>
          <p:cNvPr id="22" name="テキスト ボックス 21">
            <a:extLst>
              <a:ext uri="{FF2B5EF4-FFF2-40B4-BE49-F238E27FC236}">
                <a16:creationId xmlns:a16="http://schemas.microsoft.com/office/drawing/2014/main" id="{03486F27-6E3D-2ABE-6C32-2704DEC3A24B}"/>
              </a:ext>
            </a:extLst>
          </p:cNvPr>
          <p:cNvSpPr txBox="1"/>
          <p:nvPr/>
        </p:nvSpPr>
        <p:spPr>
          <a:xfrm>
            <a:off x="6468802" y="4735976"/>
            <a:ext cx="5583256" cy="1446550"/>
          </a:xfrm>
          <a:prstGeom prst="rect">
            <a:avLst/>
          </a:prstGeom>
          <a:noFill/>
        </p:spPr>
        <p:txBody>
          <a:bodyPr wrap="square" rtlCol="0">
            <a:spAutoFit/>
          </a:bodyPr>
          <a:lstStyle/>
          <a:p>
            <a:pPr marL="342900" indent="-342900" algn="l">
              <a:buFont typeface="Wingdings" pitchFamily="2" charset="2"/>
              <a:buChar char="l"/>
            </a:pPr>
            <a:r>
              <a:rPr kumimoji="1" lang="en-US" altLang="ja-JP" sz="2200" dirty="0">
                <a:latin typeface="Avenir" panose="02000503020000020003" pitchFamily="2" charset="0"/>
                <a:ea typeface="Meiryo" charset="-128"/>
                <a:cs typeface="Meiryo" charset="-128"/>
              </a:rPr>
              <a:t>Distribution of PH ratios between IC, +CG, -CG shows a clear difference, </a:t>
            </a:r>
            <a:r>
              <a:rPr kumimoji="1" lang="en-US" altLang="ja-JP" sz="2200" i="1" dirty="0">
                <a:latin typeface="Avenir" panose="02000503020000020003" pitchFamily="2" charset="0"/>
                <a:ea typeface="Meiryo" charset="-128"/>
                <a:cs typeface="Meiryo" charset="-128"/>
              </a:rPr>
              <a:t>i.e.</a:t>
            </a:r>
            <a:r>
              <a:rPr kumimoji="1" lang="en-US" altLang="ja-JP" sz="2200" dirty="0">
                <a:latin typeface="Avenir" panose="02000503020000020003" pitchFamily="2" charset="0"/>
                <a:ea typeface="Meiryo" charset="-128"/>
                <a:cs typeface="Meiryo" charset="-128"/>
              </a:rPr>
              <a:t>, </a:t>
            </a:r>
            <a:r>
              <a:rPr kumimoji="1" lang="en-US" altLang="ja-JP" sz="2200" dirty="0">
                <a:solidFill>
                  <a:srgbClr val="0432FF"/>
                </a:solidFill>
                <a:latin typeface="Avenir" panose="02000503020000020003" pitchFamily="2" charset="0"/>
                <a:ea typeface="Meiryo" charset="-128"/>
                <a:cs typeface="Meiryo" charset="-128"/>
              </a:rPr>
              <a:t>(a) PH2/PH3, (c) PH6/PH3, (d) PH2/PH4, and (f) PH6/PH4</a:t>
            </a:r>
            <a:r>
              <a:rPr kumimoji="1" lang="en-US" altLang="ja-JP" sz="2200" dirty="0">
                <a:latin typeface="Avenir" panose="02000503020000020003" pitchFamily="2" charset="0"/>
                <a:ea typeface="Meiryo" charset="-128"/>
                <a:cs typeface="Meiryo" charset="-128"/>
              </a:rPr>
              <a:t>.</a:t>
            </a:r>
            <a:endParaRPr kumimoji="1" lang="ja-JP" altLang="en-US" sz="2200" dirty="0">
              <a:latin typeface="Avenir" panose="02000503020000020003" pitchFamily="2" charset="0"/>
              <a:ea typeface="Meiryo" charset="-128"/>
              <a:cs typeface="Meiryo" charset="-128"/>
            </a:endParaRPr>
          </a:p>
        </p:txBody>
      </p:sp>
      <p:sp>
        <p:nvSpPr>
          <p:cNvPr id="3" name="TextBox 7">
            <a:extLst>
              <a:ext uri="{FF2B5EF4-FFF2-40B4-BE49-F238E27FC236}">
                <a16:creationId xmlns:a16="http://schemas.microsoft.com/office/drawing/2014/main" id="{054C8934-B663-1CDE-C73C-0762D0363C67}"/>
              </a:ext>
            </a:extLst>
          </p:cNvPr>
          <p:cNvSpPr txBox="1"/>
          <p:nvPr/>
        </p:nvSpPr>
        <p:spPr>
          <a:xfrm>
            <a:off x="10577756" y="6342668"/>
            <a:ext cx="1596912" cy="307777"/>
          </a:xfrm>
          <a:prstGeom prst="rect">
            <a:avLst/>
          </a:prstGeom>
          <a:noFill/>
        </p:spPr>
        <p:txBody>
          <a:bodyPr wrap="none">
            <a:spAutoFit/>
          </a:bodyPr>
          <a:lstStyle/>
          <a:p>
            <a:pPr eaLnBrk="1" hangingPunct="1">
              <a:defRPr/>
            </a:pPr>
            <a:r>
              <a:rPr kumimoji="0" lang="en-US" sz="1400" dirty="0">
                <a:latin typeface="Avenir Book" panose="02000503020000020003" pitchFamily="2" charset="0"/>
                <a:cs typeface="Franklin Gothic Book"/>
              </a:rPr>
              <a:t>[</a:t>
            </a:r>
            <a:r>
              <a:rPr kumimoji="0" lang="en-US" sz="1400" i="1" dirty="0">
                <a:latin typeface="Avenir Book" panose="02000503020000020003" pitchFamily="2" charset="0"/>
                <a:cs typeface="Franklin Gothic Book"/>
              </a:rPr>
              <a:t>Kittanapat</a:t>
            </a:r>
            <a:r>
              <a:rPr kumimoji="0" lang="en-US" sz="1400" dirty="0">
                <a:latin typeface="Avenir Book" panose="02000503020000020003" pitchFamily="2" charset="0"/>
                <a:cs typeface="Franklin Gothic Book"/>
              </a:rPr>
              <a:t>, 2020]</a:t>
            </a:r>
          </a:p>
        </p:txBody>
      </p:sp>
    </p:spTree>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グラフ&#10;&#10;自動的に生成された説明">
            <a:extLst>
              <a:ext uri="{FF2B5EF4-FFF2-40B4-BE49-F238E27FC236}">
                <a16:creationId xmlns:a16="http://schemas.microsoft.com/office/drawing/2014/main" id="{454B9BCB-9AAB-0DB3-A20C-47DD1FC1CA6B}"/>
              </a:ext>
            </a:extLst>
          </p:cNvPr>
          <p:cNvPicPr>
            <a:picLocks noChangeAspect="1"/>
          </p:cNvPicPr>
          <p:nvPr/>
        </p:nvPicPr>
        <p:blipFill>
          <a:blip r:embed="rId2"/>
          <a:stretch>
            <a:fillRect/>
          </a:stretch>
        </p:blipFill>
        <p:spPr>
          <a:xfrm>
            <a:off x="761999" y="582706"/>
            <a:ext cx="11376212" cy="6094633"/>
          </a:xfrm>
          <a:prstGeom prst="rect">
            <a:avLst/>
          </a:prstGeom>
        </p:spPr>
      </p:pic>
      <p:sp>
        <p:nvSpPr>
          <p:cNvPr id="330" name="TextBox 7">
            <a:extLst>
              <a:ext uri="{FF2B5EF4-FFF2-40B4-BE49-F238E27FC236}">
                <a16:creationId xmlns:a16="http://schemas.microsoft.com/office/drawing/2014/main" id="{49E74C70-0113-9A47-9932-6029E25AD9B3}"/>
              </a:ext>
            </a:extLst>
          </p:cNvPr>
          <p:cNvSpPr txBox="1"/>
          <p:nvPr/>
        </p:nvSpPr>
        <p:spPr>
          <a:xfrm>
            <a:off x="10577756" y="6342668"/>
            <a:ext cx="1596912" cy="307777"/>
          </a:xfrm>
          <a:prstGeom prst="rect">
            <a:avLst/>
          </a:prstGeom>
          <a:noFill/>
        </p:spPr>
        <p:txBody>
          <a:bodyPr wrap="none">
            <a:spAutoFit/>
          </a:bodyPr>
          <a:lstStyle/>
          <a:p>
            <a:pPr eaLnBrk="1" hangingPunct="1">
              <a:defRPr/>
            </a:pPr>
            <a:r>
              <a:rPr kumimoji="0" lang="en-US" sz="1400" dirty="0">
                <a:latin typeface="Avenir Book" panose="02000503020000020003" pitchFamily="2" charset="0"/>
                <a:cs typeface="Franklin Gothic Book"/>
              </a:rPr>
              <a:t>[</a:t>
            </a:r>
            <a:r>
              <a:rPr kumimoji="0" lang="en-US" sz="1400" i="1" dirty="0">
                <a:latin typeface="Avenir Book" panose="02000503020000020003" pitchFamily="2" charset="0"/>
                <a:cs typeface="Franklin Gothic Book"/>
              </a:rPr>
              <a:t>Kittanapat</a:t>
            </a:r>
            <a:r>
              <a:rPr kumimoji="0" lang="en-US" sz="1400" dirty="0">
                <a:latin typeface="Avenir Book" panose="02000503020000020003" pitchFamily="2" charset="0"/>
                <a:cs typeface="Franklin Gothic Book"/>
              </a:rPr>
              <a:t>, 2020]</a:t>
            </a:r>
          </a:p>
        </p:txBody>
      </p:sp>
      <p:sp>
        <p:nvSpPr>
          <p:cNvPr id="2" name="TextShape 1">
            <a:extLst>
              <a:ext uri="{FF2B5EF4-FFF2-40B4-BE49-F238E27FC236}">
                <a16:creationId xmlns:a16="http://schemas.microsoft.com/office/drawing/2014/main" id="{EC88BC81-725A-042B-9DC1-5FF865961E49}"/>
              </a:ext>
            </a:extLst>
          </p:cNvPr>
          <p:cNvSpPr txBox="1"/>
          <p:nvPr/>
        </p:nvSpPr>
        <p:spPr>
          <a:xfrm>
            <a:off x="-1" y="8501"/>
            <a:ext cx="8872151" cy="451341"/>
          </a:xfrm>
          <a:prstGeom prst="rect">
            <a:avLst/>
          </a:prstGeom>
          <a:noFill/>
          <a:ln>
            <a:noFill/>
          </a:ln>
        </p:spPr>
        <p:txBody>
          <a:bodyPr lIns="81646" tIns="40823" rIns="81646" bIns="40823"/>
          <a:lstStyle/>
          <a:p>
            <a:r>
              <a:rPr lang="en-US" sz="2903" spc="-1" dirty="0">
                <a:solidFill>
                  <a:srgbClr val="FFFF00"/>
                </a:solidFill>
                <a:uFill>
                  <a:solidFill>
                    <a:srgbClr val="FFFFFF"/>
                  </a:solidFill>
                </a:uFill>
                <a:latin typeface="Avenir Medium" panose="02000503020000020003" pitchFamily="2" charset="0"/>
              </a:rPr>
              <a:t>Identification of IC and CG Discharges</a:t>
            </a:r>
            <a:endParaRPr lang="en-US" sz="1633" spc="-1" dirty="0">
              <a:solidFill>
                <a:srgbClr val="FFFF00"/>
              </a:solidFill>
              <a:uFill>
                <a:solidFill>
                  <a:srgbClr val="FFFFFF"/>
                </a:solidFill>
              </a:uFill>
              <a:latin typeface="Avenir Medium" panose="02000503020000020003" pitchFamily="2" charset="0"/>
            </a:endParaRPr>
          </a:p>
        </p:txBody>
      </p:sp>
      <p:sp>
        <p:nvSpPr>
          <p:cNvPr id="5" name="テキスト ボックス 4">
            <a:extLst>
              <a:ext uri="{FF2B5EF4-FFF2-40B4-BE49-F238E27FC236}">
                <a16:creationId xmlns:a16="http://schemas.microsoft.com/office/drawing/2014/main" id="{513E1F7F-66DE-763A-11B1-5D6580A3BE18}"/>
              </a:ext>
            </a:extLst>
          </p:cNvPr>
          <p:cNvSpPr txBox="1"/>
          <p:nvPr/>
        </p:nvSpPr>
        <p:spPr>
          <a:xfrm>
            <a:off x="80682" y="504291"/>
            <a:ext cx="7958012" cy="461665"/>
          </a:xfrm>
          <a:prstGeom prst="rect">
            <a:avLst/>
          </a:prstGeom>
          <a:noFill/>
        </p:spPr>
        <p:txBody>
          <a:bodyPr wrap="none" rtlCol="0">
            <a:spAutoFit/>
          </a:bodyPr>
          <a:lstStyle/>
          <a:p>
            <a:pPr marL="342900" indent="-342900">
              <a:buFont typeface="Wingdings" pitchFamily="2" charset="2"/>
              <a:buChar char="l"/>
            </a:pPr>
            <a:r>
              <a:rPr lang="en-US" altLang="ja-JP" sz="2400" spc="-1" dirty="0">
                <a:solidFill>
                  <a:srgbClr val="000000"/>
                </a:solidFill>
                <a:uFill>
                  <a:solidFill>
                    <a:srgbClr val="FFFFFF"/>
                  </a:solidFill>
                </a:uFill>
                <a:latin typeface="Avenir" panose="02000503020000020003" pitchFamily="2" charset="0"/>
                <a:ea typeface="Times New Roman"/>
              </a:rPr>
              <a:t>5,764 of 8,354 GLIMS lightning events were classified.</a:t>
            </a:r>
            <a:endParaRPr lang="en-US" altLang="ja-JP" spc="-1" dirty="0">
              <a:solidFill>
                <a:srgbClr val="000000"/>
              </a:solidFill>
              <a:uFill>
                <a:solidFill>
                  <a:srgbClr val="FFFFFF"/>
                </a:solidFill>
              </a:uFill>
              <a:latin typeface="Avenir" panose="02000503020000020003" pitchFamily="2" charset="0"/>
            </a:endParaRPr>
          </a:p>
        </p:txBody>
      </p:sp>
    </p:spTree>
    <p:extLst>
      <p:ext uri="{BB962C8B-B14F-4D97-AF65-F5344CB8AC3E}">
        <p14:creationId xmlns:p14="http://schemas.microsoft.com/office/powerpoint/2010/main" val="425877020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8" name="図 687"/>
          <p:cNvPicPr/>
          <p:nvPr/>
        </p:nvPicPr>
        <p:blipFill>
          <a:blip r:embed="rId2"/>
          <a:srcRect l="3354" t="4340" r="4332" b="2897"/>
          <a:stretch/>
        </p:blipFill>
        <p:spPr>
          <a:xfrm>
            <a:off x="563925" y="774017"/>
            <a:ext cx="4834531" cy="5421960"/>
          </a:xfrm>
          <a:prstGeom prst="rect">
            <a:avLst/>
          </a:prstGeom>
          <a:ln>
            <a:noFill/>
          </a:ln>
        </p:spPr>
      </p:pic>
      <p:sp>
        <p:nvSpPr>
          <p:cNvPr id="689" name="TextShape 1"/>
          <p:cNvSpPr txBox="1"/>
          <p:nvPr/>
        </p:nvSpPr>
        <p:spPr>
          <a:xfrm>
            <a:off x="737832" y="610164"/>
            <a:ext cx="2371801" cy="314175"/>
          </a:xfrm>
          <a:prstGeom prst="rect">
            <a:avLst/>
          </a:prstGeom>
          <a:noFill/>
          <a:ln>
            <a:noFill/>
          </a:ln>
        </p:spPr>
        <p:txBody>
          <a:bodyPr lIns="81646" tIns="40823" rIns="81646" bIns="40823"/>
          <a:lstStyle/>
          <a:p>
            <a:r>
              <a:rPr lang="en-US" sz="1600" b="1" spc="-1" dirty="0">
                <a:solidFill>
                  <a:srgbClr val="000000"/>
                </a:solidFill>
                <a:uFill>
                  <a:solidFill>
                    <a:srgbClr val="FFFFFF"/>
                  </a:solidFill>
                </a:uFill>
                <a:latin typeface="Avenir Heavy" panose="02000503020000020003" pitchFamily="2" charset="0"/>
              </a:rPr>
              <a:t>Northern hemisphere</a:t>
            </a:r>
            <a:endParaRPr lang="en-US" b="1" spc="-1" dirty="0">
              <a:solidFill>
                <a:srgbClr val="000000"/>
              </a:solidFill>
              <a:uFill>
                <a:solidFill>
                  <a:srgbClr val="FFFFFF"/>
                </a:solidFill>
              </a:uFill>
              <a:latin typeface="Avenir Heavy" panose="02000503020000020003" pitchFamily="2" charset="0"/>
            </a:endParaRPr>
          </a:p>
        </p:txBody>
      </p:sp>
      <p:sp>
        <p:nvSpPr>
          <p:cNvPr id="690" name="TextShape 2"/>
          <p:cNvSpPr txBox="1"/>
          <p:nvPr/>
        </p:nvSpPr>
        <p:spPr>
          <a:xfrm>
            <a:off x="737832" y="3305699"/>
            <a:ext cx="2308771" cy="314175"/>
          </a:xfrm>
          <a:prstGeom prst="rect">
            <a:avLst/>
          </a:prstGeom>
          <a:noFill/>
          <a:ln>
            <a:noFill/>
          </a:ln>
        </p:spPr>
        <p:txBody>
          <a:bodyPr lIns="81646" tIns="40823" rIns="81646" bIns="40823"/>
          <a:lstStyle/>
          <a:p>
            <a:r>
              <a:rPr lang="en-US" sz="1600" b="1" spc="-1" dirty="0">
                <a:solidFill>
                  <a:srgbClr val="000000"/>
                </a:solidFill>
                <a:uFill>
                  <a:solidFill>
                    <a:srgbClr val="FFFFFF"/>
                  </a:solidFill>
                </a:uFill>
                <a:latin typeface="Avenir Heavy" panose="02000503020000020003" pitchFamily="2" charset="0"/>
              </a:rPr>
              <a:t>Southern hemisphere</a:t>
            </a:r>
            <a:endParaRPr lang="en-US" b="1" spc="-1" dirty="0">
              <a:solidFill>
                <a:srgbClr val="000000"/>
              </a:solidFill>
              <a:uFill>
                <a:solidFill>
                  <a:srgbClr val="FFFFFF"/>
                </a:solidFill>
              </a:uFill>
              <a:latin typeface="Avenir Heavy" panose="02000503020000020003" pitchFamily="2" charset="0"/>
            </a:endParaRPr>
          </a:p>
        </p:txBody>
      </p:sp>
      <p:sp>
        <p:nvSpPr>
          <p:cNvPr id="692" name="TextShape 4"/>
          <p:cNvSpPr txBox="1"/>
          <p:nvPr/>
        </p:nvSpPr>
        <p:spPr>
          <a:xfrm>
            <a:off x="563926" y="6202742"/>
            <a:ext cx="4768148" cy="358591"/>
          </a:xfrm>
          <a:prstGeom prst="rect">
            <a:avLst/>
          </a:prstGeom>
          <a:noFill/>
          <a:ln>
            <a:noFill/>
          </a:ln>
        </p:spPr>
        <p:txBody>
          <a:bodyPr lIns="81646" tIns="40823" rIns="81646" bIns="40823"/>
          <a:lstStyle/>
          <a:p>
            <a:pPr algn="ctr"/>
            <a:r>
              <a:rPr lang="en-US" sz="1996" spc="-1" dirty="0">
                <a:solidFill>
                  <a:srgbClr val="FF3333"/>
                </a:solidFill>
                <a:uFill>
                  <a:solidFill>
                    <a:srgbClr val="FFFFFF"/>
                  </a:solidFill>
                </a:uFill>
                <a:latin typeface="Avenir Medium" panose="02000503020000020003" pitchFamily="2" charset="0"/>
              </a:rPr>
              <a:t>!!! More reliable than previous studies !!!</a:t>
            </a:r>
            <a:endParaRPr lang="en-US" sz="1633" spc="-1" dirty="0">
              <a:solidFill>
                <a:srgbClr val="000000"/>
              </a:solidFill>
              <a:uFill>
                <a:solidFill>
                  <a:srgbClr val="FFFFFF"/>
                </a:solidFill>
              </a:uFill>
              <a:latin typeface="Avenir Medium" panose="02000503020000020003" pitchFamily="2" charset="0"/>
            </a:endParaRPr>
          </a:p>
        </p:txBody>
      </p:sp>
      <p:pic>
        <p:nvPicPr>
          <p:cNvPr id="696" name="図 695"/>
          <p:cNvPicPr/>
          <p:nvPr/>
        </p:nvPicPr>
        <p:blipFill>
          <a:blip r:embed="rId3"/>
          <a:stretch/>
        </p:blipFill>
        <p:spPr>
          <a:xfrm>
            <a:off x="7116241" y="4527181"/>
            <a:ext cx="3714390" cy="2160492"/>
          </a:xfrm>
          <a:prstGeom prst="rect">
            <a:avLst/>
          </a:prstGeom>
          <a:ln>
            <a:noFill/>
          </a:ln>
        </p:spPr>
      </p:pic>
      <p:pic>
        <p:nvPicPr>
          <p:cNvPr id="697" name="図 696"/>
          <p:cNvPicPr/>
          <p:nvPr/>
        </p:nvPicPr>
        <p:blipFill>
          <a:blip r:embed="rId4"/>
          <a:stretch/>
        </p:blipFill>
        <p:spPr>
          <a:xfrm>
            <a:off x="6859926" y="547587"/>
            <a:ext cx="3313588" cy="2531223"/>
          </a:xfrm>
          <a:prstGeom prst="rect">
            <a:avLst/>
          </a:prstGeom>
          <a:ln w="6480">
            <a:solidFill>
              <a:srgbClr val="729FCF"/>
            </a:solidFill>
            <a:round/>
          </a:ln>
        </p:spPr>
      </p:pic>
      <p:sp>
        <p:nvSpPr>
          <p:cNvPr id="698" name="TextShape 8"/>
          <p:cNvSpPr txBox="1"/>
          <p:nvPr/>
        </p:nvSpPr>
        <p:spPr>
          <a:xfrm>
            <a:off x="5572364" y="3078810"/>
            <a:ext cx="6402300" cy="428075"/>
          </a:xfrm>
          <a:prstGeom prst="rect">
            <a:avLst/>
          </a:prstGeom>
          <a:noFill/>
          <a:ln>
            <a:noFill/>
          </a:ln>
        </p:spPr>
        <p:txBody>
          <a:bodyPr lIns="81646" tIns="40823" rIns="81646" bIns="40823"/>
          <a:lstStyle/>
          <a:p>
            <a:pPr algn="ctr"/>
            <a:r>
              <a:rPr lang="en-US" sz="1814" spc="-1" dirty="0">
                <a:solidFill>
                  <a:srgbClr val="000000"/>
                </a:solidFill>
                <a:uFill>
                  <a:solidFill>
                    <a:srgbClr val="FFFFFF"/>
                  </a:solidFill>
                </a:uFill>
                <a:latin typeface="Avenir Medium" panose="02000503020000020003" pitchFamily="2" charset="0"/>
              </a:rPr>
              <a:t>Absolute Z values are smaller to previous studies</a:t>
            </a:r>
            <a:endParaRPr lang="en-US" sz="1452" spc="-1" dirty="0">
              <a:solidFill>
                <a:srgbClr val="000000"/>
              </a:solidFill>
              <a:uFill>
                <a:solidFill>
                  <a:srgbClr val="FFFFFF"/>
                </a:solidFill>
              </a:uFill>
              <a:latin typeface="Avenir Medium" panose="02000503020000020003" pitchFamily="2" charset="0"/>
            </a:endParaRPr>
          </a:p>
        </p:txBody>
      </p:sp>
      <p:sp>
        <p:nvSpPr>
          <p:cNvPr id="2" name="TextShape 1">
            <a:extLst>
              <a:ext uri="{FF2B5EF4-FFF2-40B4-BE49-F238E27FC236}">
                <a16:creationId xmlns:a16="http://schemas.microsoft.com/office/drawing/2014/main" id="{70CCD1D7-22BB-1C5E-AAEB-38C74510D274}"/>
              </a:ext>
            </a:extLst>
          </p:cNvPr>
          <p:cNvSpPr txBox="1"/>
          <p:nvPr/>
        </p:nvSpPr>
        <p:spPr>
          <a:xfrm>
            <a:off x="-1" y="8501"/>
            <a:ext cx="8872151" cy="451341"/>
          </a:xfrm>
          <a:prstGeom prst="rect">
            <a:avLst/>
          </a:prstGeom>
          <a:noFill/>
          <a:ln>
            <a:noFill/>
          </a:ln>
        </p:spPr>
        <p:txBody>
          <a:bodyPr lIns="81646" tIns="40823" rIns="81646" bIns="40823"/>
          <a:lstStyle/>
          <a:p>
            <a:r>
              <a:rPr lang="en-US" sz="2903" spc="-1" dirty="0">
                <a:solidFill>
                  <a:srgbClr val="FFFF00"/>
                </a:solidFill>
                <a:uFill>
                  <a:solidFill>
                    <a:srgbClr val="FFFFFF"/>
                  </a:solidFill>
                </a:uFill>
                <a:latin typeface="Avenir Medium" panose="02000503020000020003" pitchFamily="2" charset="0"/>
              </a:rPr>
              <a:t>IC/CG Ratio ( = Z ratio )</a:t>
            </a:r>
            <a:endParaRPr lang="en-US" sz="1633" spc="-1" dirty="0">
              <a:solidFill>
                <a:srgbClr val="FFFF00"/>
              </a:solidFill>
              <a:uFill>
                <a:solidFill>
                  <a:srgbClr val="FFFFFF"/>
                </a:solidFill>
              </a:uFill>
              <a:latin typeface="Avenir Medium" panose="02000503020000020003" pitchFamily="2" charset="0"/>
            </a:endParaRPr>
          </a:p>
        </p:txBody>
      </p:sp>
      <p:sp>
        <p:nvSpPr>
          <p:cNvPr id="695" name="TextShape 7"/>
          <p:cNvSpPr txBox="1"/>
          <p:nvPr/>
        </p:nvSpPr>
        <p:spPr>
          <a:xfrm>
            <a:off x="5935484" y="3819599"/>
            <a:ext cx="5873331" cy="663948"/>
          </a:xfrm>
          <a:prstGeom prst="rect">
            <a:avLst/>
          </a:prstGeom>
          <a:noFill/>
          <a:ln>
            <a:noFill/>
          </a:ln>
        </p:spPr>
        <p:txBody>
          <a:bodyPr lIns="81646" tIns="40823" rIns="81646" bIns="40823"/>
          <a:lstStyle/>
          <a:p>
            <a:pPr algn="ctr">
              <a:lnSpc>
                <a:spcPct val="115000"/>
              </a:lnSpc>
            </a:pPr>
            <a:r>
              <a:rPr lang="en-US" sz="1814" spc="-1" dirty="0">
                <a:solidFill>
                  <a:srgbClr val="0432FF"/>
                </a:solidFill>
                <a:uFill>
                  <a:solidFill>
                    <a:srgbClr val="FFFFFF"/>
                  </a:solidFill>
                </a:uFill>
                <a:latin typeface="Avenir Medium" panose="02000503020000020003" pitchFamily="2" charset="0"/>
              </a:rPr>
              <a:t>Latitudinal dependence of Z relates to an altitude of the main negative charge region</a:t>
            </a:r>
            <a:endParaRPr lang="en-US" sz="1452" spc="-1" dirty="0">
              <a:solidFill>
                <a:srgbClr val="0432FF"/>
              </a:solidFill>
              <a:uFill>
                <a:solidFill>
                  <a:srgbClr val="FFFFFF"/>
                </a:solidFill>
              </a:uFill>
              <a:latin typeface="Avenir Medium" panose="02000503020000020003" pitchFamily="2" charset="0"/>
            </a:endParaRPr>
          </a:p>
        </p:txBody>
      </p:sp>
      <p:sp>
        <p:nvSpPr>
          <p:cNvPr id="3" name="テキスト ボックス 2">
            <a:extLst>
              <a:ext uri="{FF2B5EF4-FFF2-40B4-BE49-F238E27FC236}">
                <a16:creationId xmlns:a16="http://schemas.microsoft.com/office/drawing/2014/main" id="{66F96A45-F976-2C93-1E47-565BCE7CDE60}"/>
              </a:ext>
            </a:extLst>
          </p:cNvPr>
          <p:cNvSpPr txBox="1"/>
          <p:nvPr/>
        </p:nvSpPr>
        <p:spPr>
          <a:xfrm>
            <a:off x="10154263" y="2766096"/>
            <a:ext cx="2037737" cy="347146"/>
          </a:xfrm>
          <a:prstGeom prst="rect">
            <a:avLst/>
          </a:prstGeom>
          <a:noFill/>
        </p:spPr>
        <p:txBody>
          <a:bodyPr wrap="none" rtlCol="0">
            <a:spAutoFit/>
          </a:bodyPr>
          <a:lstStyle/>
          <a:p>
            <a:pPr algn="l">
              <a:lnSpc>
                <a:spcPts val="2100"/>
              </a:lnSpc>
            </a:pPr>
            <a:r>
              <a:rPr kumimoji="1" lang="en-US" altLang="ja-JP" sz="1400" dirty="0">
                <a:latin typeface="Avenir" panose="02000503020000020003" pitchFamily="2" charset="0"/>
                <a:ea typeface="Meiryo" charset="-128"/>
                <a:cs typeface="Meiryo" charset="-128"/>
              </a:rPr>
              <a:t>[</a:t>
            </a:r>
            <a:r>
              <a:rPr kumimoji="1" lang="en-US" altLang="ja-JP" sz="1400" i="1" dirty="0">
                <a:latin typeface="Avenir" panose="02000503020000020003" pitchFamily="2" charset="0"/>
                <a:ea typeface="Meiryo" charset="-128"/>
                <a:cs typeface="Meiryo" charset="-128"/>
              </a:rPr>
              <a:t>Boccippio et al.</a:t>
            </a:r>
            <a:r>
              <a:rPr kumimoji="1" lang="en-US" altLang="ja-JP" sz="1400" dirty="0">
                <a:latin typeface="Avenir" panose="02000503020000020003" pitchFamily="2" charset="0"/>
                <a:ea typeface="Meiryo" charset="-128"/>
                <a:cs typeface="Meiryo" charset="-128"/>
              </a:rPr>
              <a:t>, 2001]</a:t>
            </a:r>
            <a:endParaRPr kumimoji="1" lang="ja-JP" altLang="en-US" sz="1400" dirty="0">
              <a:latin typeface="Avenir" panose="02000503020000020003" pitchFamily="2" charset="0"/>
              <a:ea typeface="Meiryo" charset="-128"/>
              <a:cs typeface="Meiryo" charset="-128"/>
            </a:endParaRPr>
          </a:p>
        </p:txBody>
      </p:sp>
      <p:sp>
        <p:nvSpPr>
          <p:cNvPr id="4" name="TextBox 7">
            <a:extLst>
              <a:ext uri="{FF2B5EF4-FFF2-40B4-BE49-F238E27FC236}">
                <a16:creationId xmlns:a16="http://schemas.microsoft.com/office/drawing/2014/main" id="{051364F4-590F-D6EA-8D51-14BC263A61B8}"/>
              </a:ext>
            </a:extLst>
          </p:cNvPr>
          <p:cNvSpPr txBox="1"/>
          <p:nvPr/>
        </p:nvSpPr>
        <p:spPr>
          <a:xfrm>
            <a:off x="5196634" y="6042088"/>
            <a:ext cx="1596912" cy="307777"/>
          </a:xfrm>
          <a:prstGeom prst="rect">
            <a:avLst/>
          </a:prstGeom>
          <a:noFill/>
        </p:spPr>
        <p:txBody>
          <a:bodyPr wrap="none">
            <a:spAutoFit/>
          </a:bodyPr>
          <a:lstStyle/>
          <a:p>
            <a:pPr eaLnBrk="1" hangingPunct="1">
              <a:defRPr/>
            </a:pPr>
            <a:r>
              <a:rPr kumimoji="0" lang="en-US" sz="1400" dirty="0">
                <a:latin typeface="Avenir Book" panose="02000503020000020003" pitchFamily="2" charset="0"/>
                <a:cs typeface="Franklin Gothic Book"/>
              </a:rPr>
              <a:t>[</a:t>
            </a:r>
            <a:r>
              <a:rPr kumimoji="0" lang="en-US" sz="1400" i="1" dirty="0">
                <a:latin typeface="Avenir Book" panose="02000503020000020003" pitchFamily="2" charset="0"/>
                <a:cs typeface="Franklin Gothic Book"/>
              </a:rPr>
              <a:t>Kittanapat</a:t>
            </a:r>
            <a:r>
              <a:rPr kumimoji="0" lang="en-US" sz="1400" dirty="0">
                <a:latin typeface="Avenir Book" panose="02000503020000020003" pitchFamily="2" charset="0"/>
                <a:cs typeface="Franklin Gothic Book"/>
              </a:rPr>
              <a:t>, 2020]</a:t>
            </a:r>
          </a:p>
        </p:txBody>
      </p:sp>
    </p:spTree>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Shape 1">
            <a:extLst>
              <a:ext uri="{FF2B5EF4-FFF2-40B4-BE49-F238E27FC236}">
                <a16:creationId xmlns:a16="http://schemas.microsoft.com/office/drawing/2014/main" id="{6A1D583B-294E-CE7D-F4F4-3BF5E5019F15}"/>
              </a:ext>
            </a:extLst>
          </p:cNvPr>
          <p:cNvSpPr txBox="1"/>
          <p:nvPr/>
        </p:nvSpPr>
        <p:spPr>
          <a:xfrm>
            <a:off x="-1" y="8501"/>
            <a:ext cx="8872151" cy="451341"/>
          </a:xfrm>
          <a:prstGeom prst="rect">
            <a:avLst/>
          </a:prstGeom>
          <a:noFill/>
          <a:ln>
            <a:noFill/>
          </a:ln>
        </p:spPr>
        <p:txBody>
          <a:bodyPr lIns="81646" tIns="40823" rIns="81646" bIns="40823"/>
          <a:lstStyle/>
          <a:p>
            <a:r>
              <a:rPr lang="en-US" sz="2903" spc="-1" dirty="0">
                <a:solidFill>
                  <a:srgbClr val="FFFF00"/>
                </a:solidFill>
                <a:uFill>
                  <a:solidFill>
                    <a:srgbClr val="FFFFFF"/>
                  </a:solidFill>
                </a:uFill>
                <a:latin typeface="Avenir Medium" panose="02000503020000020003" pitchFamily="2" charset="0"/>
              </a:rPr>
              <a:t>Lightning Sensor for Future HIMAWARI</a:t>
            </a:r>
            <a:endParaRPr lang="en-US" sz="1633" spc="-1" dirty="0">
              <a:solidFill>
                <a:srgbClr val="FFFF00"/>
              </a:solidFill>
              <a:uFill>
                <a:solidFill>
                  <a:srgbClr val="FFFFFF"/>
                </a:solidFill>
              </a:uFill>
              <a:latin typeface="Avenir Medium" panose="02000503020000020003" pitchFamily="2" charset="0"/>
            </a:endParaRPr>
          </a:p>
        </p:txBody>
      </p:sp>
      <p:pic>
        <p:nvPicPr>
          <p:cNvPr id="77" name="図 76" descr="ダイアグラム, 設計図&#10;&#10;自動的に生成された説明">
            <a:extLst>
              <a:ext uri="{FF2B5EF4-FFF2-40B4-BE49-F238E27FC236}">
                <a16:creationId xmlns:a16="http://schemas.microsoft.com/office/drawing/2014/main" id="{CA52FDE0-E882-F19D-21DB-E63F1C2EA56A}"/>
              </a:ext>
            </a:extLst>
          </p:cNvPr>
          <p:cNvPicPr>
            <a:picLocks noChangeAspect="1"/>
          </p:cNvPicPr>
          <p:nvPr/>
        </p:nvPicPr>
        <p:blipFill>
          <a:blip r:embed="rId2"/>
          <a:stretch>
            <a:fillRect/>
          </a:stretch>
        </p:blipFill>
        <p:spPr>
          <a:xfrm>
            <a:off x="413371" y="1160898"/>
            <a:ext cx="11008747" cy="5468501"/>
          </a:xfrm>
          <a:prstGeom prst="rect">
            <a:avLst/>
          </a:prstGeom>
        </p:spPr>
      </p:pic>
      <p:sp>
        <p:nvSpPr>
          <p:cNvPr id="82" name="テキスト ボックス 81">
            <a:extLst>
              <a:ext uri="{FF2B5EF4-FFF2-40B4-BE49-F238E27FC236}">
                <a16:creationId xmlns:a16="http://schemas.microsoft.com/office/drawing/2014/main" id="{F356D971-F093-29E8-6A5C-01B2676A6A5D}"/>
              </a:ext>
            </a:extLst>
          </p:cNvPr>
          <p:cNvSpPr txBox="1"/>
          <p:nvPr/>
        </p:nvSpPr>
        <p:spPr>
          <a:xfrm>
            <a:off x="80682" y="504291"/>
            <a:ext cx="10299807" cy="461665"/>
          </a:xfrm>
          <a:prstGeom prst="rect">
            <a:avLst/>
          </a:prstGeom>
          <a:noFill/>
        </p:spPr>
        <p:txBody>
          <a:bodyPr wrap="none" rtlCol="0">
            <a:spAutoFit/>
          </a:bodyPr>
          <a:lstStyle/>
          <a:p>
            <a:pPr marL="342900" indent="-342900">
              <a:buFont typeface="Wingdings" pitchFamily="2" charset="2"/>
              <a:buChar char="l"/>
            </a:pPr>
            <a:r>
              <a:rPr lang="en-US" altLang="ja-JP" sz="2400" spc="-1" dirty="0">
                <a:solidFill>
                  <a:srgbClr val="000000"/>
                </a:solidFill>
                <a:uFill>
                  <a:solidFill>
                    <a:srgbClr val="FFFFFF"/>
                  </a:solidFill>
                </a:uFill>
                <a:latin typeface="Avenir" panose="02000503020000020003" pitchFamily="2" charset="0"/>
                <a:ea typeface="Times New Roman"/>
              </a:rPr>
              <a:t>We are proposing new lightning sensor onboard the future HIMAWARI.</a:t>
            </a:r>
            <a:endParaRPr lang="en-US" altLang="ja-JP" spc="-1" dirty="0">
              <a:solidFill>
                <a:srgbClr val="000000"/>
              </a:solidFill>
              <a:uFill>
                <a:solidFill>
                  <a:srgbClr val="FFFFFF"/>
                </a:solidFill>
              </a:uFill>
              <a:latin typeface="Avenir" panose="02000503020000020003" pitchFamily="2" charset="0"/>
            </a:endParaRPr>
          </a:p>
        </p:txBody>
      </p:sp>
    </p:spTree>
    <p:extLst>
      <p:ext uri="{BB962C8B-B14F-4D97-AF65-F5344CB8AC3E}">
        <p14:creationId xmlns:p14="http://schemas.microsoft.com/office/powerpoint/2010/main" val="25242645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E56CE563-521D-1648-BDA3-7DC352D143D1}"/>
              </a:ext>
            </a:extLst>
          </p:cNvPr>
          <p:cNvSpPr/>
          <p:nvPr/>
        </p:nvSpPr>
        <p:spPr>
          <a:xfrm>
            <a:off x="352926" y="859704"/>
            <a:ext cx="11351795" cy="5437386"/>
          </a:xfrm>
          <a:prstGeom prst="rect">
            <a:avLst/>
          </a:prstGeom>
        </p:spPr>
        <p:txBody>
          <a:bodyPr wrap="square" rIns="72000">
            <a:spAutoFit/>
          </a:bodyPr>
          <a:lstStyle/>
          <a:p>
            <a:pPr marL="313192" indent="-277193" algn="just">
              <a:spcBef>
                <a:spcPts val="1000"/>
              </a:spcBef>
              <a:spcAft>
                <a:spcPts val="1000"/>
              </a:spcAft>
              <a:buClr>
                <a:schemeClr val="tx1"/>
              </a:buClr>
              <a:buFont typeface="Wingdings" charset="2"/>
              <a:buChar char="l"/>
            </a:pPr>
            <a:r>
              <a:rPr lang="en-US" altLang="ja-JP" sz="2400" dirty="0">
                <a:latin typeface="Avenir Book" panose="02000503020000020003" pitchFamily="2" charset="0"/>
                <a:ea typeface="Avenir Medium" charset="0"/>
                <a:cs typeface="Avenir Medium" charset="0"/>
              </a:rPr>
              <a:t>Lightning activity can serve as a good proxy for monitoring severe weather.</a:t>
            </a:r>
          </a:p>
          <a:p>
            <a:pPr marL="313192" indent="-277193" algn="just">
              <a:spcBef>
                <a:spcPts val="1000"/>
              </a:spcBef>
              <a:spcAft>
                <a:spcPts val="1000"/>
              </a:spcAft>
              <a:buClr>
                <a:schemeClr val="tx1"/>
              </a:buClr>
              <a:buFont typeface="Wingdings" charset="2"/>
              <a:buChar char="l"/>
            </a:pPr>
            <a:r>
              <a:rPr lang="en-US" altLang="ja-JP" sz="2400" dirty="0">
                <a:latin typeface="Avenir Book" panose="02000503020000020003" pitchFamily="2" charset="0"/>
                <a:ea typeface="Avenir Medium" charset="0"/>
                <a:cs typeface="Avenir Medium" charset="0"/>
              </a:rPr>
              <a:t>Both CG (cloud-to-ground) and IC (intra-cloud) discharges are important for nowcasting and forecasting severe weather.</a:t>
            </a:r>
          </a:p>
          <a:p>
            <a:pPr marL="313192" indent="-277193" algn="just">
              <a:spcBef>
                <a:spcPts val="1000"/>
              </a:spcBef>
              <a:spcAft>
                <a:spcPts val="1000"/>
              </a:spcAft>
              <a:buClr>
                <a:schemeClr val="tx1"/>
              </a:buClr>
              <a:buFont typeface="Wingdings" charset="2"/>
              <a:buChar char="l"/>
            </a:pPr>
            <a:r>
              <a:rPr lang="en-US" altLang="ja-JP" sz="2400" dirty="0">
                <a:latin typeface="Avenir Book" panose="02000503020000020003" pitchFamily="2" charset="0"/>
                <a:ea typeface="Avenir Medium" charset="0"/>
                <a:cs typeface="Avenir Medium" charset="0"/>
              </a:rPr>
              <a:t>Space-based optical observations of lightning discharges, such as GOES-GLM and MTG-LI, are powerful tools for monitoring thunderstorm activity.</a:t>
            </a:r>
          </a:p>
          <a:p>
            <a:pPr marL="313192" indent="-277193" algn="just">
              <a:spcBef>
                <a:spcPts val="1000"/>
              </a:spcBef>
              <a:spcAft>
                <a:spcPts val="1000"/>
              </a:spcAft>
              <a:buClr>
                <a:schemeClr val="tx1"/>
              </a:buClr>
              <a:buFont typeface="Wingdings" charset="2"/>
              <a:buChar char="l"/>
            </a:pPr>
            <a:r>
              <a:rPr lang="en-US" altLang="ja-JP" sz="2400" dirty="0">
                <a:latin typeface="Avenir Book" panose="02000503020000020003" pitchFamily="2" charset="0"/>
                <a:ea typeface="Avenir Medium" charset="0"/>
                <a:cs typeface="Avenir Medium" charset="0"/>
              </a:rPr>
              <a:t>We analyzed the photometer data obtained from the GLIMS mission, conducted on the ISS between 2012 and 2015.</a:t>
            </a:r>
          </a:p>
          <a:p>
            <a:pPr marL="313192" indent="-277193" algn="just">
              <a:spcBef>
                <a:spcPts val="1000"/>
              </a:spcBef>
              <a:spcAft>
                <a:spcPts val="1000"/>
              </a:spcAft>
              <a:buClr>
                <a:schemeClr val="tx1"/>
              </a:buClr>
              <a:buFont typeface="Wingdings" charset="2"/>
              <a:buChar char="l"/>
            </a:pPr>
            <a:r>
              <a:rPr lang="en-US" altLang="ja-JP" sz="2400" dirty="0">
                <a:solidFill>
                  <a:srgbClr val="0432FF"/>
                </a:solidFill>
                <a:latin typeface="Avenir Book" panose="02000503020000020003" pitchFamily="2" charset="0"/>
                <a:ea typeface="Avenir Medium" charset="0"/>
                <a:cs typeface="Avenir Medium" charset="0"/>
              </a:rPr>
              <a:t>The intensity ratio of blue to red emissions from lightning discharges can be a good tool to classify discharge types</a:t>
            </a:r>
            <a:r>
              <a:rPr lang="en-US" altLang="ja-JP" sz="2400" dirty="0">
                <a:latin typeface="Avenir Book" panose="02000503020000020003" pitchFamily="2" charset="0"/>
                <a:ea typeface="Avenir Medium" charset="0"/>
                <a:cs typeface="Avenir Medium" charset="0"/>
              </a:rPr>
              <a:t>, </a:t>
            </a:r>
            <a:r>
              <a:rPr lang="en-US" altLang="ja-JP" sz="2400" i="1" dirty="0">
                <a:latin typeface="Avenir Book" panose="02000503020000020003" pitchFamily="2" charset="0"/>
                <a:ea typeface="Avenir Medium" charset="0"/>
                <a:cs typeface="Avenir Medium" charset="0"/>
              </a:rPr>
              <a:t>i.e.</a:t>
            </a:r>
            <a:r>
              <a:rPr lang="en-US" altLang="ja-JP" sz="2400" dirty="0">
                <a:latin typeface="Avenir Book" panose="02000503020000020003" pitchFamily="2" charset="0"/>
                <a:ea typeface="Avenir Medium" charset="0"/>
                <a:cs typeface="Avenir Medium" charset="0"/>
              </a:rPr>
              <a:t>, CG and IC discharges.</a:t>
            </a:r>
          </a:p>
          <a:p>
            <a:pPr marL="313192" indent="-277193" algn="just">
              <a:spcBef>
                <a:spcPts val="1000"/>
              </a:spcBef>
              <a:spcAft>
                <a:spcPts val="1000"/>
              </a:spcAft>
              <a:buClr>
                <a:schemeClr val="tx1"/>
              </a:buClr>
              <a:buFont typeface="Wingdings" charset="2"/>
              <a:buChar char="l"/>
            </a:pPr>
            <a:r>
              <a:rPr lang="en-US" altLang="ja-JP" sz="2400" dirty="0">
                <a:latin typeface="Avenir Book" panose="02000503020000020003" pitchFamily="2" charset="0"/>
                <a:ea typeface="Avenir Medium" charset="0"/>
                <a:cs typeface="Avenir Medium" charset="0"/>
              </a:rPr>
              <a:t>We are currently proposing a new lightning sensor to be onboard the future HIMAWARI satellite.</a:t>
            </a:r>
            <a:endParaRPr lang="en-US" altLang="ja-JP" sz="2400" dirty="0">
              <a:solidFill>
                <a:srgbClr val="000000"/>
              </a:solidFill>
              <a:latin typeface="Avenir Book" panose="02000503020000020003" pitchFamily="2" charset="0"/>
              <a:ea typeface="Avenir Medium" charset="0"/>
              <a:cs typeface="Avenir Medium" charset="0"/>
            </a:endParaRPr>
          </a:p>
        </p:txBody>
      </p:sp>
      <p:sp>
        <p:nvSpPr>
          <p:cNvPr id="12" name="テキスト ボックス 11">
            <a:extLst>
              <a:ext uri="{FF2B5EF4-FFF2-40B4-BE49-F238E27FC236}">
                <a16:creationId xmlns:a16="http://schemas.microsoft.com/office/drawing/2014/main" id="{6AD5DA9D-7759-2FF5-98AB-723F444CD418}"/>
              </a:ext>
            </a:extLst>
          </p:cNvPr>
          <p:cNvSpPr txBox="1"/>
          <p:nvPr/>
        </p:nvSpPr>
        <p:spPr>
          <a:xfrm>
            <a:off x="0" y="0"/>
            <a:ext cx="1696298" cy="486543"/>
          </a:xfrm>
          <a:prstGeom prst="rect">
            <a:avLst/>
          </a:prstGeom>
          <a:noFill/>
        </p:spPr>
        <p:txBody>
          <a:bodyPr wrap="none" rtlCol="0">
            <a:spAutoFit/>
          </a:bodyPr>
          <a:lstStyle/>
          <a:p>
            <a:pPr>
              <a:lnSpc>
                <a:spcPts val="2960"/>
              </a:lnSpc>
            </a:pPr>
            <a:r>
              <a:rPr lang="en-US" altLang="ja-JP" sz="2800" dirty="0">
                <a:solidFill>
                  <a:srgbClr val="FFFF00"/>
                </a:solidFill>
                <a:latin typeface="Avenir Medium" panose="02000503020000020003" pitchFamily="2" charset="0"/>
                <a:cs typeface="Arial"/>
              </a:rPr>
              <a:t>Summary</a:t>
            </a:r>
            <a:endParaRPr lang="ja-JP" altLang="en-US" sz="2800" dirty="0">
              <a:solidFill>
                <a:srgbClr val="FFFF00"/>
              </a:solidFill>
              <a:latin typeface="Avenir Medium" panose="02000503020000020003" pitchFamily="2" charset="0"/>
              <a:cs typeface="Arial"/>
            </a:endParaRPr>
          </a:p>
        </p:txBody>
      </p:sp>
    </p:spTree>
    <p:extLst>
      <p:ext uri="{BB962C8B-B14F-4D97-AF65-F5344CB8AC3E}">
        <p14:creationId xmlns:p14="http://schemas.microsoft.com/office/powerpoint/2010/main" val="251049027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テキスト ボックス 17"/>
          <p:cNvSpPr txBox="1"/>
          <p:nvPr/>
        </p:nvSpPr>
        <p:spPr>
          <a:xfrm>
            <a:off x="1524000" y="2137068"/>
            <a:ext cx="9144000" cy="1477328"/>
          </a:xfrm>
          <a:prstGeom prst="rect">
            <a:avLst/>
          </a:prstGeom>
          <a:noFill/>
          <a:effectLst>
            <a:outerShdw blurRad="50800" dist="38100" dir="2700000">
              <a:srgbClr val="000000">
                <a:alpha val="43000"/>
              </a:srgbClr>
            </a:outerShdw>
          </a:effectLst>
        </p:spPr>
        <p:txBody>
          <a:bodyPr wrap="square" lIns="0" tIns="0" rIns="0" bIns="0" rtlCol="0" anchor="ctr">
            <a:spAutoFit/>
          </a:bodyPr>
          <a:lstStyle/>
          <a:p>
            <a:pPr algn="ctr"/>
            <a:r>
              <a:rPr lang="en-US" altLang="ja-JP" sz="9600" dirty="0">
                <a:latin typeface="Cooper Black" panose="0208090404030B020404" pitchFamily="18" charset="0"/>
                <a:ea typeface="DFPKanTeiRyu-XB" panose="03000800010101010101" pitchFamily="66" charset="-128"/>
                <a:cs typeface="Bodoni MT Black" panose="020F0502020204030204" pitchFamily="34" charset="0"/>
              </a:rPr>
              <a:t>Appendix</a:t>
            </a:r>
            <a:endParaRPr lang="en-US" altLang="ja-JP" sz="6600" dirty="0">
              <a:latin typeface="Cooper Black" panose="0208090404030B020404" pitchFamily="18" charset="0"/>
              <a:ea typeface="DFPKanTeiRyu-XB" panose="03000800010101010101" pitchFamily="66" charset="-128"/>
              <a:cs typeface="Bodoni MT Black" panose="020F0502020204030204" pitchFamily="34" charset="0"/>
            </a:endParaRPr>
          </a:p>
        </p:txBody>
      </p:sp>
      <p:sp>
        <p:nvSpPr>
          <p:cNvPr id="6" name="正方形/長方形 5">
            <a:extLst>
              <a:ext uri="{FF2B5EF4-FFF2-40B4-BE49-F238E27FC236}">
                <a16:creationId xmlns:a16="http://schemas.microsoft.com/office/drawing/2014/main" id="{718F5C98-397F-B249-BFDB-4AD66297BEF7}"/>
              </a:ext>
            </a:extLst>
          </p:cNvPr>
          <p:cNvSpPr/>
          <p:nvPr/>
        </p:nvSpPr>
        <p:spPr>
          <a:xfrm>
            <a:off x="8491313" y="665312"/>
            <a:ext cx="2090858" cy="17989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357074824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TextShape 1">
            <a:extLst>
              <a:ext uri="{FF2B5EF4-FFF2-40B4-BE49-F238E27FC236}">
                <a16:creationId xmlns:a16="http://schemas.microsoft.com/office/drawing/2014/main" id="{F572FE66-BDFD-B7CE-F805-E94BFA638404}"/>
              </a:ext>
            </a:extLst>
          </p:cNvPr>
          <p:cNvSpPr txBox="1"/>
          <p:nvPr/>
        </p:nvSpPr>
        <p:spPr>
          <a:xfrm>
            <a:off x="-1" y="8501"/>
            <a:ext cx="8872151" cy="451341"/>
          </a:xfrm>
          <a:prstGeom prst="rect">
            <a:avLst/>
          </a:prstGeom>
          <a:noFill/>
          <a:ln>
            <a:noFill/>
          </a:ln>
        </p:spPr>
        <p:txBody>
          <a:bodyPr lIns="81646" tIns="40823" rIns="81646" bIns="40823"/>
          <a:lstStyle/>
          <a:p>
            <a:r>
              <a:rPr lang="en-US" sz="2903" spc="-1" dirty="0">
                <a:solidFill>
                  <a:srgbClr val="FFFF00"/>
                </a:solidFill>
                <a:uFill>
                  <a:solidFill>
                    <a:srgbClr val="FFFFFF"/>
                  </a:solidFill>
                </a:uFill>
                <a:latin typeface="Avenir Medium" panose="02000503020000020003" pitchFamily="2" charset="0"/>
              </a:rPr>
              <a:t>Spectrum of Lightning</a:t>
            </a:r>
            <a:endParaRPr lang="en-US" sz="1633" spc="-1" dirty="0">
              <a:solidFill>
                <a:srgbClr val="FFFF00"/>
              </a:solidFill>
              <a:uFill>
                <a:solidFill>
                  <a:srgbClr val="FFFFFF"/>
                </a:solidFill>
              </a:uFill>
              <a:latin typeface="Avenir Medium" panose="02000503020000020003" pitchFamily="2" charset="0"/>
            </a:endParaRPr>
          </a:p>
        </p:txBody>
      </p:sp>
      <p:grpSp>
        <p:nvGrpSpPr>
          <p:cNvPr id="7" name="グループ化 6">
            <a:extLst>
              <a:ext uri="{FF2B5EF4-FFF2-40B4-BE49-F238E27FC236}">
                <a16:creationId xmlns:a16="http://schemas.microsoft.com/office/drawing/2014/main" id="{97C9D2FC-948D-ADAD-6FC0-F5BAA8A84110}"/>
              </a:ext>
            </a:extLst>
          </p:cNvPr>
          <p:cNvGrpSpPr/>
          <p:nvPr/>
        </p:nvGrpSpPr>
        <p:grpSpPr>
          <a:xfrm>
            <a:off x="1061474" y="535139"/>
            <a:ext cx="9355066" cy="3016685"/>
            <a:chOff x="96157" y="1036080"/>
            <a:chExt cx="8973106" cy="3713972"/>
          </a:xfrm>
        </p:grpSpPr>
        <p:pic>
          <p:nvPicPr>
            <p:cNvPr id="4" name="図 3" descr="グラフ, ヒストグラム&#10;&#10;自動的に生成された説明">
              <a:extLst>
                <a:ext uri="{FF2B5EF4-FFF2-40B4-BE49-F238E27FC236}">
                  <a16:creationId xmlns:a16="http://schemas.microsoft.com/office/drawing/2014/main" id="{CBD6C177-28E0-D18B-43A4-AA2875CAC0D5}"/>
                </a:ext>
              </a:extLst>
            </p:cNvPr>
            <p:cNvPicPr>
              <a:picLocks noChangeAspect="1"/>
            </p:cNvPicPr>
            <p:nvPr/>
          </p:nvPicPr>
          <p:blipFill>
            <a:blip r:embed="rId2"/>
            <a:stretch>
              <a:fillRect/>
            </a:stretch>
          </p:blipFill>
          <p:spPr>
            <a:xfrm>
              <a:off x="96157" y="1036080"/>
              <a:ext cx="4486553" cy="3713972"/>
            </a:xfrm>
            <a:prstGeom prst="rect">
              <a:avLst/>
            </a:prstGeom>
          </p:spPr>
        </p:pic>
        <p:pic>
          <p:nvPicPr>
            <p:cNvPr id="6" name="図 5" descr="ダイアグラム&#10;&#10;中程度の精度で自動的に生成された説明">
              <a:extLst>
                <a:ext uri="{FF2B5EF4-FFF2-40B4-BE49-F238E27FC236}">
                  <a16:creationId xmlns:a16="http://schemas.microsoft.com/office/drawing/2014/main" id="{C1CB3E5C-5588-4DD8-30DE-FA32F7E8223F}"/>
                </a:ext>
              </a:extLst>
            </p:cNvPr>
            <p:cNvPicPr>
              <a:picLocks noChangeAspect="1"/>
            </p:cNvPicPr>
            <p:nvPr/>
          </p:nvPicPr>
          <p:blipFill>
            <a:blip r:embed="rId3"/>
            <a:stretch>
              <a:fillRect/>
            </a:stretch>
          </p:blipFill>
          <p:spPr>
            <a:xfrm>
              <a:off x="4582710" y="1036080"/>
              <a:ext cx="4486553" cy="3713972"/>
            </a:xfrm>
            <a:prstGeom prst="rect">
              <a:avLst/>
            </a:prstGeom>
          </p:spPr>
        </p:pic>
      </p:grpSp>
      <p:pic>
        <p:nvPicPr>
          <p:cNvPr id="13" name="図 12" descr="グラフ&#10;&#10;中程度の精度で自動的に生成された説明">
            <a:extLst>
              <a:ext uri="{FF2B5EF4-FFF2-40B4-BE49-F238E27FC236}">
                <a16:creationId xmlns:a16="http://schemas.microsoft.com/office/drawing/2014/main" id="{E6C318EA-19C0-5DBF-F182-AEF62171FA16}"/>
              </a:ext>
            </a:extLst>
          </p:cNvPr>
          <p:cNvPicPr>
            <a:picLocks noChangeAspect="1"/>
          </p:cNvPicPr>
          <p:nvPr/>
        </p:nvPicPr>
        <p:blipFill>
          <a:blip r:embed="rId4"/>
          <a:stretch>
            <a:fillRect/>
          </a:stretch>
        </p:blipFill>
        <p:spPr>
          <a:xfrm>
            <a:off x="3339689" y="3582304"/>
            <a:ext cx="5171851" cy="3092256"/>
          </a:xfrm>
          <a:prstGeom prst="rect">
            <a:avLst/>
          </a:prstGeom>
        </p:spPr>
      </p:pic>
      <p:sp>
        <p:nvSpPr>
          <p:cNvPr id="14" name="TextBox 7">
            <a:extLst>
              <a:ext uri="{FF2B5EF4-FFF2-40B4-BE49-F238E27FC236}">
                <a16:creationId xmlns:a16="http://schemas.microsoft.com/office/drawing/2014/main" id="{DCF64BDE-59AE-EC09-05B6-A4D8927BCB82}"/>
              </a:ext>
            </a:extLst>
          </p:cNvPr>
          <p:cNvSpPr txBox="1"/>
          <p:nvPr/>
        </p:nvSpPr>
        <p:spPr>
          <a:xfrm>
            <a:off x="8627036" y="6322861"/>
            <a:ext cx="2066078" cy="307777"/>
          </a:xfrm>
          <a:prstGeom prst="rect">
            <a:avLst/>
          </a:prstGeom>
          <a:noFill/>
        </p:spPr>
        <p:txBody>
          <a:bodyPr wrap="none">
            <a:spAutoFit/>
          </a:bodyPr>
          <a:lstStyle/>
          <a:p>
            <a:pPr eaLnBrk="1" hangingPunct="1">
              <a:defRPr/>
            </a:pPr>
            <a:r>
              <a:rPr kumimoji="0" lang="en-US" sz="1400" dirty="0">
                <a:latin typeface="Avenir Book" panose="02000503020000020003" pitchFamily="2" charset="0"/>
                <a:cs typeface="Franklin Gothic Book"/>
              </a:rPr>
              <a:t>[</a:t>
            </a:r>
            <a:r>
              <a:rPr kumimoji="0" lang="en-US" sz="1400" i="1" dirty="0">
                <a:latin typeface="Avenir Book" panose="02000503020000020003" pitchFamily="2" charset="0"/>
                <a:cs typeface="Franklin Gothic Book"/>
              </a:rPr>
              <a:t>Yamamoto et al.</a:t>
            </a:r>
            <a:r>
              <a:rPr kumimoji="0" lang="en-US" sz="1400" dirty="0">
                <a:latin typeface="Avenir Book" panose="02000503020000020003" pitchFamily="2" charset="0"/>
                <a:cs typeface="Franklin Gothic Book"/>
              </a:rPr>
              <a:t>, 1999]</a:t>
            </a:r>
          </a:p>
        </p:txBody>
      </p:sp>
      <p:sp>
        <p:nvSpPr>
          <p:cNvPr id="15" name="TextBox 7">
            <a:extLst>
              <a:ext uri="{FF2B5EF4-FFF2-40B4-BE49-F238E27FC236}">
                <a16:creationId xmlns:a16="http://schemas.microsoft.com/office/drawing/2014/main" id="{61E791F4-C8E7-D566-5300-90F7EB27EDC3}"/>
              </a:ext>
            </a:extLst>
          </p:cNvPr>
          <p:cNvSpPr txBox="1"/>
          <p:nvPr/>
        </p:nvSpPr>
        <p:spPr>
          <a:xfrm>
            <a:off x="9614050" y="3473232"/>
            <a:ext cx="2577950" cy="307777"/>
          </a:xfrm>
          <a:prstGeom prst="rect">
            <a:avLst/>
          </a:prstGeom>
          <a:noFill/>
        </p:spPr>
        <p:txBody>
          <a:bodyPr wrap="none">
            <a:spAutoFit/>
          </a:bodyPr>
          <a:lstStyle/>
          <a:p>
            <a:pPr eaLnBrk="1" hangingPunct="1">
              <a:defRPr/>
            </a:pPr>
            <a:r>
              <a:rPr kumimoji="0" lang="en-US" sz="1400" dirty="0">
                <a:latin typeface="Avenir Book" panose="02000503020000020003" pitchFamily="2" charset="0"/>
                <a:cs typeface="Franklin Gothic Book"/>
              </a:rPr>
              <a:t>[</a:t>
            </a:r>
            <a:r>
              <a:rPr kumimoji="0" lang="en-US" sz="1400" i="1" dirty="0">
                <a:latin typeface="Avenir Book" panose="02000503020000020003" pitchFamily="2" charset="0"/>
                <a:cs typeface="Franklin Gothic Book"/>
              </a:rPr>
              <a:t>Orville and Henderson</a:t>
            </a:r>
            <a:r>
              <a:rPr kumimoji="0" lang="en-US" sz="1400" dirty="0">
                <a:latin typeface="Avenir Book" panose="02000503020000020003" pitchFamily="2" charset="0"/>
                <a:cs typeface="Franklin Gothic Book"/>
              </a:rPr>
              <a:t>, 1984]</a:t>
            </a:r>
          </a:p>
        </p:txBody>
      </p:sp>
      <p:sp>
        <p:nvSpPr>
          <p:cNvPr id="16" name="テキスト ボックス 15">
            <a:extLst>
              <a:ext uri="{FF2B5EF4-FFF2-40B4-BE49-F238E27FC236}">
                <a16:creationId xmlns:a16="http://schemas.microsoft.com/office/drawing/2014/main" id="{103465EC-02D8-A258-FFB8-15F80EEAA065}"/>
              </a:ext>
            </a:extLst>
          </p:cNvPr>
          <p:cNvSpPr txBox="1"/>
          <p:nvPr/>
        </p:nvSpPr>
        <p:spPr>
          <a:xfrm>
            <a:off x="4131334" y="3844071"/>
            <a:ext cx="1215076" cy="269946"/>
          </a:xfrm>
          <a:prstGeom prst="rect">
            <a:avLst/>
          </a:prstGeom>
          <a:solidFill>
            <a:schemeClr val="bg1"/>
          </a:solidFill>
        </p:spPr>
        <p:txBody>
          <a:bodyPr wrap="none" lIns="0" tIns="0" rIns="0" bIns="0" rtlCol="0">
            <a:spAutoFit/>
          </a:bodyPr>
          <a:lstStyle/>
          <a:p>
            <a:pPr algn="l">
              <a:lnSpc>
                <a:spcPts val="2100"/>
              </a:lnSpc>
            </a:pPr>
            <a:r>
              <a:rPr kumimoji="1" lang="en-US" altLang="ja-JP" dirty="0">
                <a:solidFill>
                  <a:srgbClr val="0432FF"/>
                </a:solidFill>
                <a:latin typeface="Avenir Medium" panose="02000503020000020003" pitchFamily="2" charset="0"/>
                <a:ea typeface="Meiryo" charset="-128"/>
                <a:cs typeface="Meiryo" charset="-128"/>
              </a:rPr>
              <a:t>NI 399.5nm</a:t>
            </a:r>
            <a:endParaRPr kumimoji="1" lang="ja-JP" altLang="en-US" dirty="0">
              <a:solidFill>
                <a:srgbClr val="0432FF"/>
              </a:solidFill>
              <a:latin typeface="Avenir Medium" panose="02000503020000020003" pitchFamily="2" charset="0"/>
              <a:ea typeface="Meiryo" charset="-128"/>
              <a:cs typeface="Meiryo" charset="-128"/>
            </a:endParaRPr>
          </a:p>
        </p:txBody>
      </p:sp>
      <p:cxnSp>
        <p:nvCxnSpPr>
          <p:cNvPr id="18" name="直線矢印コネクタ 17">
            <a:extLst>
              <a:ext uri="{FF2B5EF4-FFF2-40B4-BE49-F238E27FC236}">
                <a16:creationId xmlns:a16="http://schemas.microsoft.com/office/drawing/2014/main" id="{54FDF285-5665-F23D-F5EB-C1A80C66EDE5}"/>
              </a:ext>
            </a:extLst>
          </p:cNvPr>
          <p:cNvCxnSpPr/>
          <p:nvPr/>
        </p:nvCxnSpPr>
        <p:spPr>
          <a:xfrm>
            <a:off x="5383924" y="4020207"/>
            <a:ext cx="541690" cy="141890"/>
          </a:xfrm>
          <a:prstGeom prst="straightConnector1">
            <a:avLst/>
          </a:prstGeom>
          <a:ln w="28575" cmpd="sng">
            <a:solidFill>
              <a:srgbClr val="0432FF"/>
            </a:solidFill>
            <a:tailEnd type="arrow"/>
          </a:ln>
          <a:effectLst/>
        </p:spPr>
        <p:style>
          <a:lnRef idx="2">
            <a:schemeClr val="accent1"/>
          </a:lnRef>
          <a:fillRef idx="0">
            <a:schemeClr val="accent1"/>
          </a:fillRef>
          <a:effectRef idx="1">
            <a:schemeClr val="accent1"/>
          </a:effectRef>
          <a:fontRef idx="minor">
            <a:schemeClr val="tx1"/>
          </a:fontRef>
        </p:style>
      </p:cxnSp>
      <p:sp>
        <p:nvSpPr>
          <p:cNvPr id="19" name="テキスト ボックス 18">
            <a:extLst>
              <a:ext uri="{FF2B5EF4-FFF2-40B4-BE49-F238E27FC236}">
                <a16:creationId xmlns:a16="http://schemas.microsoft.com/office/drawing/2014/main" id="{BACD79F8-954D-54A3-7186-791F13F796DE}"/>
              </a:ext>
            </a:extLst>
          </p:cNvPr>
          <p:cNvSpPr txBox="1"/>
          <p:nvPr/>
        </p:nvSpPr>
        <p:spPr>
          <a:xfrm>
            <a:off x="2026829" y="851338"/>
            <a:ext cx="1312860" cy="269946"/>
          </a:xfrm>
          <a:prstGeom prst="rect">
            <a:avLst/>
          </a:prstGeom>
          <a:solidFill>
            <a:schemeClr val="bg1"/>
          </a:solidFill>
        </p:spPr>
        <p:txBody>
          <a:bodyPr wrap="none" lIns="0" tIns="0" rIns="0" bIns="0" rtlCol="0">
            <a:spAutoFit/>
          </a:bodyPr>
          <a:lstStyle/>
          <a:p>
            <a:pPr algn="l">
              <a:lnSpc>
                <a:spcPts val="2100"/>
              </a:lnSpc>
            </a:pPr>
            <a:r>
              <a:rPr lang="en-US" altLang="ja-JP" dirty="0">
                <a:solidFill>
                  <a:srgbClr val="0432FF"/>
                </a:solidFill>
                <a:latin typeface="Avenir Medium" panose="02000503020000020003" pitchFamily="2" charset="0"/>
                <a:ea typeface="Meiryo" charset="-128"/>
                <a:cs typeface="Meiryo" charset="-128"/>
              </a:rPr>
              <a:t>CN</a:t>
            </a:r>
            <a:r>
              <a:rPr kumimoji="1" lang="en-US" altLang="ja-JP" dirty="0">
                <a:solidFill>
                  <a:srgbClr val="0432FF"/>
                </a:solidFill>
                <a:latin typeface="Avenir Medium" panose="02000503020000020003" pitchFamily="2" charset="0"/>
                <a:ea typeface="Meiryo" charset="-128"/>
                <a:cs typeface="Meiryo" charset="-128"/>
              </a:rPr>
              <a:t> 388.3nm</a:t>
            </a:r>
            <a:endParaRPr kumimoji="1" lang="ja-JP" altLang="en-US" dirty="0">
              <a:solidFill>
                <a:srgbClr val="0432FF"/>
              </a:solidFill>
              <a:latin typeface="Avenir Medium" panose="02000503020000020003" pitchFamily="2" charset="0"/>
              <a:ea typeface="Meiryo" charset="-128"/>
              <a:cs typeface="Meiryo" charset="-128"/>
            </a:endParaRPr>
          </a:p>
        </p:txBody>
      </p:sp>
      <p:cxnSp>
        <p:nvCxnSpPr>
          <p:cNvPr id="20" name="直線矢印コネクタ 19">
            <a:extLst>
              <a:ext uri="{FF2B5EF4-FFF2-40B4-BE49-F238E27FC236}">
                <a16:creationId xmlns:a16="http://schemas.microsoft.com/office/drawing/2014/main" id="{726657CE-AB0F-9272-0EFF-630F62C0B27A}"/>
              </a:ext>
            </a:extLst>
          </p:cNvPr>
          <p:cNvCxnSpPr>
            <a:cxnSpLocks/>
          </p:cNvCxnSpPr>
          <p:nvPr/>
        </p:nvCxnSpPr>
        <p:spPr>
          <a:xfrm flipH="1">
            <a:off x="1775460" y="1196581"/>
            <a:ext cx="366109" cy="923881"/>
          </a:xfrm>
          <a:prstGeom prst="straightConnector1">
            <a:avLst/>
          </a:prstGeom>
          <a:ln w="28575" cmpd="sng">
            <a:solidFill>
              <a:srgbClr val="0432FF"/>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9092523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グループ化 7">
            <a:extLst>
              <a:ext uri="{FF2B5EF4-FFF2-40B4-BE49-F238E27FC236}">
                <a16:creationId xmlns:a16="http://schemas.microsoft.com/office/drawing/2014/main" id="{37BDB459-D9A0-89D7-AE07-69ADBD94DE39}"/>
              </a:ext>
            </a:extLst>
          </p:cNvPr>
          <p:cNvGrpSpPr/>
          <p:nvPr/>
        </p:nvGrpSpPr>
        <p:grpSpPr>
          <a:xfrm>
            <a:off x="1469313" y="611694"/>
            <a:ext cx="9502092" cy="4729050"/>
            <a:chOff x="1469313" y="611694"/>
            <a:chExt cx="9502092" cy="4729050"/>
          </a:xfrm>
        </p:grpSpPr>
        <p:grpSp>
          <p:nvGrpSpPr>
            <p:cNvPr id="7" name="グループ化 6">
              <a:extLst>
                <a:ext uri="{FF2B5EF4-FFF2-40B4-BE49-F238E27FC236}">
                  <a16:creationId xmlns:a16="http://schemas.microsoft.com/office/drawing/2014/main" id="{758332BE-3CDF-90DF-057E-98B34E3FE9FF}"/>
                </a:ext>
              </a:extLst>
            </p:cNvPr>
            <p:cNvGrpSpPr/>
            <p:nvPr/>
          </p:nvGrpSpPr>
          <p:grpSpPr>
            <a:xfrm>
              <a:off x="1469313" y="818750"/>
              <a:ext cx="9502092" cy="4521994"/>
              <a:chOff x="1469313" y="818749"/>
              <a:chExt cx="9502092" cy="4769455"/>
            </a:xfrm>
          </p:grpSpPr>
          <p:pic>
            <p:nvPicPr>
              <p:cNvPr id="85" name="図 84"/>
              <p:cNvPicPr/>
              <p:nvPr/>
            </p:nvPicPr>
            <p:blipFill>
              <a:blip r:embed="rId2"/>
              <a:srcRect l="42632" r="5441" b="25007"/>
              <a:stretch/>
            </p:blipFill>
            <p:spPr>
              <a:xfrm>
                <a:off x="6021676" y="818749"/>
                <a:ext cx="4949729" cy="3576111"/>
              </a:xfrm>
              <a:prstGeom prst="rect">
                <a:avLst/>
              </a:prstGeom>
              <a:ln>
                <a:noFill/>
              </a:ln>
            </p:spPr>
          </p:pic>
          <p:pic>
            <p:nvPicPr>
              <p:cNvPr id="86" name="図 85"/>
              <p:cNvPicPr/>
              <p:nvPr/>
            </p:nvPicPr>
            <p:blipFill>
              <a:blip r:embed="rId2"/>
              <a:srcRect r="56485" b="13914"/>
              <a:stretch/>
            </p:blipFill>
            <p:spPr>
              <a:xfrm>
                <a:off x="1469313" y="818749"/>
                <a:ext cx="4147309" cy="4105506"/>
              </a:xfrm>
              <a:prstGeom prst="rect">
                <a:avLst/>
              </a:prstGeom>
              <a:ln>
                <a:noFill/>
              </a:ln>
            </p:spPr>
          </p:pic>
          <p:sp>
            <p:nvSpPr>
              <p:cNvPr id="89" name="CustomShape 3"/>
              <p:cNvSpPr/>
              <p:nvPr/>
            </p:nvSpPr>
            <p:spPr>
              <a:xfrm>
                <a:off x="2816805" y="3788718"/>
                <a:ext cx="75115" cy="72829"/>
              </a:xfrm>
              <a:prstGeom prst="ellipse">
                <a:avLst/>
              </a:prstGeom>
              <a:solidFill>
                <a:srgbClr val="729FCF"/>
              </a:solidFill>
              <a:ln>
                <a:solidFill>
                  <a:srgbClr val="3465A4"/>
                </a:solidFill>
              </a:ln>
            </p:spPr>
            <p:style>
              <a:lnRef idx="0">
                <a:scrgbClr r="0" g="0" b="0"/>
              </a:lnRef>
              <a:fillRef idx="0">
                <a:scrgbClr r="0" g="0" b="0"/>
              </a:fillRef>
              <a:effectRef idx="0">
                <a:scrgbClr r="0" g="0" b="0"/>
              </a:effectRef>
              <a:fontRef idx="minor"/>
            </p:style>
            <p:txBody>
              <a:bodyPr/>
              <a:lstStyle/>
              <a:p>
                <a:endParaRPr lang="ja-JP" altLang="en-US" sz="1633"/>
              </a:p>
            </p:txBody>
          </p:sp>
          <p:sp>
            <p:nvSpPr>
              <p:cNvPr id="90" name="CustomShape 4"/>
              <p:cNvSpPr/>
              <p:nvPr/>
            </p:nvSpPr>
            <p:spPr>
              <a:xfrm>
                <a:off x="3417395" y="3886040"/>
                <a:ext cx="75115" cy="73155"/>
              </a:xfrm>
              <a:prstGeom prst="ellipse">
                <a:avLst/>
              </a:prstGeom>
              <a:solidFill>
                <a:srgbClr val="729FCF"/>
              </a:solidFill>
              <a:ln>
                <a:solidFill>
                  <a:srgbClr val="3465A4"/>
                </a:solidFill>
              </a:ln>
            </p:spPr>
            <p:style>
              <a:lnRef idx="0">
                <a:scrgbClr r="0" g="0" b="0"/>
              </a:lnRef>
              <a:fillRef idx="0">
                <a:scrgbClr r="0" g="0" b="0"/>
              </a:fillRef>
              <a:effectRef idx="0">
                <a:scrgbClr r="0" g="0" b="0"/>
              </a:effectRef>
              <a:fontRef idx="minor"/>
            </p:style>
            <p:txBody>
              <a:bodyPr/>
              <a:lstStyle/>
              <a:p>
                <a:endParaRPr lang="ja-JP" altLang="en-US" sz="1633"/>
              </a:p>
            </p:txBody>
          </p:sp>
          <p:sp>
            <p:nvSpPr>
              <p:cNvPr id="91" name="CustomShape 5"/>
              <p:cNvSpPr/>
              <p:nvPr/>
            </p:nvSpPr>
            <p:spPr>
              <a:xfrm>
                <a:off x="3417395" y="4129673"/>
                <a:ext cx="75115" cy="73155"/>
              </a:xfrm>
              <a:prstGeom prst="ellipse">
                <a:avLst/>
              </a:prstGeom>
              <a:solidFill>
                <a:srgbClr val="729FCF"/>
              </a:solidFill>
              <a:ln>
                <a:solidFill>
                  <a:srgbClr val="3465A4"/>
                </a:solidFill>
              </a:ln>
            </p:spPr>
            <p:style>
              <a:lnRef idx="0">
                <a:scrgbClr r="0" g="0" b="0"/>
              </a:lnRef>
              <a:fillRef idx="0">
                <a:scrgbClr r="0" g="0" b="0"/>
              </a:fillRef>
              <a:effectRef idx="0">
                <a:scrgbClr r="0" g="0" b="0"/>
              </a:effectRef>
              <a:fontRef idx="minor"/>
            </p:style>
            <p:txBody>
              <a:bodyPr/>
              <a:lstStyle/>
              <a:p>
                <a:endParaRPr lang="ja-JP" altLang="en-US" sz="1633"/>
              </a:p>
            </p:txBody>
          </p:sp>
          <p:sp>
            <p:nvSpPr>
              <p:cNvPr id="92" name="CustomShape 6"/>
              <p:cNvSpPr/>
              <p:nvPr/>
            </p:nvSpPr>
            <p:spPr>
              <a:xfrm>
                <a:off x="3892251" y="4008183"/>
                <a:ext cx="75115" cy="73155"/>
              </a:xfrm>
              <a:prstGeom prst="ellipse">
                <a:avLst/>
              </a:prstGeom>
              <a:solidFill>
                <a:srgbClr val="729FCF"/>
              </a:solidFill>
              <a:ln>
                <a:solidFill>
                  <a:srgbClr val="3465A4"/>
                </a:solidFill>
              </a:ln>
            </p:spPr>
            <p:style>
              <a:lnRef idx="0">
                <a:scrgbClr r="0" g="0" b="0"/>
              </a:lnRef>
              <a:fillRef idx="0">
                <a:scrgbClr r="0" g="0" b="0"/>
              </a:fillRef>
              <a:effectRef idx="0">
                <a:scrgbClr r="0" g="0" b="0"/>
              </a:effectRef>
              <a:fontRef idx="minor"/>
            </p:style>
            <p:txBody>
              <a:bodyPr/>
              <a:lstStyle/>
              <a:p>
                <a:endParaRPr lang="ja-JP" altLang="en-US" sz="1633"/>
              </a:p>
            </p:txBody>
          </p:sp>
          <p:sp>
            <p:nvSpPr>
              <p:cNvPr id="93" name="CustomShape 7"/>
              <p:cNvSpPr/>
              <p:nvPr/>
            </p:nvSpPr>
            <p:spPr>
              <a:xfrm>
                <a:off x="4117595" y="3910534"/>
                <a:ext cx="75115" cy="73155"/>
              </a:xfrm>
              <a:prstGeom prst="ellipse">
                <a:avLst/>
              </a:prstGeom>
              <a:solidFill>
                <a:srgbClr val="729FCF"/>
              </a:solidFill>
              <a:ln>
                <a:solidFill>
                  <a:srgbClr val="3465A4"/>
                </a:solidFill>
              </a:ln>
            </p:spPr>
            <p:style>
              <a:lnRef idx="0">
                <a:scrgbClr r="0" g="0" b="0"/>
              </a:lnRef>
              <a:fillRef idx="0">
                <a:scrgbClr r="0" g="0" b="0"/>
              </a:fillRef>
              <a:effectRef idx="0">
                <a:scrgbClr r="0" g="0" b="0"/>
              </a:effectRef>
              <a:fontRef idx="minor"/>
            </p:style>
            <p:txBody>
              <a:bodyPr/>
              <a:lstStyle/>
              <a:p>
                <a:endParaRPr lang="ja-JP" altLang="en-US" sz="1633"/>
              </a:p>
            </p:txBody>
          </p:sp>
          <p:sp>
            <p:nvSpPr>
              <p:cNvPr id="94" name="CustomShape 8"/>
              <p:cNvSpPr/>
              <p:nvPr/>
            </p:nvSpPr>
            <p:spPr>
              <a:xfrm>
                <a:off x="4492841" y="3805047"/>
                <a:ext cx="75115" cy="72829"/>
              </a:xfrm>
              <a:prstGeom prst="ellipse">
                <a:avLst/>
              </a:prstGeom>
              <a:solidFill>
                <a:srgbClr val="729FCF"/>
              </a:solidFill>
              <a:ln>
                <a:solidFill>
                  <a:srgbClr val="3465A4"/>
                </a:solidFill>
              </a:ln>
            </p:spPr>
            <p:style>
              <a:lnRef idx="0">
                <a:scrgbClr r="0" g="0" b="0"/>
              </a:lnRef>
              <a:fillRef idx="0">
                <a:scrgbClr r="0" g="0" b="0"/>
              </a:fillRef>
              <a:effectRef idx="0">
                <a:scrgbClr r="0" g="0" b="0"/>
              </a:effectRef>
              <a:fontRef idx="minor"/>
            </p:style>
            <p:txBody>
              <a:bodyPr/>
              <a:lstStyle/>
              <a:p>
                <a:endParaRPr lang="ja-JP" altLang="en-US" sz="1633"/>
              </a:p>
            </p:txBody>
          </p:sp>
          <p:sp>
            <p:nvSpPr>
              <p:cNvPr id="95" name="CustomShape 9"/>
              <p:cNvSpPr/>
              <p:nvPr/>
            </p:nvSpPr>
            <p:spPr>
              <a:xfrm>
                <a:off x="4492841" y="4081338"/>
                <a:ext cx="75115" cy="72829"/>
              </a:xfrm>
              <a:prstGeom prst="ellipse">
                <a:avLst/>
              </a:prstGeom>
              <a:solidFill>
                <a:srgbClr val="729FCF"/>
              </a:solidFill>
              <a:ln>
                <a:solidFill>
                  <a:srgbClr val="3465A4"/>
                </a:solidFill>
              </a:ln>
            </p:spPr>
            <p:style>
              <a:lnRef idx="0">
                <a:scrgbClr r="0" g="0" b="0"/>
              </a:lnRef>
              <a:fillRef idx="0">
                <a:scrgbClr r="0" g="0" b="0"/>
              </a:fillRef>
              <a:effectRef idx="0">
                <a:scrgbClr r="0" g="0" b="0"/>
              </a:effectRef>
              <a:fontRef idx="minor"/>
            </p:style>
            <p:txBody>
              <a:bodyPr/>
              <a:lstStyle/>
              <a:p>
                <a:endParaRPr lang="ja-JP" altLang="en-US" sz="1633"/>
              </a:p>
            </p:txBody>
          </p:sp>
          <p:sp>
            <p:nvSpPr>
              <p:cNvPr id="96" name="CustomShape 10"/>
              <p:cNvSpPr/>
              <p:nvPr/>
            </p:nvSpPr>
            <p:spPr>
              <a:xfrm>
                <a:off x="3092770" y="4105506"/>
                <a:ext cx="74788" cy="73155"/>
              </a:xfrm>
              <a:prstGeom prst="ellipse">
                <a:avLst/>
              </a:prstGeom>
              <a:solidFill>
                <a:srgbClr val="729FCF"/>
              </a:solidFill>
              <a:ln>
                <a:solidFill>
                  <a:srgbClr val="3465A4"/>
                </a:solidFill>
              </a:ln>
            </p:spPr>
            <p:style>
              <a:lnRef idx="0">
                <a:scrgbClr r="0" g="0" b="0"/>
              </a:lnRef>
              <a:fillRef idx="0">
                <a:scrgbClr r="0" g="0" b="0"/>
              </a:fillRef>
              <a:effectRef idx="0">
                <a:scrgbClr r="0" g="0" b="0"/>
              </a:effectRef>
              <a:fontRef idx="minor"/>
            </p:style>
            <p:txBody>
              <a:bodyPr/>
              <a:lstStyle/>
              <a:p>
                <a:endParaRPr lang="ja-JP" altLang="en-US" sz="1633"/>
              </a:p>
            </p:txBody>
          </p:sp>
          <p:sp>
            <p:nvSpPr>
              <p:cNvPr id="97" name="CustomShape 11"/>
              <p:cNvSpPr/>
              <p:nvPr/>
            </p:nvSpPr>
            <p:spPr>
              <a:xfrm>
                <a:off x="4455610" y="3938947"/>
                <a:ext cx="75115" cy="73155"/>
              </a:xfrm>
              <a:prstGeom prst="ellipse">
                <a:avLst/>
              </a:prstGeom>
              <a:solidFill>
                <a:srgbClr val="729FCF"/>
              </a:solidFill>
              <a:ln>
                <a:solidFill>
                  <a:srgbClr val="3465A4"/>
                </a:solidFill>
              </a:ln>
            </p:spPr>
            <p:style>
              <a:lnRef idx="0">
                <a:scrgbClr r="0" g="0" b="0"/>
              </a:lnRef>
              <a:fillRef idx="0">
                <a:scrgbClr r="0" g="0" b="0"/>
              </a:fillRef>
              <a:effectRef idx="0">
                <a:scrgbClr r="0" g="0" b="0"/>
              </a:effectRef>
              <a:fontRef idx="minor"/>
            </p:style>
            <p:txBody>
              <a:bodyPr/>
              <a:lstStyle/>
              <a:p>
                <a:endParaRPr lang="ja-JP" altLang="en-US" sz="1633"/>
              </a:p>
            </p:txBody>
          </p:sp>
          <p:sp>
            <p:nvSpPr>
              <p:cNvPr id="98" name="CustomShape 12"/>
              <p:cNvSpPr/>
              <p:nvPr/>
            </p:nvSpPr>
            <p:spPr>
              <a:xfrm>
                <a:off x="3693034" y="4178661"/>
                <a:ext cx="74788" cy="73155"/>
              </a:xfrm>
              <a:prstGeom prst="ellipse">
                <a:avLst/>
              </a:prstGeom>
              <a:solidFill>
                <a:srgbClr val="729FCF"/>
              </a:solidFill>
              <a:ln>
                <a:solidFill>
                  <a:srgbClr val="3465A4"/>
                </a:solidFill>
              </a:ln>
            </p:spPr>
            <p:style>
              <a:lnRef idx="0">
                <a:scrgbClr r="0" g="0" b="0"/>
              </a:lnRef>
              <a:fillRef idx="0">
                <a:scrgbClr r="0" g="0" b="0"/>
              </a:fillRef>
              <a:effectRef idx="0">
                <a:scrgbClr r="0" g="0" b="0"/>
              </a:effectRef>
              <a:fontRef idx="minor"/>
            </p:style>
            <p:txBody>
              <a:bodyPr/>
              <a:lstStyle/>
              <a:p>
                <a:endParaRPr lang="ja-JP" altLang="en-US" sz="1633"/>
              </a:p>
            </p:txBody>
          </p:sp>
          <p:sp>
            <p:nvSpPr>
              <p:cNvPr id="99" name="CustomShape 13"/>
              <p:cNvSpPr/>
              <p:nvPr/>
            </p:nvSpPr>
            <p:spPr>
              <a:xfrm>
                <a:off x="2791984" y="4007856"/>
                <a:ext cx="75115" cy="72829"/>
              </a:xfrm>
              <a:prstGeom prst="ellipse">
                <a:avLst/>
              </a:prstGeom>
              <a:solidFill>
                <a:srgbClr val="729FCF"/>
              </a:solidFill>
              <a:ln>
                <a:solidFill>
                  <a:srgbClr val="3465A4"/>
                </a:solidFill>
              </a:ln>
            </p:spPr>
            <p:style>
              <a:lnRef idx="0">
                <a:scrgbClr r="0" g="0" b="0"/>
              </a:lnRef>
              <a:fillRef idx="0">
                <a:scrgbClr r="0" g="0" b="0"/>
              </a:fillRef>
              <a:effectRef idx="0">
                <a:scrgbClr r="0" g="0" b="0"/>
              </a:effectRef>
              <a:fontRef idx="minor"/>
            </p:style>
            <p:txBody>
              <a:bodyPr/>
              <a:lstStyle/>
              <a:p>
                <a:endParaRPr lang="ja-JP" altLang="en-US" sz="1633"/>
              </a:p>
            </p:txBody>
          </p:sp>
          <p:sp>
            <p:nvSpPr>
              <p:cNvPr id="103" name="CustomShape 17"/>
              <p:cNvSpPr/>
              <p:nvPr/>
            </p:nvSpPr>
            <p:spPr>
              <a:xfrm>
                <a:off x="4270437" y="1745925"/>
                <a:ext cx="163293" cy="163293"/>
              </a:xfrm>
              <a:prstGeom prst="ellipse">
                <a:avLst/>
              </a:prstGeom>
              <a:solidFill>
                <a:srgbClr val="FF6600"/>
              </a:solidFill>
              <a:ln w="29160">
                <a:noFill/>
              </a:ln>
            </p:spPr>
            <p:style>
              <a:lnRef idx="0">
                <a:scrgbClr r="0" g="0" b="0"/>
              </a:lnRef>
              <a:fillRef idx="0">
                <a:scrgbClr r="0" g="0" b="0"/>
              </a:fillRef>
              <a:effectRef idx="0">
                <a:scrgbClr r="0" g="0" b="0"/>
              </a:effectRef>
              <a:fontRef idx="minor"/>
            </p:style>
            <p:txBody>
              <a:bodyPr/>
              <a:lstStyle/>
              <a:p>
                <a:endParaRPr lang="ja-JP" altLang="en-US" sz="1633"/>
              </a:p>
            </p:txBody>
          </p:sp>
          <p:sp>
            <p:nvSpPr>
              <p:cNvPr id="105" name="CustomShape 19"/>
              <p:cNvSpPr/>
              <p:nvPr/>
            </p:nvSpPr>
            <p:spPr>
              <a:xfrm>
                <a:off x="2530716" y="4170823"/>
                <a:ext cx="75115" cy="72829"/>
              </a:xfrm>
              <a:prstGeom prst="ellipse">
                <a:avLst/>
              </a:prstGeom>
              <a:solidFill>
                <a:srgbClr val="729FCF"/>
              </a:solidFill>
              <a:ln>
                <a:solidFill>
                  <a:srgbClr val="3465A4"/>
                </a:solidFill>
              </a:ln>
            </p:spPr>
            <p:style>
              <a:lnRef idx="0">
                <a:scrgbClr r="0" g="0" b="0"/>
              </a:lnRef>
              <a:fillRef idx="0">
                <a:scrgbClr r="0" g="0" b="0"/>
              </a:fillRef>
              <a:effectRef idx="0">
                <a:scrgbClr r="0" g="0" b="0"/>
              </a:effectRef>
              <a:fontRef idx="minor"/>
            </p:style>
            <p:txBody>
              <a:bodyPr/>
              <a:lstStyle/>
              <a:p>
                <a:endParaRPr lang="ja-JP" altLang="en-US" sz="1633"/>
              </a:p>
            </p:txBody>
          </p:sp>
          <p:sp>
            <p:nvSpPr>
              <p:cNvPr id="106" name="CustomShape 20"/>
              <p:cNvSpPr/>
              <p:nvPr/>
            </p:nvSpPr>
            <p:spPr>
              <a:xfrm>
                <a:off x="5402470" y="3974545"/>
                <a:ext cx="75115" cy="72829"/>
              </a:xfrm>
              <a:prstGeom prst="ellipse">
                <a:avLst/>
              </a:prstGeom>
              <a:solidFill>
                <a:srgbClr val="729FCF"/>
              </a:solidFill>
              <a:ln>
                <a:solidFill>
                  <a:srgbClr val="3465A4"/>
                </a:solidFill>
              </a:ln>
            </p:spPr>
            <p:style>
              <a:lnRef idx="0">
                <a:scrgbClr r="0" g="0" b="0"/>
              </a:lnRef>
              <a:fillRef idx="0">
                <a:scrgbClr r="0" g="0" b="0"/>
              </a:fillRef>
              <a:effectRef idx="0">
                <a:scrgbClr r="0" g="0" b="0"/>
              </a:effectRef>
              <a:fontRef idx="minor"/>
            </p:style>
            <p:txBody>
              <a:bodyPr/>
              <a:lstStyle/>
              <a:p>
                <a:endParaRPr lang="ja-JP" altLang="en-US" sz="1633"/>
              </a:p>
            </p:txBody>
          </p:sp>
          <p:sp>
            <p:nvSpPr>
              <p:cNvPr id="107" name="CustomShape 21"/>
              <p:cNvSpPr/>
              <p:nvPr/>
            </p:nvSpPr>
            <p:spPr>
              <a:xfrm>
                <a:off x="3583627" y="3868731"/>
                <a:ext cx="75115" cy="73155"/>
              </a:xfrm>
              <a:prstGeom prst="ellipse">
                <a:avLst/>
              </a:prstGeom>
              <a:solidFill>
                <a:srgbClr val="729FCF"/>
              </a:solidFill>
              <a:ln>
                <a:solidFill>
                  <a:srgbClr val="3465A4"/>
                </a:solidFill>
              </a:ln>
            </p:spPr>
            <p:style>
              <a:lnRef idx="0">
                <a:scrgbClr r="0" g="0" b="0"/>
              </a:lnRef>
              <a:fillRef idx="0">
                <a:scrgbClr r="0" g="0" b="0"/>
              </a:fillRef>
              <a:effectRef idx="0">
                <a:scrgbClr r="0" g="0" b="0"/>
              </a:effectRef>
              <a:fontRef idx="minor"/>
            </p:style>
            <p:txBody>
              <a:bodyPr/>
              <a:lstStyle/>
              <a:p>
                <a:endParaRPr lang="ja-JP" altLang="en-US" sz="1633"/>
              </a:p>
            </p:txBody>
          </p:sp>
          <p:sp>
            <p:nvSpPr>
              <p:cNvPr id="108" name="CustomShape 22"/>
              <p:cNvSpPr/>
              <p:nvPr/>
            </p:nvSpPr>
            <p:spPr>
              <a:xfrm>
                <a:off x="3052273" y="1612352"/>
                <a:ext cx="150229" cy="150556"/>
              </a:xfrm>
              <a:custGeom>
                <a:avLst/>
                <a:gdLst/>
                <a:ahLst/>
                <a:cxnLst/>
                <a:rect l="l" t="t" r="r" b="b"/>
                <a:pathLst>
                  <a:path w="780" h="907">
                    <a:moveTo>
                      <a:pt x="390" y="0"/>
                    </a:moveTo>
                    <a:lnTo>
                      <a:pt x="492" y="276"/>
                    </a:lnTo>
                    <a:lnTo>
                      <a:pt x="780" y="228"/>
                    </a:lnTo>
                    <a:lnTo>
                      <a:pt x="594" y="457"/>
                    </a:lnTo>
                    <a:lnTo>
                      <a:pt x="780" y="679"/>
                    </a:lnTo>
                    <a:lnTo>
                      <a:pt x="492" y="631"/>
                    </a:lnTo>
                    <a:lnTo>
                      <a:pt x="390" y="907"/>
                    </a:lnTo>
                    <a:lnTo>
                      <a:pt x="288" y="631"/>
                    </a:lnTo>
                    <a:lnTo>
                      <a:pt x="0" y="679"/>
                    </a:lnTo>
                    <a:lnTo>
                      <a:pt x="186" y="457"/>
                    </a:lnTo>
                    <a:lnTo>
                      <a:pt x="0" y="228"/>
                    </a:lnTo>
                    <a:lnTo>
                      <a:pt x="288" y="276"/>
                    </a:lnTo>
                    <a:lnTo>
                      <a:pt x="390" y="0"/>
                    </a:lnTo>
                    <a:close/>
                  </a:path>
                </a:pathLst>
              </a:custGeom>
              <a:solidFill>
                <a:srgbClr val="FF3333"/>
              </a:solidFill>
              <a:ln>
                <a:noFill/>
              </a:ln>
            </p:spPr>
            <p:style>
              <a:lnRef idx="0">
                <a:scrgbClr r="0" g="0" b="0"/>
              </a:lnRef>
              <a:fillRef idx="0">
                <a:scrgbClr r="0" g="0" b="0"/>
              </a:fillRef>
              <a:effectRef idx="0">
                <a:scrgbClr r="0" g="0" b="0"/>
              </a:effectRef>
              <a:fontRef idx="minor"/>
            </p:style>
            <p:txBody>
              <a:bodyPr/>
              <a:lstStyle/>
              <a:p>
                <a:endParaRPr lang="ja-JP" altLang="en-US" sz="1633"/>
              </a:p>
            </p:txBody>
          </p:sp>
          <p:sp>
            <p:nvSpPr>
              <p:cNvPr id="109" name="CustomShape 23"/>
              <p:cNvSpPr/>
              <p:nvPr/>
            </p:nvSpPr>
            <p:spPr>
              <a:xfrm>
                <a:off x="3519290" y="1772379"/>
                <a:ext cx="150229" cy="150556"/>
              </a:xfrm>
              <a:custGeom>
                <a:avLst/>
                <a:gdLst/>
                <a:ahLst/>
                <a:cxnLst/>
                <a:rect l="l" t="t" r="r" b="b"/>
                <a:pathLst>
                  <a:path w="780" h="907">
                    <a:moveTo>
                      <a:pt x="390" y="0"/>
                    </a:moveTo>
                    <a:lnTo>
                      <a:pt x="492" y="276"/>
                    </a:lnTo>
                    <a:lnTo>
                      <a:pt x="780" y="228"/>
                    </a:lnTo>
                    <a:lnTo>
                      <a:pt x="594" y="457"/>
                    </a:lnTo>
                    <a:lnTo>
                      <a:pt x="780" y="679"/>
                    </a:lnTo>
                    <a:lnTo>
                      <a:pt x="492" y="631"/>
                    </a:lnTo>
                    <a:lnTo>
                      <a:pt x="390" y="907"/>
                    </a:lnTo>
                    <a:lnTo>
                      <a:pt x="288" y="631"/>
                    </a:lnTo>
                    <a:lnTo>
                      <a:pt x="0" y="679"/>
                    </a:lnTo>
                    <a:lnTo>
                      <a:pt x="186" y="457"/>
                    </a:lnTo>
                    <a:lnTo>
                      <a:pt x="0" y="228"/>
                    </a:lnTo>
                    <a:lnTo>
                      <a:pt x="288" y="276"/>
                    </a:lnTo>
                    <a:lnTo>
                      <a:pt x="390" y="0"/>
                    </a:lnTo>
                    <a:close/>
                  </a:path>
                </a:pathLst>
              </a:custGeom>
              <a:solidFill>
                <a:srgbClr val="FF3333"/>
              </a:solidFill>
              <a:ln>
                <a:noFill/>
              </a:ln>
            </p:spPr>
            <p:style>
              <a:lnRef idx="0">
                <a:scrgbClr r="0" g="0" b="0"/>
              </a:lnRef>
              <a:fillRef idx="0">
                <a:scrgbClr r="0" g="0" b="0"/>
              </a:fillRef>
              <a:effectRef idx="0">
                <a:scrgbClr r="0" g="0" b="0"/>
              </a:effectRef>
              <a:fontRef idx="minor"/>
            </p:style>
            <p:txBody>
              <a:bodyPr/>
              <a:lstStyle/>
              <a:p>
                <a:endParaRPr lang="ja-JP" altLang="en-US" sz="1633"/>
              </a:p>
            </p:txBody>
          </p:sp>
          <p:sp>
            <p:nvSpPr>
              <p:cNvPr id="110" name="CustomShape 24"/>
              <p:cNvSpPr/>
              <p:nvPr/>
            </p:nvSpPr>
            <p:spPr>
              <a:xfrm>
                <a:off x="4098000" y="1449059"/>
                <a:ext cx="150229" cy="150556"/>
              </a:xfrm>
              <a:custGeom>
                <a:avLst/>
                <a:gdLst/>
                <a:ahLst/>
                <a:cxnLst/>
                <a:rect l="l" t="t" r="r" b="b"/>
                <a:pathLst>
                  <a:path w="780" h="907">
                    <a:moveTo>
                      <a:pt x="390" y="0"/>
                    </a:moveTo>
                    <a:lnTo>
                      <a:pt x="492" y="276"/>
                    </a:lnTo>
                    <a:lnTo>
                      <a:pt x="780" y="228"/>
                    </a:lnTo>
                    <a:lnTo>
                      <a:pt x="594" y="457"/>
                    </a:lnTo>
                    <a:lnTo>
                      <a:pt x="780" y="679"/>
                    </a:lnTo>
                    <a:lnTo>
                      <a:pt x="492" y="631"/>
                    </a:lnTo>
                    <a:lnTo>
                      <a:pt x="390" y="907"/>
                    </a:lnTo>
                    <a:lnTo>
                      <a:pt x="288" y="631"/>
                    </a:lnTo>
                    <a:lnTo>
                      <a:pt x="0" y="679"/>
                    </a:lnTo>
                    <a:lnTo>
                      <a:pt x="186" y="457"/>
                    </a:lnTo>
                    <a:lnTo>
                      <a:pt x="0" y="228"/>
                    </a:lnTo>
                    <a:lnTo>
                      <a:pt x="288" y="276"/>
                    </a:lnTo>
                    <a:lnTo>
                      <a:pt x="390" y="0"/>
                    </a:lnTo>
                    <a:close/>
                  </a:path>
                </a:pathLst>
              </a:custGeom>
              <a:solidFill>
                <a:srgbClr val="FF3333"/>
              </a:solidFill>
              <a:ln>
                <a:noFill/>
              </a:ln>
            </p:spPr>
            <p:style>
              <a:lnRef idx="0">
                <a:scrgbClr r="0" g="0" b="0"/>
              </a:lnRef>
              <a:fillRef idx="0">
                <a:scrgbClr r="0" g="0" b="0"/>
              </a:fillRef>
              <a:effectRef idx="0">
                <a:scrgbClr r="0" g="0" b="0"/>
              </a:effectRef>
              <a:fontRef idx="minor"/>
            </p:style>
            <p:txBody>
              <a:bodyPr/>
              <a:lstStyle/>
              <a:p>
                <a:endParaRPr lang="ja-JP" altLang="en-US" sz="1633"/>
              </a:p>
            </p:txBody>
          </p:sp>
          <p:sp>
            <p:nvSpPr>
              <p:cNvPr id="111" name="CustomShape 25"/>
              <p:cNvSpPr/>
              <p:nvPr/>
            </p:nvSpPr>
            <p:spPr>
              <a:xfrm>
                <a:off x="3706424" y="2036913"/>
                <a:ext cx="150229" cy="150556"/>
              </a:xfrm>
              <a:custGeom>
                <a:avLst/>
                <a:gdLst/>
                <a:ahLst/>
                <a:cxnLst/>
                <a:rect l="l" t="t" r="r" b="b"/>
                <a:pathLst>
                  <a:path w="780" h="907">
                    <a:moveTo>
                      <a:pt x="390" y="0"/>
                    </a:moveTo>
                    <a:lnTo>
                      <a:pt x="492" y="276"/>
                    </a:lnTo>
                    <a:lnTo>
                      <a:pt x="780" y="228"/>
                    </a:lnTo>
                    <a:lnTo>
                      <a:pt x="594" y="457"/>
                    </a:lnTo>
                    <a:lnTo>
                      <a:pt x="780" y="679"/>
                    </a:lnTo>
                    <a:lnTo>
                      <a:pt x="492" y="631"/>
                    </a:lnTo>
                    <a:lnTo>
                      <a:pt x="390" y="907"/>
                    </a:lnTo>
                    <a:lnTo>
                      <a:pt x="288" y="631"/>
                    </a:lnTo>
                    <a:lnTo>
                      <a:pt x="0" y="679"/>
                    </a:lnTo>
                    <a:lnTo>
                      <a:pt x="186" y="457"/>
                    </a:lnTo>
                    <a:lnTo>
                      <a:pt x="0" y="228"/>
                    </a:lnTo>
                    <a:lnTo>
                      <a:pt x="288" y="276"/>
                    </a:lnTo>
                    <a:lnTo>
                      <a:pt x="390" y="0"/>
                    </a:lnTo>
                    <a:close/>
                  </a:path>
                </a:pathLst>
              </a:custGeom>
              <a:solidFill>
                <a:srgbClr val="FF3333"/>
              </a:solidFill>
              <a:ln>
                <a:noFill/>
              </a:ln>
            </p:spPr>
            <p:style>
              <a:lnRef idx="0">
                <a:scrgbClr r="0" g="0" b="0"/>
              </a:lnRef>
              <a:fillRef idx="0">
                <a:scrgbClr r="0" g="0" b="0"/>
              </a:fillRef>
              <a:effectRef idx="0">
                <a:scrgbClr r="0" g="0" b="0"/>
              </a:effectRef>
              <a:fontRef idx="minor"/>
            </p:style>
            <p:txBody>
              <a:bodyPr/>
              <a:lstStyle/>
              <a:p>
                <a:endParaRPr lang="ja-JP" altLang="en-US" sz="1633"/>
              </a:p>
            </p:txBody>
          </p:sp>
          <p:sp>
            <p:nvSpPr>
              <p:cNvPr id="113" name="CustomShape 27"/>
              <p:cNvSpPr/>
              <p:nvPr/>
            </p:nvSpPr>
            <p:spPr>
              <a:xfrm>
                <a:off x="2963115" y="3738424"/>
                <a:ext cx="75115" cy="73155"/>
              </a:xfrm>
              <a:prstGeom prst="ellipse">
                <a:avLst/>
              </a:prstGeom>
              <a:solidFill>
                <a:srgbClr val="729FCF"/>
              </a:solidFill>
              <a:ln>
                <a:solidFill>
                  <a:srgbClr val="3465A4"/>
                </a:solidFill>
              </a:ln>
            </p:spPr>
            <p:style>
              <a:lnRef idx="0">
                <a:scrgbClr r="0" g="0" b="0"/>
              </a:lnRef>
              <a:fillRef idx="0">
                <a:scrgbClr r="0" g="0" b="0"/>
              </a:fillRef>
              <a:effectRef idx="0">
                <a:scrgbClr r="0" g="0" b="0"/>
              </a:effectRef>
              <a:fontRef idx="minor"/>
            </p:style>
            <p:txBody>
              <a:bodyPr/>
              <a:lstStyle/>
              <a:p>
                <a:endParaRPr lang="ja-JP" altLang="en-US" sz="1633"/>
              </a:p>
            </p:txBody>
          </p:sp>
          <p:sp>
            <p:nvSpPr>
              <p:cNvPr id="114" name="CustomShape 28"/>
              <p:cNvSpPr/>
              <p:nvPr/>
            </p:nvSpPr>
            <p:spPr>
              <a:xfrm>
                <a:off x="3535946" y="3738424"/>
                <a:ext cx="75115" cy="73155"/>
              </a:xfrm>
              <a:prstGeom prst="ellipse">
                <a:avLst/>
              </a:prstGeom>
              <a:solidFill>
                <a:srgbClr val="729FCF"/>
              </a:solidFill>
              <a:ln>
                <a:solidFill>
                  <a:srgbClr val="3465A4"/>
                </a:solidFill>
              </a:ln>
            </p:spPr>
            <p:style>
              <a:lnRef idx="0">
                <a:scrgbClr r="0" g="0" b="0"/>
              </a:lnRef>
              <a:fillRef idx="0">
                <a:scrgbClr r="0" g="0" b="0"/>
              </a:fillRef>
              <a:effectRef idx="0">
                <a:scrgbClr r="0" g="0" b="0"/>
              </a:effectRef>
              <a:fontRef idx="minor"/>
            </p:style>
            <p:txBody>
              <a:bodyPr/>
              <a:lstStyle/>
              <a:p>
                <a:endParaRPr lang="ja-JP" altLang="en-US" sz="1633"/>
              </a:p>
            </p:txBody>
          </p:sp>
          <p:sp>
            <p:nvSpPr>
              <p:cNvPr id="115" name="CustomShape 29"/>
              <p:cNvSpPr/>
              <p:nvPr/>
            </p:nvSpPr>
            <p:spPr>
              <a:xfrm>
                <a:off x="3231568" y="3436332"/>
                <a:ext cx="150229" cy="151209"/>
              </a:xfrm>
              <a:custGeom>
                <a:avLst/>
                <a:gdLst/>
                <a:ahLst/>
                <a:cxnLst/>
                <a:rect l="l" t="t" r="r" b="b"/>
                <a:pathLst>
                  <a:path w="780" h="907">
                    <a:moveTo>
                      <a:pt x="390" y="0"/>
                    </a:moveTo>
                    <a:lnTo>
                      <a:pt x="492" y="276"/>
                    </a:lnTo>
                    <a:lnTo>
                      <a:pt x="780" y="228"/>
                    </a:lnTo>
                    <a:lnTo>
                      <a:pt x="594" y="457"/>
                    </a:lnTo>
                    <a:lnTo>
                      <a:pt x="780" y="679"/>
                    </a:lnTo>
                    <a:lnTo>
                      <a:pt x="492" y="631"/>
                    </a:lnTo>
                    <a:lnTo>
                      <a:pt x="390" y="907"/>
                    </a:lnTo>
                    <a:lnTo>
                      <a:pt x="288" y="631"/>
                    </a:lnTo>
                    <a:lnTo>
                      <a:pt x="0" y="679"/>
                    </a:lnTo>
                    <a:lnTo>
                      <a:pt x="186" y="457"/>
                    </a:lnTo>
                    <a:lnTo>
                      <a:pt x="0" y="228"/>
                    </a:lnTo>
                    <a:lnTo>
                      <a:pt x="288" y="276"/>
                    </a:lnTo>
                    <a:lnTo>
                      <a:pt x="390" y="0"/>
                    </a:lnTo>
                    <a:close/>
                  </a:path>
                </a:pathLst>
              </a:custGeom>
              <a:solidFill>
                <a:srgbClr val="FF3333"/>
              </a:solidFill>
              <a:ln>
                <a:noFill/>
              </a:ln>
            </p:spPr>
            <p:style>
              <a:lnRef idx="0">
                <a:scrgbClr r="0" g="0" b="0"/>
              </a:lnRef>
              <a:fillRef idx="0">
                <a:scrgbClr r="0" g="0" b="0"/>
              </a:fillRef>
              <a:effectRef idx="0">
                <a:scrgbClr r="0" g="0" b="0"/>
              </a:effectRef>
              <a:fontRef idx="minor"/>
            </p:style>
            <p:txBody>
              <a:bodyPr/>
              <a:lstStyle/>
              <a:p>
                <a:endParaRPr lang="ja-JP" altLang="en-US" sz="1633"/>
              </a:p>
            </p:txBody>
          </p:sp>
          <p:sp>
            <p:nvSpPr>
              <p:cNvPr id="116" name="CustomShape 30"/>
              <p:cNvSpPr/>
              <p:nvPr/>
            </p:nvSpPr>
            <p:spPr>
              <a:xfrm>
                <a:off x="3333463" y="3029733"/>
                <a:ext cx="150229" cy="151209"/>
              </a:xfrm>
              <a:custGeom>
                <a:avLst/>
                <a:gdLst/>
                <a:ahLst/>
                <a:cxnLst/>
                <a:rect l="l" t="t" r="r" b="b"/>
                <a:pathLst>
                  <a:path w="780" h="907">
                    <a:moveTo>
                      <a:pt x="390" y="0"/>
                    </a:moveTo>
                    <a:lnTo>
                      <a:pt x="492" y="276"/>
                    </a:lnTo>
                    <a:lnTo>
                      <a:pt x="780" y="228"/>
                    </a:lnTo>
                    <a:lnTo>
                      <a:pt x="594" y="457"/>
                    </a:lnTo>
                    <a:lnTo>
                      <a:pt x="780" y="679"/>
                    </a:lnTo>
                    <a:lnTo>
                      <a:pt x="492" y="631"/>
                    </a:lnTo>
                    <a:lnTo>
                      <a:pt x="390" y="907"/>
                    </a:lnTo>
                    <a:lnTo>
                      <a:pt x="288" y="631"/>
                    </a:lnTo>
                    <a:lnTo>
                      <a:pt x="0" y="679"/>
                    </a:lnTo>
                    <a:lnTo>
                      <a:pt x="186" y="457"/>
                    </a:lnTo>
                    <a:lnTo>
                      <a:pt x="0" y="228"/>
                    </a:lnTo>
                    <a:lnTo>
                      <a:pt x="288" y="276"/>
                    </a:lnTo>
                    <a:lnTo>
                      <a:pt x="390" y="0"/>
                    </a:lnTo>
                    <a:close/>
                  </a:path>
                </a:pathLst>
              </a:custGeom>
              <a:solidFill>
                <a:srgbClr val="FF3333"/>
              </a:solidFill>
              <a:ln>
                <a:noFill/>
              </a:ln>
            </p:spPr>
            <p:style>
              <a:lnRef idx="0">
                <a:scrgbClr r="0" g="0" b="0"/>
              </a:lnRef>
              <a:fillRef idx="0">
                <a:scrgbClr r="0" g="0" b="0"/>
              </a:fillRef>
              <a:effectRef idx="0">
                <a:scrgbClr r="0" g="0" b="0"/>
              </a:effectRef>
              <a:fontRef idx="minor"/>
            </p:style>
            <p:txBody>
              <a:bodyPr/>
              <a:lstStyle/>
              <a:p>
                <a:endParaRPr lang="ja-JP" altLang="en-US" sz="1633"/>
              </a:p>
            </p:txBody>
          </p:sp>
          <p:sp>
            <p:nvSpPr>
              <p:cNvPr id="117" name="CustomShape 31"/>
              <p:cNvSpPr/>
              <p:nvPr/>
            </p:nvSpPr>
            <p:spPr>
              <a:xfrm>
                <a:off x="3972917" y="3517325"/>
                <a:ext cx="150229" cy="151209"/>
              </a:xfrm>
              <a:custGeom>
                <a:avLst/>
                <a:gdLst/>
                <a:ahLst/>
                <a:cxnLst/>
                <a:rect l="l" t="t" r="r" b="b"/>
                <a:pathLst>
                  <a:path w="780" h="907">
                    <a:moveTo>
                      <a:pt x="390" y="0"/>
                    </a:moveTo>
                    <a:lnTo>
                      <a:pt x="492" y="276"/>
                    </a:lnTo>
                    <a:lnTo>
                      <a:pt x="780" y="228"/>
                    </a:lnTo>
                    <a:lnTo>
                      <a:pt x="594" y="457"/>
                    </a:lnTo>
                    <a:lnTo>
                      <a:pt x="780" y="679"/>
                    </a:lnTo>
                    <a:lnTo>
                      <a:pt x="492" y="631"/>
                    </a:lnTo>
                    <a:lnTo>
                      <a:pt x="390" y="907"/>
                    </a:lnTo>
                    <a:lnTo>
                      <a:pt x="288" y="631"/>
                    </a:lnTo>
                    <a:lnTo>
                      <a:pt x="0" y="679"/>
                    </a:lnTo>
                    <a:lnTo>
                      <a:pt x="186" y="457"/>
                    </a:lnTo>
                    <a:lnTo>
                      <a:pt x="0" y="228"/>
                    </a:lnTo>
                    <a:lnTo>
                      <a:pt x="288" y="276"/>
                    </a:lnTo>
                    <a:lnTo>
                      <a:pt x="390" y="0"/>
                    </a:lnTo>
                    <a:close/>
                  </a:path>
                </a:pathLst>
              </a:custGeom>
              <a:solidFill>
                <a:srgbClr val="FF3333"/>
              </a:solidFill>
              <a:ln>
                <a:noFill/>
              </a:ln>
            </p:spPr>
            <p:style>
              <a:lnRef idx="0">
                <a:scrgbClr r="0" g="0" b="0"/>
              </a:lnRef>
              <a:fillRef idx="0">
                <a:scrgbClr r="0" g="0" b="0"/>
              </a:fillRef>
              <a:effectRef idx="0">
                <a:scrgbClr r="0" g="0" b="0"/>
              </a:effectRef>
              <a:fontRef idx="minor"/>
            </p:style>
            <p:txBody>
              <a:bodyPr/>
              <a:lstStyle/>
              <a:p>
                <a:endParaRPr lang="ja-JP" altLang="en-US" sz="1633"/>
              </a:p>
            </p:txBody>
          </p:sp>
          <p:sp>
            <p:nvSpPr>
              <p:cNvPr id="118" name="CustomShape 32"/>
              <p:cNvSpPr/>
              <p:nvPr/>
            </p:nvSpPr>
            <p:spPr>
              <a:xfrm>
                <a:off x="3890618" y="2774017"/>
                <a:ext cx="150229" cy="151209"/>
              </a:xfrm>
              <a:custGeom>
                <a:avLst/>
                <a:gdLst/>
                <a:ahLst/>
                <a:cxnLst/>
                <a:rect l="l" t="t" r="r" b="b"/>
                <a:pathLst>
                  <a:path w="780" h="907">
                    <a:moveTo>
                      <a:pt x="390" y="0"/>
                    </a:moveTo>
                    <a:lnTo>
                      <a:pt x="492" y="276"/>
                    </a:lnTo>
                    <a:lnTo>
                      <a:pt x="780" y="228"/>
                    </a:lnTo>
                    <a:lnTo>
                      <a:pt x="594" y="457"/>
                    </a:lnTo>
                    <a:lnTo>
                      <a:pt x="780" y="679"/>
                    </a:lnTo>
                    <a:lnTo>
                      <a:pt x="492" y="631"/>
                    </a:lnTo>
                    <a:lnTo>
                      <a:pt x="390" y="907"/>
                    </a:lnTo>
                    <a:lnTo>
                      <a:pt x="288" y="631"/>
                    </a:lnTo>
                    <a:lnTo>
                      <a:pt x="0" y="679"/>
                    </a:lnTo>
                    <a:lnTo>
                      <a:pt x="186" y="457"/>
                    </a:lnTo>
                    <a:lnTo>
                      <a:pt x="0" y="228"/>
                    </a:lnTo>
                    <a:lnTo>
                      <a:pt x="288" y="276"/>
                    </a:lnTo>
                    <a:lnTo>
                      <a:pt x="390" y="0"/>
                    </a:lnTo>
                    <a:close/>
                  </a:path>
                </a:pathLst>
              </a:custGeom>
              <a:solidFill>
                <a:srgbClr val="FF3333"/>
              </a:solidFill>
              <a:ln>
                <a:noFill/>
              </a:ln>
            </p:spPr>
            <p:style>
              <a:lnRef idx="0">
                <a:scrgbClr r="0" g="0" b="0"/>
              </a:lnRef>
              <a:fillRef idx="0">
                <a:scrgbClr r="0" g="0" b="0"/>
              </a:fillRef>
              <a:effectRef idx="0">
                <a:scrgbClr r="0" g="0" b="0"/>
              </a:effectRef>
              <a:fontRef idx="minor"/>
            </p:style>
            <p:txBody>
              <a:bodyPr/>
              <a:lstStyle/>
              <a:p>
                <a:endParaRPr lang="ja-JP" altLang="en-US" sz="1633"/>
              </a:p>
            </p:txBody>
          </p:sp>
          <p:sp>
            <p:nvSpPr>
              <p:cNvPr id="119" name="CustomShape 33"/>
              <p:cNvSpPr/>
              <p:nvPr/>
            </p:nvSpPr>
            <p:spPr>
              <a:xfrm>
                <a:off x="3166251" y="2506217"/>
                <a:ext cx="150229" cy="150882"/>
              </a:xfrm>
              <a:custGeom>
                <a:avLst/>
                <a:gdLst/>
                <a:ahLst/>
                <a:cxnLst/>
                <a:rect l="l" t="t" r="r" b="b"/>
                <a:pathLst>
                  <a:path w="780" h="907">
                    <a:moveTo>
                      <a:pt x="390" y="0"/>
                    </a:moveTo>
                    <a:lnTo>
                      <a:pt x="492" y="276"/>
                    </a:lnTo>
                    <a:lnTo>
                      <a:pt x="780" y="228"/>
                    </a:lnTo>
                    <a:lnTo>
                      <a:pt x="594" y="457"/>
                    </a:lnTo>
                    <a:lnTo>
                      <a:pt x="780" y="679"/>
                    </a:lnTo>
                    <a:lnTo>
                      <a:pt x="492" y="631"/>
                    </a:lnTo>
                    <a:lnTo>
                      <a:pt x="390" y="907"/>
                    </a:lnTo>
                    <a:lnTo>
                      <a:pt x="288" y="631"/>
                    </a:lnTo>
                    <a:lnTo>
                      <a:pt x="0" y="679"/>
                    </a:lnTo>
                    <a:lnTo>
                      <a:pt x="186" y="457"/>
                    </a:lnTo>
                    <a:lnTo>
                      <a:pt x="0" y="228"/>
                    </a:lnTo>
                    <a:lnTo>
                      <a:pt x="288" y="276"/>
                    </a:lnTo>
                    <a:lnTo>
                      <a:pt x="390" y="0"/>
                    </a:lnTo>
                    <a:close/>
                  </a:path>
                </a:pathLst>
              </a:custGeom>
              <a:solidFill>
                <a:srgbClr val="FF3333"/>
              </a:solidFill>
              <a:ln>
                <a:noFill/>
              </a:ln>
            </p:spPr>
            <p:style>
              <a:lnRef idx="0">
                <a:scrgbClr r="0" g="0" b="0"/>
              </a:lnRef>
              <a:fillRef idx="0">
                <a:scrgbClr r="0" g="0" b="0"/>
              </a:fillRef>
              <a:effectRef idx="0">
                <a:scrgbClr r="0" g="0" b="0"/>
              </a:effectRef>
              <a:fontRef idx="minor"/>
            </p:style>
            <p:txBody>
              <a:bodyPr/>
              <a:lstStyle/>
              <a:p>
                <a:endParaRPr lang="ja-JP" altLang="en-US" sz="1633"/>
              </a:p>
            </p:txBody>
          </p:sp>
          <p:sp>
            <p:nvSpPr>
              <p:cNvPr id="120" name="CustomShape 34"/>
              <p:cNvSpPr/>
              <p:nvPr/>
            </p:nvSpPr>
            <p:spPr>
              <a:xfrm>
                <a:off x="3587873" y="3285450"/>
                <a:ext cx="149903" cy="150882"/>
              </a:xfrm>
              <a:custGeom>
                <a:avLst/>
                <a:gdLst/>
                <a:ahLst/>
                <a:cxnLst/>
                <a:rect l="l" t="t" r="r" b="b"/>
                <a:pathLst>
                  <a:path w="780" h="907">
                    <a:moveTo>
                      <a:pt x="390" y="0"/>
                    </a:moveTo>
                    <a:lnTo>
                      <a:pt x="492" y="276"/>
                    </a:lnTo>
                    <a:lnTo>
                      <a:pt x="780" y="228"/>
                    </a:lnTo>
                    <a:lnTo>
                      <a:pt x="594" y="457"/>
                    </a:lnTo>
                    <a:lnTo>
                      <a:pt x="780" y="679"/>
                    </a:lnTo>
                    <a:lnTo>
                      <a:pt x="492" y="631"/>
                    </a:lnTo>
                    <a:lnTo>
                      <a:pt x="390" y="907"/>
                    </a:lnTo>
                    <a:lnTo>
                      <a:pt x="288" y="631"/>
                    </a:lnTo>
                    <a:lnTo>
                      <a:pt x="0" y="679"/>
                    </a:lnTo>
                    <a:lnTo>
                      <a:pt x="186" y="457"/>
                    </a:lnTo>
                    <a:lnTo>
                      <a:pt x="0" y="228"/>
                    </a:lnTo>
                    <a:lnTo>
                      <a:pt x="288" y="276"/>
                    </a:lnTo>
                    <a:lnTo>
                      <a:pt x="390" y="0"/>
                    </a:lnTo>
                    <a:close/>
                  </a:path>
                </a:pathLst>
              </a:custGeom>
              <a:solidFill>
                <a:srgbClr val="FF3333"/>
              </a:solidFill>
              <a:ln>
                <a:noFill/>
              </a:ln>
            </p:spPr>
            <p:style>
              <a:lnRef idx="0">
                <a:scrgbClr r="0" g="0" b="0"/>
              </a:lnRef>
              <a:fillRef idx="0">
                <a:scrgbClr r="0" g="0" b="0"/>
              </a:fillRef>
              <a:effectRef idx="0">
                <a:scrgbClr r="0" g="0" b="0"/>
              </a:effectRef>
              <a:fontRef idx="minor"/>
            </p:style>
            <p:txBody>
              <a:bodyPr/>
              <a:lstStyle/>
              <a:p>
                <a:endParaRPr lang="ja-JP" altLang="en-US" sz="1633"/>
              </a:p>
            </p:txBody>
          </p:sp>
          <p:sp>
            <p:nvSpPr>
              <p:cNvPr id="121" name="CustomShape 35"/>
              <p:cNvSpPr/>
              <p:nvPr/>
            </p:nvSpPr>
            <p:spPr>
              <a:xfrm>
                <a:off x="3890618" y="3131954"/>
                <a:ext cx="150229" cy="151209"/>
              </a:xfrm>
              <a:custGeom>
                <a:avLst/>
                <a:gdLst/>
                <a:ahLst/>
                <a:cxnLst/>
                <a:rect l="l" t="t" r="r" b="b"/>
                <a:pathLst>
                  <a:path w="780" h="907">
                    <a:moveTo>
                      <a:pt x="390" y="0"/>
                    </a:moveTo>
                    <a:lnTo>
                      <a:pt x="492" y="276"/>
                    </a:lnTo>
                    <a:lnTo>
                      <a:pt x="780" y="228"/>
                    </a:lnTo>
                    <a:lnTo>
                      <a:pt x="594" y="457"/>
                    </a:lnTo>
                    <a:lnTo>
                      <a:pt x="780" y="679"/>
                    </a:lnTo>
                    <a:lnTo>
                      <a:pt x="492" y="631"/>
                    </a:lnTo>
                    <a:lnTo>
                      <a:pt x="390" y="907"/>
                    </a:lnTo>
                    <a:lnTo>
                      <a:pt x="288" y="631"/>
                    </a:lnTo>
                    <a:lnTo>
                      <a:pt x="0" y="679"/>
                    </a:lnTo>
                    <a:lnTo>
                      <a:pt x="186" y="457"/>
                    </a:lnTo>
                    <a:lnTo>
                      <a:pt x="0" y="228"/>
                    </a:lnTo>
                    <a:lnTo>
                      <a:pt x="288" y="276"/>
                    </a:lnTo>
                    <a:lnTo>
                      <a:pt x="390" y="0"/>
                    </a:lnTo>
                    <a:close/>
                  </a:path>
                </a:pathLst>
              </a:custGeom>
              <a:solidFill>
                <a:srgbClr val="FF3333"/>
              </a:solidFill>
              <a:ln>
                <a:noFill/>
              </a:ln>
            </p:spPr>
            <p:style>
              <a:lnRef idx="0">
                <a:scrgbClr r="0" g="0" b="0"/>
              </a:lnRef>
              <a:fillRef idx="0">
                <a:scrgbClr r="0" g="0" b="0"/>
              </a:fillRef>
              <a:effectRef idx="0">
                <a:scrgbClr r="0" g="0" b="0"/>
              </a:effectRef>
              <a:fontRef idx="minor"/>
            </p:style>
            <p:txBody>
              <a:bodyPr/>
              <a:lstStyle/>
              <a:p>
                <a:endParaRPr lang="ja-JP" altLang="en-US" sz="1633"/>
              </a:p>
            </p:txBody>
          </p:sp>
          <p:sp>
            <p:nvSpPr>
              <p:cNvPr id="122" name="CustomShape 36"/>
              <p:cNvSpPr/>
              <p:nvPr/>
            </p:nvSpPr>
            <p:spPr>
              <a:xfrm>
                <a:off x="4213611" y="3336397"/>
                <a:ext cx="150229" cy="151209"/>
              </a:xfrm>
              <a:custGeom>
                <a:avLst/>
                <a:gdLst/>
                <a:ahLst/>
                <a:cxnLst/>
                <a:rect l="l" t="t" r="r" b="b"/>
                <a:pathLst>
                  <a:path w="780" h="907">
                    <a:moveTo>
                      <a:pt x="390" y="0"/>
                    </a:moveTo>
                    <a:lnTo>
                      <a:pt x="492" y="276"/>
                    </a:lnTo>
                    <a:lnTo>
                      <a:pt x="780" y="228"/>
                    </a:lnTo>
                    <a:lnTo>
                      <a:pt x="594" y="457"/>
                    </a:lnTo>
                    <a:lnTo>
                      <a:pt x="780" y="679"/>
                    </a:lnTo>
                    <a:lnTo>
                      <a:pt x="492" y="631"/>
                    </a:lnTo>
                    <a:lnTo>
                      <a:pt x="390" y="907"/>
                    </a:lnTo>
                    <a:lnTo>
                      <a:pt x="288" y="631"/>
                    </a:lnTo>
                    <a:lnTo>
                      <a:pt x="0" y="679"/>
                    </a:lnTo>
                    <a:lnTo>
                      <a:pt x="186" y="457"/>
                    </a:lnTo>
                    <a:lnTo>
                      <a:pt x="0" y="228"/>
                    </a:lnTo>
                    <a:lnTo>
                      <a:pt x="288" y="276"/>
                    </a:lnTo>
                    <a:lnTo>
                      <a:pt x="390" y="0"/>
                    </a:lnTo>
                    <a:close/>
                  </a:path>
                </a:pathLst>
              </a:custGeom>
              <a:solidFill>
                <a:srgbClr val="FF3333"/>
              </a:solidFill>
              <a:ln>
                <a:noFill/>
              </a:ln>
            </p:spPr>
            <p:style>
              <a:lnRef idx="0">
                <a:scrgbClr r="0" g="0" b="0"/>
              </a:lnRef>
              <a:fillRef idx="0">
                <a:scrgbClr r="0" g="0" b="0"/>
              </a:fillRef>
              <a:effectRef idx="0">
                <a:scrgbClr r="0" g="0" b="0"/>
              </a:effectRef>
              <a:fontRef idx="minor"/>
            </p:style>
            <p:txBody>
              <a:bodyPr/>
              <a:lstStyle/>
              <a:p>
                <a:endParaRPr lang="ja-JP" altLang="en-US" sz="1633"/>
              </a:p>
            </p:txBody>
          </p:sp>
          <p:sp>
            <p:nvSpPr>
              <p:cNvPr id="123" name="CustomShape 37"/>
              <p:cNvSpPr/>
              <p:nvPr/>
            </p:nvSpPr>
            <p:spPr>
              <a:xfrm>
                <a:off x="4213611" y="2732540"/>
                <a:ext cx="150229" cy="151209"/>
              </a:xfrm>
              <a:custGeom>
                <a:avLst/>
                <a:gdLst/>
                <a:ahLst/>
                <a:cxnLst/>
                <a:rect l="l" t="t" r="r" b="b"/>
                <a:pathLst>
                  <a:path w="780" h="907">
                    <a:moveTo>
                      <a:pt x="390" y="0"/>
                    </a:moveTo>
                    <a:lnTo>
                      <a:pt x="492" y="276"/>
                    </a:lnTo>
                    <a:lnTo>
                      <a:pt x="780" y="228"/>
                    </a:lnTo>
                    <a:lnTo>
                      <a:pt x="594" y="457"/>
                    </a:lnTo>
                    <a:lnTo>
                      <a:pt x="780" y="679"/>
                    </a:lnTo>
                    <a:lnTo>
                      <a:pt x="492" y="631"/>
                    </a:lnTo>
                    <a:lnTo>
                      <a:pt x="390" y="907"/>
                    </a:lnTo>
                    <a:lnTo>
                      <a:pt x="288" y="631"/>
                    </a:lnTo>
                    <a:lnTo>
                      <a:pt x="0" y="679"/>
                    </a:lnTo>
                    <a:lnTo>
                      <a:pt x="186" y="457"/>
                    </a:lnTo>
                    <a:lnTo>
                      <a:pt x="0" y="228"/>
                    </a:lnTo>
                    <a:lnTo>
                      <a:pt x="288" y="276"/>
                    </a:lnTo>
                    <a:lnTo>
                      <a:pt x="390" y="0"/>
                    </a:lnTo>
                    <a:close/>
                  </a:path>
                </a:pathLst>
              </a:custGeom>
              <a:solidFill>
                <a:srgbClr val="FF3333"/>
              </a:solidFill>
              <a:ln>
                <a:noFill/>
              </a:ln>
            </p:spPr>
            <p:style>
              <a:lnRef idx="0">
                <a:scrgbClr r="0" g="0" b="0"/>
              </a:lnRef>
              <a:fillRef idx="0">
                <a:scrgbClr r="0" g="0" b="0"/>
              </a:fillRef>
              <a:effectRef idx="0">
                <a:scrgbClr r="0" g="0" b="0"/>
              </a:effectRef>
              <a:fontRef idx="minor"/>
            </p:style>
            <p:txBody>
              <a:bodyPr/>
              <a:lstStyle/>
              <a:p>
                <a:endParaRPr lang="ja-JP" altLang="en-US" sz="1633"/>
              </a:p>
            </p:txBody>
          </p:sp>
          <p:sp>
            <p:nvSpPr>
              <p:cNvPr id="124" name="CustomShape 38"/>
              <p:cNvSpPr/>
              <p:nvPr/>
            </p:nvSpPr>
            <p:spPr>
              <a:xfrm>
                <a:off x="3573503" y="2592109"/>
                <a:ext cx="150229" cy="150556"/>
              </a:xfrm>
              <a:custGeom>
                <a:avLst/>
                <a:gdLst/>
                <a:ahLst/>
                <a:cxnLst/>
                <a:rect l="l" t="t" r="r" b="b"/>
                <a:pathLst>
                  <a:path w="780" h="907">
                    <a:moveTo>
                      <a:pt x="390" y="0"/>
                    </a:moveTo>
                    <a:lnTo>
                      <a:pt x="492" y="276"/>
                    </a:lnTo>
                    <a:lnTo>
                      <a:pt x="780" y="228"/>
                    </a:lnTo>
                    <a:lnTo>
                      <a:pt x="594" y="457"/>
                    </a:lnTo>
                    <a:lnTo>
                      <a:pt x="780" y="679"/>
                    </a:lnTo>
                    <a:lnTo>
                      <a:pt x="492" y="631"/>
                    </a:lnTo>
                    <a:lnTo>
                      <a:pt x="390" y="907"/>
                    </a:lnTo>
                    <a:lnTo>
                      <a:pt x="288" y="631"/>
                    </a:lnTo>
                    <a:lnTo>
                      <a:pt x="0" y="679"/>
                    </a:lnTo>
                    <a:lnTo>
                      <a:pt x="186" y="457"/>
                    </a:lnTo>
                    <a:lnTo>
                      <a:pt x="0" y="228"/>
                    </a:lnTo>
                    <a:lnTo>
                      <a:pt x="288" y="276"/>
                    </a:lnTo>
                    <a:lnTo>
                      <a:pt x="390" y="0"/>
                    </a:lnTo>
                    <a:close/>
                  </a:path>
                </a:pathLst>
              </a:custGeom>
              <a:solidFill>
                <a:srgbClr val="FF3333"/>
              </a:solidFill>
              <a:ln>
                <a:noFill/>
              </a:ln>
            </p:spPr>
            <p:style>
              <a:lnRef idx="0">
                <a:scrgbClr r="0" g="0" b="0"/>
              </a:lnRef>
              <a:fillRef idx="0">
                <a:scrgbClr r="0" g="0" b="0"/>
              </a:fillRef>
              <a:effectRef idx="0">
                <a:scrgbClr r="0" g="0" b="0"/>
              </a:effectRef>
              <a:fontRef idx="minor"/>
            </p:style>
            <p:txBody>
              <a:bodyPr/>
              <a:lstStyle/>
              <a:p>
                <a:endParaRPr lang="ja-JP" altLang="en-US" sz="1633"/>
              </a:p>
            </p:txBody>
          </p:sp>
          <p:sp>
            <p:nvSpPr>
              <p:cNvPr id="125" name="Line 39"/>
              <p:cNvSpPr/>
              <p:nvPr/>
            </p:nvSpPr>
            <p:spPr>
              <a:xfrm>
                <a:off x="2464746" y="2353048"/>
                <a:ext cx="0" cy="1013721"/>
              </a:xfrm>
              <a:prstGeom prst="line">
                <a:avLst/>
              </a:prstGeom>
              <a:ln>
                <a:solidFill>
                  <a:srgbClr val="000000"/>
                </a:solidFill>
                <a:tailEnd type="triangle" w="med" len="med"/>
              </a:ln>
            </p:spPr>
            <p:style>
              <a:lnRef idx="0">
                <a:scrgbClr r="0" g="0" b="0"/>
              </a:lnRef>
              <a:fillRef idx="0">
                <a:scrgbClr r="0" g="0" b="0"/>
              </a:fillRef>
              <a:effectRef idx="0">
                <a:scrgbClr r="0" g="0" b="0"/>
              </a:effectRef>
              <a:fontRef idx="minor"/>
            </p:style>
            <p:txBody>
              <a:bodyPr/>
              <a:lstStyle/>
              <a:p>
                <a:endParaRPr lang="ja-JP" altLang="en-US" sz="1633"/>
              </a:p>
            </p:txBody>
          </p:sp>
          <p:sp>
            <p:nvSpPr>
              <p:cNvPr id="126" name="TextShape 40"/>
              <p:cNvSpPr txBox="1"/>
              <p:nvPr/>
            </p:nvSpPr>
            <p:spPr>
              <a:xfrm>
                <a:off x="2464745" y="2866767"/>
                <a:ext cx="434359" cy="380472"/>
              </a:xfrm>
              <a:prstGeom prst="rect">
                <a:avLst/>
              </a:prstGeom>
              <a:noFill/>
              <a:ln>
                <a:noFill/>
              </a:ln>
            </p:spPr>
            <p:txBody>
              <a:bodyPr lIns="81646" tIns="40823" rIns="81646" bIns="40823"/>
              <a:lstStyle/>
              <a:p>
                <a:r>
                  <a:rPr lang="en-US" sz="1633" spc="-1" dirty="0">
                    <a:solidFill>
                      <a:srgbClr val="000000"/>
                    </a:solidFill>
                    <a:uFill>
                      <a:solidFill>
                        <a:srgbClr val="FFFFFF"/>
                      </a:solidFill>
                    </a:uFill>
                    <a:latin typeface="Arial"/>
                  </a:rPr>
                  <a:t>E</a:t>
                </a:r>
                <a:r>
                  <a:rPr lang="en-US" sz="1633" spc="-1" baseline="-33000" dirty="0">
                    <a:solidFill>
                      <a:srgbClr val="000000"/>
                    </a:solidFill>
                    <a:uFill>
                      <a:solidFill>
                        <a:srgbClr val="FFFFFF"/>
                      </a:solidFill>
                    </a:uFill>
                    <a:latin typeface="Arial"/>
                  </a:rPr>
                  <a:t>z</a:t>
                </a:r>
                <a:endParaRPr lang="en-US" sz="1633" spc="-1" dirty="0">
                  <a:solidFill>
                    <a:srgbClr val="000000"/>
                  </a:solidFill>
                  <a:uFill>
                    <a:solidFill>
                      <a:srgbClr val="FFFFFF"/>
                    </a:solidFill>
                  </a:uFill>
                  <a:latin typeface="Arial"/>
                </a:endParaRPr>
              </a:p>
            </p:txBody>
          </p:sp>
          <p:sp>
            <p:nvSpPr>
              <p:cNvPr id="127" name="CustomShape 41"/>
              <p:cNvSpPr/>
              <p:nvPr/>
            </p:nvSpPr>
            <p:spPr>
              <a:xfrm>
                <a:off x="3061091" y="3672780"/>
                <a:ext cx="75115" cy="73155"/>
              </a:xfrm>
              <a:prstGeom prst="ellipse">
                <a:avLst/>
              </a:prstGeom>
              <a:solidFill>
                <a:srgbClr val="729FCF"/>
              </a:solidFill>
              <a:ln>
                <a:solidFill>
                  <a:srgbClr val="3465A4"/>
                </a:solidFill>
              </a:ln>
            </p:spPr>
            <p:style>
              <a:lnRef idx="0">
                <a:scrgbClr r="0" g="0" b="0"/>
              </a:lnRef>
              <a:fillRef idx="0">
                <a:scrgbClr r="0" g="0" b="0"/>
              </a:fillRef>
              <a:effectRef idx="0">
                <a:scrgbClr r="0" g="0" b="0"/>
              </a:effectRef>
              <a:fontRef idx="minor"/>
            </p:style>
            <p:txBody>
              <a:bodyPr/>
              <a:lstStyle/>
              <a:p>
                <a:endParaRPr lang="ja-JP" altLang="en-US" sz="1633"/>
              </a:p>
            </p:txBody>
          </p:sp>
          <p:sp>
            <p:nvSpPr>
              <p:cNvPr id="128" name="CustomShape 42"/>
              <p:cNvSpPr/>
              <p:nvPr/>
            </p:nvSpPr>
            <p:spPr>
              <a:xfrm>
                <a:off x="2930456" y="3444170"/>
                <a:ext cx="75115" cy="73155"/>
              </a:xfrm>
              <a:prstGeom prst="ellipse">
                <a:avLst/>
              </a:prstGeom>
              <a:solidFill>
                <a:srgbClr val="729FCF"/>
              </a:solidFill>
              <a:ln>
                <a:solidFill>
                  <a:srgbClr val="3465A4"/>
                </a:solidFill>
              </a:ln>
            </p:spPr>
            <p:style>
              <a:lnRef idx="0">
                <a:scrgbClr r="0" g="0" b="0"/>
              </a:lnRef>
              <a:fillRef idx="0">
                <a:scrgbClr r="0" g="0" b="0"/>
              </a:fillRef>
              <a:effectRef idx="0">
                <a:scrgbClr r="0" g="0" b="0"/>
              </a:effectRef>
              <a:fontRef idx="minor"/>
            </p:style>
            <p:txBody>
              <a:bodyPr/>
              <a:lstStyle/>
              <a:p>
                <a:endParaRPr lang="ja-JP" altLang="en-US" sz="1633"/>
              </a:p>
            </p:txBody>
          </p:sp>
          <p:sp>
            <p:nvSpPr>
              <p:cNvPr id="129" name="CustomShape 43"/>
              <p:cNvSpPr/>
              <p:nvPr/>
            </p:nvSpPr>
            <p:spPr>
              <a:xfrm>
                <a:off x="3844896" y="3313536"/>
                <a:ext cx="75115" cy="73155"/>
              </a:xfrm>
              <a:prstGeom prst="ellipse">
                <a:avLst/>
              </a:prstGeom>
              <a:solidFill>
                <a:srgbClr val="729FCF"/>
              </a:solidFill>
              <a:ln>
                <a:solidFill>
                  <a:srgbClr val="3465A4"/>
                </a:solidFill>
              </a:ln>
            </p:spPr>
            <p:style>
              <a:lnRef idx="0">
                <a:scrgbClr r="0" g="0" b="0"/>
              </a:lnRef>
              <a:fillRef idx="0">
                <a:scrgbClr r="0" g="0" b="0"/>
              </a:fillRef>
              <a:effectRef idx="0">
                <a:scrgbClr r="0" g="0" b="0"/>
              </a:effectRef>
              <a:fontRef idx="minor"/>
            </p:style>
            <p:txBody>
              <a:bodyPr/>
              <a:lstStyle/>
              <a:p>
                <a:endParaRPr lang="ja-JP" altLang="en-US" sz="1633"/>
              </a:p>
            </p:txBody>
          </p:sp>
          <p:sp>
            <p:nvSpPr>
              <p:cNvPr id="130" name="CustomShape 44"/>
              <p:cNvSpPr/>
              <p:nvPr/>
            </p:nvSpPr>
            <p:spPr>
              <a:xfrm>
                <a:off x="3812237" y="3640121"/>
                <a:ext cx="75115" cy="73155"/>
              </a:xfrm>
              <a:prstGeom prst="ellipse">
                <a:avLst/>
              </a:prstGeom>
              <a:solidFill>
                <a:srgbClr val="729FCF"/>
              </a:solidFill>
              <a:ln>
                <a:solidFill>
                  <a:srgbClr val="3465A4"/>
                </a:solidFill>
              </a:ln>
            </p:spPr>
            <p:style>
              <a:lnRef idx="0">
                <a:scrgbClr r="0" g="0" b="0"/>
              </a:lnRef>
              <a:fillRef idx="0">
                <a:scrgbClr r="0" g="0" b="0"/>
              </a:fillRef>
              <a:effectRef idx="0">
                <a:scrgbClr r="0" g="0" b="0"/>
              </a:effectRef>
              <a:fontRef idx="minor"/>
            </p:style>
            <p:txBody>
              <a:bodyPr/>
              <a:lstStyle/>
              <a:p>
                <a:endParaRPr lang="ja-JP" altLang="en-US" sz="1633"/>
              </a:p>
            </p:txBody>
          </p:sp>
          <p:sp>
            <p:nvSpPr>
              <p:cNvPr id="131" name="CustomShape 45"/>
              <p:cNvSpPr/>
              <p:nvPr/>
            </p:nvSpPr>
            <p:spPr>
              <a:xfrm>
                <a:off x="3779579" y="2660365"/>
                <a:ext cx="75115" cy="73155"/>
              </a:xfrm>
              <a:prstGeom prst="ellipse">
                <a:avLst/>
              </a:prstGeom>
              <a:solidFill>
                <a:srgbClr val="729FCF"/>
              </a:solidFill>
              <a:ln>
                <a:solidFill>
                  <a:srgbClr val="3465A4"/>
                </a:solidFill>
              </a:ln>
            </p:spPr>
            <p:style>
              <a:lnRef idx="0">
                <a:scrgbClr r="0" g="0" b="0"/>
              </a:lnRef>
              <a:fillRef idx="0">
                <a:scrgbClr r="0" g="0" b="0"/>
              </a:fillRef>
              <a:effectRef idx="0">
                <a:scrgbClr r="0" g="0" b="0"/>
              </a:effectRef>
              <a:fontRef idx="minor"/>
            </p:style>
            <p:txBody>
              <a:bodyPr/>
              <a:lstStyle/>
              <a:p>
                <a:endParaRPr lang="ja-JP" altLang="en-US" sz="1633"/>
              </a:p>
            </p:txBody>
          </p:sp>
          <p:sp>
            <p:nvSpPr>
              <p:cNvPr id="132" name="CustomShape 46"/>
              <p:cNvSpPr/>
              <p:nvPr/>
            </p:nvSpPr>
            <p:spPr>
              <a:xfrm>
                <a:off x="3355017" y="2888975"/>
                <a:ext cx="75115" cy="73155"/>
              </a:xfrm>
              <a:prstGeom prst="ellipse">
                <a:avLst/>
              </a:prstGeom>
              <a:solidFill>
                <a:srgbClr val="729FCF"/>
              </a:solidFill>
              <a:ln>
                <a:solidFill>
                  <a:srgbClr val="3465A4"/>
                </a:solidFill>
              </a:ln>
            </p:spPr>
            <p:style>
              <a:lnRef idx="0">
                <a:scrgbClr r="0" g="0" b="0"/>
              </a:lnRef>
              <a:fillRef idx="0">
                <a:scrgbClr r="0" g="0" b="0"/>
              </a:fillRef>
              <a:effectRef idx="0">
                <a:scrgbClr r="0" g="0" b="0"/>
              </a:effectRef>
              <a:fontRef idx="minor"/>
            </p:style>
            <p:txBody>
              <a:bodyPr/>
              <a:lstStyle/>
              <a:p>
                <a:endParaRPr lang="ja-JP" altLang="en-US" sz="1633"/>
              </a:p>
            </p:txBody>
          </p:sp>
          <p:sp>
            <p:nvSpPr>
              <p:cNvPr id="133" name="CustomShape 47"/>
              <p:cNvSpPr/>
              <p:nvPr/>
            </p:nvSpPr>
            <p:spPr>
              <a:xfrm>
                <a:off x="4357962" y="2363499"/>
                <a:ext cx="150229" cy="150556"/>
              </a:xfrm>
              <a:custGeom>
                <a:avLst/>
                <a:gdLst/>
                <a:ahLst/>
                <a:cxnLst/>
                <a:rect l="l" t="t" r="r" b="b"/>
                <a:pathLst>
                  <a:path w="780" h="907">
                    <a:moveTo>
                      <a:pt x="390" y="0"/>
                    </a:moveTo>
                    <a:lnTo>
                      <a:pt x="492" y="276"/>
                    </a:lnTo>
                    <a:lnTo>
                      <a:pt x="780" y="228"/>
                    </a:lnTo>
                    <a:lnTo>
                      <a:pt x="594" y="457"/>
                    </a:lnTo>
                    <a:lnTo>
                      <a:pt x="780" y="679"/>
                    </a:lnTo>
                    <a:lnTo>
                      <a:pt x="492" y="631"/>
                    </a:lnTo>
                    <a:lnTo>
                      <a:pt x="390" y="907"/>
                    </a:lnTo>
                    <a:lnTo>
                      <a:pt x="288" y="631"/>
                    </a:lnTo>
                    <a:lnTo>
                      <a:pt x="0" y="679"/>
                    </a:lnTo>
                    <a:lnTo>
                      <a:pt x="186" y="457"/>
                    </a:lnTo>
                    <a:lnTo>
                      <a:pt x="0" y="228"/>
                    </a:lnTo>
                    <a:lnTo>
                      <a:pt x="288" y="276"/>
                    </a:lnTo>
                    <a:lnTo>
                      <a:pt x="390" y="0"/>
                    </a:lnTo>
                    <a:close/>
                  </a:path>
                </a:pathLst>
              </a:custGeom>
              <a:solidFill>
                <a:srgbClr val="FF3333"/>
              </a:solidFill>
              <a:ln>
                <a:noFill/>
              </a:ln>
            </p:spPr>
            <p:style>
              <a:lnRef idx="0">
                <a:scrgbClr r="0" g="0" b="0"/>
              </a:lnRef>
              <a:fillRef idx="0">
                <a:scrgbClr r="0" g="0" b="0"/>
              </a:fillRef>
              <a:effectRef idx="0">
                <a:scrgbClr r="0" g="0" b="0"/>
              </a:effectRef>
              <a:fontRef idx="minor"/>
            </p:style>
            <p:txBody>
              <a:bodyPr/>
              <a:lstStyle/>
              <a:p>
                <a:endParaRPr lang="ja-JP" altLang="en-US" sz="1633"/>
              </a:p>
            </p:txBody>
          </p:sp>
          <p:pic>
            <p:nvPicPr>
              <p:cNvPr id="134" name="図 133"/>
              <p:cNvPicPr/>
              <p:nvPr/>
            </p:nvPicPr>
            <p:blipFill>
              <a:blip r:embed="rId3"/>
              <a:srcRect l="2027" t="6080" r="10249" b="8149"/>
              <a:stretch/>
            </p:blipFill>
            <p:spPr>
              <a:xfrm>
                <a:off x="2781534" y="2335413"/>
                <a:ext cx="1937958" cy="1143702"/>
              </a:xfrm>
              <a:prstGeom prst="rect">
                <a:avLst/>
              </a:prstGeom>
              <a:ln>
                <a:solidFill>
                  <a:srgbClr val="729FCF"/>
                </a:solidFill>
              </a:ln>
            </p:spPr>
          </p:pic>
          <p:pic>
            <p:nvPicPr>
              <p:cNvPr id="135" name="図 134"/>
              <p:cNvPicPr/>
              <p:nvPr/>
            </p:nvPicPr>
            <p:blipFill>
              <a:blip r:embed="rId2"/>
              <a:srcRect t="86066" r="5441"/>
              <a:stretch/>
            </p:blipFill>
            <p:spPr>
              <a:xfrm>
                <a:off x="1469313" y="4924582"/>
                <a:ext cx="9363620" cy="663622"/>
              </a:xfrm>
              <a:prstGeom prst="rect">
                <a:avLst/>
              </a:prstGeom>
              <a:ln>
                <a:noFill/>
              </a:ln>
            </p:spPr>
          </p:pic>
          <p:sp>
            <p:nvSpPr>
              <p:cNvPr id="136" name="CustomShape 48"/>
              <p:cNvSpPr/>
              <p:nvPr/>
            </p:nvSpPr>
            <p:spPr>
              <a:xfrm>
                <a:off x="3780558" y="1419340"/>
                <a:ext cx="163293" cy="163293"/>
              </a:xfrm>
              <a:prstGeom prst="ellipse">
                <a:avLst/>
              </a:prstGeom>
              <a:solidFill>
                <a:srgbClr val="FF6600"/>
              </a:solidFill>
              <a:ln w="29160">
                <a:noFill/>
              </a:ln>
            </p:spPr>
            <p:style>
              <a:lnRef idx="0">
                <a:scrgbClr r="0" g="0" b="0"/>
              </a:lnRef>
              <a:fillRef idx="0">
                <a:scrgbClr r="0" g="0" b="0"/>
              </a:fillRef>
              <a:effectRef idx="0">
                <a:scrgbClr r="0" g="0" b="0"/>
              </a:effectRef>
              <a:fontRef idx="minor"/>
            </p:style>
            <p:txBody>
              <a:bodyPr/>
              <a:lstStyle/>
              <a:p>
                <a:endParaRPr lang="ja-JP" altLang="en-US" sz="1633"/>
              </a:p>
            </p:txBody>
          </p:sp>
          <p:sp>
            <p:nvSpPr>
              <p:cNvPr id="137" name="CustomShape 49"/>
              <p:cNvSpPr/>
              <p:nvPr/>
            </p:nvSpPr>
            <p:spPr>
              <a:xfrm>
                <a:off x="2931436" y="1778584"/>
                <a:ext cx="163293" cy="163293"/>
              </a:xfrm>
              <a:prstGeom prst="ellipse">
                <a:avLst/>
              </a:prstGeom>
              <a:solidFill>
                <a:srgbClr val="FF6600"/>
              </a:solidFill>
              <a:ln w="29160">
                <a:noFill/>
              </a:ln>
            </p:spPr>
            <p:style>
              <a:lnRef idx="0">
                <a:scrgbClr r="0" g="0" b="0"/>
              </a:lnRef>
              <a:fillRef idx="0">
                <a:scrgbClr r="0" g="0" b="0"/>
              </a:fillRef>
              <a:effectRef idx="0">
                <a:scrgbClr r="0" g="0" b="0"/>
              </a:effectRef>
              <a:fontRef idx="minor"/>
            </p:style>
            <p:txBody>
              <a:bodyPr/>
              <a:lstStyle/>
              <a:p>
                <a:endParaRPr lang="ja-JP" altLang="en-US" sz="1633"/>
              </a:p>
            </p:txBody>
          </p:sp>
          <p:sp>
            <p:nvSpPr>
              <p:cNvPr id="138" name="CustomShape 50"/>
              <p:cNvSpPr/>
              <p:nvPr/>
            </p:nvSpPr>
            <p:spPr>
              <a:xfrm>
                <a:off x="3355997" y="1843901"/>
                <a:ext cx="163293" cy="163293"/>
              </a:xfrm>
              <a:prstGeom prst="ellipse">
                <a:avLst/>
              </a:prstGeom>
              <a:solidFill>
                <a:srgbClr val="FF6600"/>
              </a:solidFill>
              <a:ln w="29160">
                <a:noFill/>
              </a:ln>
            </p:spPr>
            <p:style>
              <a:lnRef idx="0">
                <a:scrgbClr r="0" g="0" b="0"/>
              </a:lnRef>
              <a:fillRef idx="0">
                <a:scrgbClr r="0" g="0" b="0"/>
              </a:fillRef>
              <a:effectRef idx="0">
                <a:scrgbClr r="0" g="0" b="0"/>
              </a:effectRef>
              <a:fontRef idx="minor"/>
            </p:style>
            <p:txBody>
              <a:bodyPr/>
              <a:lstStyle/>
              <a:p>
                <a:endParaRPr lang="ja-JP" altLang="en-US" sz="1633"/>
              </a:p>
            </p:txBody>
          </p:sp>
          <p:sp>
            <p:nvSpPr>
              <p:cNvPr id="139" name="CustomShape 51"/>
              <p:cNvSpPr/>
              <p:nvPr/>
            </p:nvSpPr>
            <p:spPr>
              <a:xfrm>
                <a:off x="3911193" y="1941877"/>
                <a:ext cx="163293" cy="163293"/>
              </a:xfrm>
              <a:prstGeom prst="ellipse">
                <a:avLst/>
              </a:prstGeom>
              <a:solidFill>
                <a:srgbClr val="FF6600"/>
              </a:solidFill>
              <a:ln w="29160">
                <a:noFill/>
              </a:ln>
            </p:spPr>
            <p:style>
              <a:lnRef idx="0">
                <a:scrgbClr r="0" g="0" b="0"/>
              </a:lnRef>
              <a:fillRef idx="0">
                <a:scrgbClr r="0" g="0" b="0"/>
              </a:fillRef>
              <a:effectRef idx="0">
                <a:scrgbClr r="0" g="0" b="0"/>
              </a:effectRef>
              <a:fontRef idx="minor"/>
            </p:style>
            <p:txBody>
              <a:bodyPr/>
              <a:lstStyle/>
              <a:p>
                <a:endParaRPr lang="ja-JP" altLang="en-US" sz="1633"/>
              </a:p>
            </p:txBody>
          </p:sp>
          <p:sp>
            <p:nvSpPr>
              <p:cNvPr id="140" name="TextShape 52"/>
              <p:cNvSpPr txBox="1"/>
              <p:nvPr/>
            </p:nvSpPr>
            <p:spPr>
              <a:xfrm>
                <a:off x="5931538" y="4826606"/>
                <a:ext cx="4901395" cy="338996"/>
              </a:xfrm>
              <a:prstGeom prst="rect">
                <a:avLst/>
              </a:prstGeom>
              <a:noFill/>
              <a:ln>
                <a:noFill/>
              </a:ln>
            </p:spPr>
            <p:txBody>
              <a:bodyPr lIns="81646" tIns="40823" rIns="81646" bIns="40823"/>
              <a:lstStyle/>
              <a:p>
                <a:r>
                  <a:rPr lang="en-US" sz="1814" spc="-1">
                    <a:solidFill>
                      <a:srgbClr val="0000FF"/>
                    </a:solidFill>
                    <a:uFill>
                      <a:solidFill>
                        <a:srgbClr val="FFFFFF"/>
                      </a:solidFill>
                    </a:uFill>
                    <a:latin typeface="Arial"/>
                  </a:rPr>
                  <a:t>- - - - - - - -</a:t>
                </a:r>
                <a:r>
                  <a:rPr lang="en-US" sz="1814" spc="-1">
                    <a:solidFill>
                      <a:srgbClr val="000000"/>
                    </a:solidFill>
                    <a:uFill>
                      <a:solidFill>
                        <a:srgbClr val="FFFFFF"/>
                      </a:solidFill>
                    </a:uFill>
                    <a:latin typeface="Arial"/>
                  </a:rPr>
                  <a:t> </a:t>
                </a:r>
                <a:r>
                  <a:rPr lang="en-US" sz="1814" spc="-1">
                    <a:solidFill>
                      <a:srgbClr val="FF3333"/>
                    </a:solidFill>
                    <a:uFill>
                      <a:solidFill>
                        <a:srgbClr val="FFFFFF"/>
                      </a:solidFill>
                    </a:uFill>
                    <a:latin typeface="Arial"/>
                  </a:rPr>
                  <a:t>+ + + + + + + + + + + +</a:t>
                </a:r>
                <a:r>
                  <a:rPr lang="en-US" sz="1814" spc="-1">
                    <a:solidFill>
                      <a:srgbClr val="000000"/>
                    </a:solidFill>
                    <a:uFill>
                      <a:solidFill>
                        <a:srgbClr val="FFFFFF"/>
                      </a:solidFill>
                    </a:uFill>
                    <a:latin typeface="Arial"/>
                  </a:rPr>
                  <a:t> </a:t>
                </a:r>
                <a:r>
                  <a:rPr lang="en-US" sz="1814" spc="-1">
                    <a:solidFill>
                      <a:srgbClr val="0000CC"/>
                    </a:solidFill>
                    <a:uFill>
                      <a:solidFill>
                        <a:srgbClr val="FFFFFF"/>
                      </a:solidFill>
                    </a:uFill>
                    <a:latin typeface="Arial"/>
                  </a:rPr>
                  <a:t>- - - - - - - - -</a:t>
                </a:r>
                <a:endParaRPr lang="en-US" sz="1633" spc="-1">
                  <a:solidFill>
                    <a:srgbClr val="000000"/>
                  </a:solidFill>
                  <a:uFill>
                    <a:solidFill>
                      <a:srgbClr val="FFFFFF"/>
                    </a:solidFill>
                  </a:uFill>
                  <a:latin typeface="Arial"/>
                </a:endParaRPr>
              </a:p>
            </p:txBody>
          </p:sp>
          <p:sp>
            <p:nvSpPr>
              <p:cNvPr id="141" name="Freeform 53"/>
              <p:cNvSpPr/>
              <p:nvPr/>
            </p:nvSpPr>
            <p:spPr>
              <a:xfrm>
                <a:off x="7100061" y="1642072"/>
                <a:ext cx="1110717" cy="1603861"/>
              </a:xfrm>
              <a:custGeom>
                <a:avLst/>
                <a:gdLst/>
                <a:ahLst/>
                <a:cxnLst/>
                <a:rect l="0" t="0" r="r" b="b"/>
                <a:pathLst>
                  <a:path w="3401" h="4911">
                    <a:moveTo>
                      <a:pt x="3400" y="42"/>
                    </a:moveTo>
                    <a:cubicBezTo>
                      <a:pt x="3085" y="0"/>
                      <a:pt x="2989" y="166"/>
                      <a:pt x="2777" y="328"/>
                    </a:cubicBezTo>
                    <a:cubicBezTo>
                      <a:pt x="2552" y="501"/>
                      <a:pt x="2470" y="812"/>
                      <a:pt x="2425" y="1053"/>
                    </a:cubicBezTo>
                    <a:cubicBezTo>
                      <a:pt x="2371" y="1337"/>
                      <a:pt x="2078" y="1531"/>
                      <a:pt x="1900" y="1769"/>
                    </a:cubicBezTo>
                    <a:cubicBezTo>
                      <a:pt x="1700" y="2035"/>
                      <a:pt x="1256" y="2124"/>
                      <a:pt x="1151" y="2465"/>
                    </a:cubicBezTo>
                    <a:cubicBezTo>
                      <a:pt x="1056" y="2771"/>
                      <a:pt x="1220" y="3118"/>
                      <a:pt x="1050" y="3393"/>
                    </a:cubicBezTo>
                    <a:cubicBezTo>
                      <a:pt x="883" y="3665"/>
                      <a:pt x="883" y="3964"/>
                      <a:pt x="575" y="4108"/>
                    </a:cubicBezTo>
                    <a:cubicBezTo>
                      <a:pt x="150" y="4308"/>
                      <a:pt x="417" y="4737"/>
                      <a:pt x="0" y="4910"/>
                    </a:cubicBezTo>
                  </a:path>
                </a:pathLst>
              </a:custGeom>
              <a:ln w="76320">
                <a:solidFill>
                  <a:srgbClr val="FF4000"/>
                </a:solidFill>
                <a:round/>
              </a:ln>
            </p:spPr>
            <p:txBody>
              <a:bodyPr/>
              <a:lstStyle/>
              <a:p>
                <a:endParaRPr lang="ja-JP" altLang="en-US" sz="1633"/>
              </a:p>
            </p:txBody>
          </p:sp>
          <p:sp>
            <p:nvSpPr>
              <p:cNvPr id="142" name="Freeform 54"/>
              <p:cNvSpPr/>
              <p:nvPr/>
            </p:nvSpPr>
            <p:spPr>
              <a:xfrm>
                <a:off x="7669953" y="1724371"/>
                <a:ext cx="148923" cy="433706"/>
              </a:xfrm>
              <a:custGeom>
                <a:avLst/>
                <a:gdLst/>
                <a:ahLst/>
                <a:cxnLst/>
                <a:rect l="0" t="0" r="r" b="b"/>
                <a:pathLst>
                  <a:path w="456" h="1328">
                    <a:moveTo>
                      <a:pt x="80" y="0"/>
                    </a:moveTo>
                    <a:cubicBezTo>
                      <a:pt x="0" y="282"/>
                      <a:pt x="372" y="414"/>
                      <a:pt x="455" y="654"/>
                    </a:cubicBezTo>
                    <a:lnTo>
                      <a:pt x="405" y="928"/>
                    </a:lnTo>
                    <a:lnTo>
                      <a:pt x="315" y="1327"/>
                    </a:lnTo>
                  </a:path>
                </a:pathLst>
              </a:custGeom>
              <a:ln w="76320">
                <a:solidFill>
                  <a:srgbClr val="FF4000"/>
                </a:solidFill>
                <a:round/>
              </a:ln>
            </p:spPr>
            <p:txBody>
              <a:bodyPr/>
              <a:lstStyle/>
              <a:p>
                <a:endParaRPr lang="ja-JP" altLang="en-US" sz="1633"/>
              </a:p>
            </p:txBody>
          </p:sp>
          <p:sp>
            <p:nvSpPr>
              <p:cNvPr id="143" name="Freeform 55"/>
              <p:cNvSpPr/>
              <p:nvPr/>
            </p:nvSpPr>
            <p:spPr>
              <a:xfrm>
                <a:off x="7108552" y="2481396"/>
                <a:ext cx="359244" cy="234162"/>
              </a:xfrm>
              <a:custGeom>
                <a:avLst/>
                <a:gdLst/>
                <a:ahLst/>
                <a:cxnLst/>
                <a:rect l="0" t="0" r="r" b="b"/>
                <a:pathLst>
                  <a:path w="1100" h="717">
                    <a:moveTo>
                      <a:pt x="1099" y="0"/>
                    </a:moveTo>
                    <a:cubicBezTo>
                      <a:pt x="889" y="234"/>
                      <a:pt x="706" y="497"/>
                      <a:pt x="399" y="653"/>
                    </a:cubicBezTo>
                    <a:lnTo>
                      <a:pt x="0" y="716"/>
                    </a:lnTo>
                  </a:path>
                </a:pathLst>
              </a:custGeom>
              <a:ln w="76320">
                <a:solidFill>
                  <a:srgbClr val="FF4000"/>
                </a:solidFill>
                <a:round/>
              </a:ln>
            </p:spPr>
            <p:txBody>
              <a:bodyPr/>
              <a:lstStyle/>
              <a:p>
                <a:endParaRPr lang="ja-JP" altLang="en-US" sz="1633"/>
              </a:p>
            </p:txBody>
          </p:sp>
          <p:sp>
            <p:nvSpPr>
              <p:cNvPr id="144" name="Freeform 56"/>
              <p:cNvSpPr/>
              <p:nvPr/>
            </p:nvSpPr>
            <p:spPr>
              <a:xfrm>
                <a:off x="7288501" y="2894527"/>
                <a:ext cx="93077" cy="454280"/>
              </a:xfrm>
              <a:custGeom>
                <a:avLst/>
                <a:gdLst/>
                <a:ahLst/>
                <a:cxnLst/>
                <a:rect l="0" t="0" r="r" b="b"/>
                <a:pathLst>
                  <a:path w="285" h="1391">
                    <a:moveTo>
                      <a:pt x="284" y="0"/>
                    </a:moveTo>
                    <a:cubicBezTo>
                      <a:pt x="175" y="211"/>
                      <a:pt x="0" y="604"/>
                      <a:pt x="199" y="822"/>
                    </a:cubicBezTo>
                    <a:lnTo>
                      <a:pt x="273" y="1033"/>
                    </a:lnTo>
                    <a:lnTo>
                      <a:pt x="273" y="1265"/>
                    </a:lnTo>
                    <a:lnTo>
                      <a:pt x="249" y="1390"/>
                    </a:lnTo>
                  </a:path>
                </a:pathLst>
              </a:custGeom>
              <a:ln w="76320">
                <a:solidFill>
                  <a:srgbClr val="FF4000"/>
                </a:solidFill>
                <a:round/>
              </a:ln>
            </p:spPr>
            <p:txBody>
              <a:bodyPr/>
              <a:lstStyle/>
              <a:p>
                <a:endParaRPr lang="ja-JP" altLang="en-US" sz="1633"/>
              </a:p>
            </p:txBody>
          </p:sp>
          <p:sp>
            <p:nvSpPr>
              <p:cNvPr id="146" name="Freeform 58"/>
              <p:cNvSpPr/>
              <p:nvPr/>
            </p:nvSpPr>
            <p:spPr>
              <a:xfrm>
                <a:off x="8925347" y="1581980"/>
                <a:ext cx="1410849" cy="3138813"/>
              </a:xfrm>
              <a:custGeom>
                <a:avLst/>
                <a:gdLst/>
                <a:ahLst/>
                <a:cxnLst/>
                <a:rect l="0" t="0" r="r" b="b"/>
                <a:pathLst>
                  <a:path w="4320" h="9611">
                    <a:moveTo>
                      <a:pt x="0" y="80"/>
                    </a:moveTo>
                    <a:cubicBezTo>
                      <a:pt x="399" y="0"/>
                      <a:pt x="522" y="325"/>
                      <a:pt x="790" y="641"/>
                    </a:cubicBezTo>
                    <a:cubicBezTo>
                      <a:pt x="1078" y="980"/>
                      <a:pt x="1181" y="1589"/>
                      <a:pt x="1238" y="2060"/>
                    </a:cubicBezTo>
                    <a:cubicBezTo>
                      <a:pt x="1306" y="2617"/>
                      <a:pt x="1678" y="2994"/>
                      <a:pt x="1905" y="3462"/>
                    </a:cubicBezTo>
                    <a:cubicBezTo>
                      <a:pt x="2158" y="3982"/>
                      <a:pt x="2723" y="4157"/>
                      <a:pt x="2857" y="4823"/>
                    </a:cubicBezTo>
                    <a:cubicBezTo>
                      <a:pt x="2977" y="5422"/>
                      <a:pt x="2770" y="6100"/>
                      <a:pt x="2984" y="6640"/>
                    </a:cubicBezTo>
                    <a:cubicBezTo>
                      <a:pt x="3197" y="7173"/>
                      <a:pt x="3197" y="7758"/>
                      <a:pt x="3588" y="8042"/>
                    </a:cubicBezTo>
                    <a:cubicBezTo>
                      <a:pt x="4128" y="8433"/>
                      <a:pt x="3789" y="9270"/>
                      <a:pt x="4319" y="9610"/>
                    </a:cubicBezTo>
                  </a:path>
                </a:pathLst>
              </a:custGeom>
              <a:ln w="76320">
                <a:solidFill>
                  <a:srgbClr val="FF4000"/>
                </a:solidFill>
                <a:round/>
              </a:ln>
            </p:spPr>
            <p:txBody>
              <a:bodyPr/>
              <a:lstStyle/>
              <a:p>
                <a:endParaRPr lang="ja-JP" altLang="en-US" sz="1633"/>
              </a:p>
            </p:txBody>
          </p:sp>
          <p:sp>
            <p:nvSpPr>
              <p:cNvPr id="147" name="Freeform 59"/>
              <p:cNvSpPr/>
              <p:nvPr/>
            </p:nvSpPr>
            <p:spPr>
              <a:xfrm>
                <a:off x="9422737" y="1742007"/>
                <a:ext cx="189093" cy="849449"/>
              </a:xfrm>
              <a:custGeom>
                <a:avLst/>
                <a:gdLst/>
                <a:ahLst/>
                <a:cxnLst/>
                <a:rect l="0" t="0" r="r" b="b"/>
                <a:pathLst>
                  <a:path w="579" h="2601">
                    <a:moveTo>
                      <a:pt x="476" y="0"/>
                    </a:moveTo>
                    <a:cubicBezTo>
                      <a:pt x="578" y="554"/>
                      <a:pt x="106" y="812"/>
                      <a:pt x="0" y="1281"/>
                    </a:cubicBezTo>
                    <a:lnTo>
                      <a:pt x="63" y="1815"/>
                    </a:lnTo>
                    <a:lnTo>
                      <a:pt x="178" y="2600"/>
                    </a:lnTo>
                  </a:path>
                </a:pathLst>
              </a:custGeom>
              <a:ln w="76320">
                <a:solidFill>
                  <a:srgbClr val="FF4000"/>
                </a:solidFill>
                <a:round/>
              </a:ln>
            </p:spPr>
            <p:txBody>
              <a:bodyPr/>
              <a:lstStyle/>
              <a:p>
                <a:endParaRPr lang="ja-JP" altLang="en-US" sz="1633"/>
              </a:p>
            </p:txBody>
          </p:sp>
          <p:sp>
            <p:nvSpPr>
              <p:cNvPr id="148" name="Freeform 60"/>
              <p:cNvSpPr/>
              <p:nvPr/>
            </p:nvSpPr>
            <p:spPr>
              <a:xfrm>
                <a:off x="9868853" y="3224705"/>
                <a:ext cx="456566" cy="458199"/>
              </a:xfrm>
              <a:custGeom>
                <a:avLst/>
                <a:gdLst/>
                <a:ahLst/>
                <a:cxnLst/>
                <a:rect l="0" t="0" r="r" b="b"/>
                <a:pathLst>
                  <a:path w="1398" h="1403">
                    <a:moveTo>
                      <a:pt x="0" y="0"/>
                    </a:moveTo>
                    <a:cubicBezTo>
                      <a:pt x="266" y="457"/>
                      <a:pt x="500" y="973"/>
                      <a:pt x="890" y="1278"/>
                    </a:cubicBezTo>
                    <a:lnTo>
                      <a:pt x="1397" y="1402"/>
                    </a:lnTo>
                  </a:path>
                </a:pathLst>
              </a:custGeom>
              <a:ln w="76320">
                <a:solidFill>
                  <a:srgbClr val="FF4000"/>
                </a:solidFill>
                <a:round/>
              </a:ln>
            </p:spPr>
            <p:txBody>
              <a:bodyPr/>
              <a:lstStyle/>
              <a:p>
                <a:endParaRPr lang="ja-JP" altLang="en-US" sz="1633"/>
              </a:p>
            </p:txBody>
          </p:sp>
          <p:sp>
            <p:nvSpPr>
              <p:cNvPr id="149" name="Freeform 61"/>
              <p:cNvSpPr/>
              <p:nvPr/>
            </p:nvSpPr>
            <p:spPr>
              <a:xfrm>
                <a:off x="9978585" y="4032677"/>
                <a:ext cx="118224" cy="889619"/>
              </a:xfrm>
              <a:custGeom>
                <a:avLst/>
                <a:gdLst/>
                <a:ahLst/>
                <a:cxnLst/>
                <a:rect l="0" t="0" r="r" b="b"/>
                <a:pathLst>
                  <a:path w="362" h="2724">
                    <a:moveTo>
                      <a:pt x="0" y="0"/>
                    </a:moveTo>
                    <a:cubicBezTo>
                      <a:pt x="138" y="416"/>
                      <a:pt x="361" y="1182"/>
                      <a:pt x="107" y="1609"/>
                    </a:cubicBezTo>
                    <a:lnTo>
                      <a:pt x="14" y="2023"/>
                    </a:lnTo>
                    <a:lnTo>
                      <a:pt x="14" y="2476"/>
                    </a:lnTo>
                    <a:lnTo>
                      <a:pt x="45" y="2723"/>
                    </a:lnTo>
                  </a:path>
                </a:pathLst>
              </a:custGeom>
              <a:ln w="76320">
                <a:solidFill>
                  <a:srgbClr val="FF4000"/>
                </a:solidFill>
                <a:round/>
              </a:ln>
            </p:spPr>
            <p:txBody>
              <a:bodyPr/>
              <a:lstStyle/>
              <a:p>
                <a:endParaRPr lang="ja-JP" altLang="en-US" sz="1633"/>
              </a:p>
            </p:txBody>
          </p:sp>
          <p:sp>
            <p:nvSpPr>
              <p:cNvPr id="151" name="Freeform 63"/>
              <p:cNvSpPr/>
              <p:nvPr/>
            </p:nvSpPr>
            <p:spPr>
              <a:xfrm>
                <a:off x="7731351" y="3534961"/>
                <a:ext cx="1110717" cy="1334428"/>
              </a:xfrm>
              <a:custGeom>
                <a:avLst/>
                <a:gdLst/>
                <a:ahLst/>
                <a:cxnLst/>
                <a:rect l="0" t="0" r="r" b="b"/>
                <a:pathLst>
                  <a:path w="3401" h="4086">
                    <a:moveTo>
                      <a:pt x="0" y="34"/>
                    </a:moveTo>
                    <a:cubicBezTo>
                      <a:pt x="314" y="0"/>
                      <a:pt x="411" y="138"/>
                      <a:pt x="622" y="273"/>
                    </a:cubicBezTo>
                    <a:cubicBezTo>
                      <a:pt x="848" y="416"/>
                      <a:pt x="930" y="676"/>
                      <a:pt x="975" y="875"/>
                    </a:cubicBezTo>
                    <a:cubicBezTo>
                      <a:pt x="1029" y="1112"/>
                      <a:pt x="1322" y="1273"/>
                      <a:pt x="1500" y="1471"/>
                    </a:cubicBezTo>
                    <a:cubicBezTo>
                      <a:pt x="1699" y="1692"/>
                      <a:pt x="2144" y="1767"/>
                      <a:pt x="2249" y="2050"/>
                    </a:cubicBezTo>
                    <a:cubicBezTo>
                      <a:pt x="2344" y="2305"/>
                      <a:pt x="2180" y="2593"/>
                      <a:pt x="2349" y="2822"/>
                    </a:cubicBezTo>
                    <a:cubicBezTo>
                      <a:pt x="2517" y="3049"/>
                      <a:pt x="2517" y="3298"/>
                      <a:pt x="2825" y="3419"/>
                    </a:cubicBezTo>
                    <a:cubicBezTo>
                      <a:pt x="3250" y="3585"/>
                      <a:pt x="2982" y="3940"/>
                      <a:pt x="3400" y="4085"/>
                    </a:cubicBezTo>
                  </a:path>
                </a:pathLst>
              </a:custGeom>
              <a:ln w="76320">
                <a:solidFill>
                  <a:srgbClr val="FF4000"/>
                </a:solidFill>
                <a:round/>
              </a:ln>
            </p:spPr>
            <p:txBody>
              <a:bodyPr/>
              <a:lstStyle/>
              <a:p>
                <a:endParaRPr lang="ja-JP" altLang="en-US" sz="1633"/>
              </a:p>
            </p:txBody>
          </p:sp>
          <p:sp>
            <p:nvSpPr>
              <p:cNvPr id="152" name="Freeform 64"/>
              <p:cNvSpPr/>
              <p:nvPr/>
            </p:nvSpPr>
            <p:spPr>
              <a:xfrm>
                <a:off x="8122927" y="3603217"/>
                <a:ext cx="148923" cy="361204"/>
              </a:xfrm>
              <a:custGeom>
                <a:avLst/>
                <a:gdLst/>
                <a:ahLst/>
                <a:cxnLst/>
                <a:rect l="0" t="0" r="r" b="b"/>
                <a:pathLst>
                  <a:path w="456" h="1106">
                    <a:moveTo>
                      <a:pt x="375" y="0"/>
                    </a:moveTo>
                    <a:cubicBezTo>
                      <a:pt x="455" y="235"/>
                      <a:pt x="83" y="345"/>
                      <a:pt x="0" y="544"/>
                    </a:cubicBezTo>
                    <a:lnTo>
                      <a:pt x="50" y="771"/>
                    </a:lnTo>
                    <a:lnTo>
                      <a:pt x="140" y="1105"/>
                    </a:lnTo>
                  </a:path>
                </a:pathLst>
              </a:custGeom>
              <a:ln w="76320">
                <a:solidFill>
                  <a:srgbClr val="FF4000"/>
                </a:solidFill>
                <a:round/>
              </a:ln>
            </p:spPr>
            <p:txBody>
              <a:bodyPr/>
              <a:lstStyle/>
              <a:p>
                <a:endParaRPr lang="ja-JP" altLang="en-US" sz="1633"/>
              </a:p>
            </p:txBody>
          </p:sp>
          <p:sp>
            <p:nvSpPr>
              <p:cNvPr id="153" name="Freeform 65"/>
              <p:cNvSpPr/>
              <p:nvPr/>
            </p:nvSpPr>
            <p:spPr>
              <a:xfrm>
                <a:off x="8474006" y="4233200"/>
                <a:ext cx="359571" cy="194972"/>
              </a:xfrm>
              <a:custGeom>
                <a:avLst/>
                <a:gdLst/>
                <a:ahLst/>
                <a:cxnLst/>
                <a:rect l="0" t="0" r="r" b="b"/>
                <a:pathLst>
                  <a:path w="1101" h="597">
                    <a:moveTo>
                      <a:pt x="0" y="0"/>
                    </a:moveTo>
                    <a:cubicBezTo>
                      <a:pt x="210" y="195"/>
                      <a:pt x="393" y="414"/>
                      <a:pt x="701" y="543"/>
                    </a:cubicBezTo>
                    <a:lnTo>
                      <a:pt x="1100" y="596"/>
                    </a:lnTo>
                  </a:path>
                </a:pathLst>
              </a:custGeom>
              <a:ln w="76320">
                <a:solidFill>
                  <a:srgbClr val="FF4000"/>
                </a:solidFill>
                <a:round/>
              </a:ln>
            </p:spPr>
            <p:txBody>
              <a:bodyPr/>
              <a:lstStyle/>
              <a:p>
                <a:endParaRPr lang="ja-JP" altLang="en-US" sz="1633"/>
              </a:p>
            </p:txBody>
          </p:sp>
          <p:sp>
            <p:nvSpPr>
              <p:cNvPr id="154" name="Freeform 66"/>
              <p:cNvSpPr/>
              <p:nvPr/>
            </p:nvSpPr>
            <p:spPr>
              <a:xfrm>
                <a:off x="8560551" y="4577095"/>
                <a:ext cx="93077" cy="377859"/>
              </a:xfrm>
              <a:custGeom>
                <a:avLst/>
                <a:gdLst/>
                <a:ahLst/>
                <a:cxnLst/>
                <a:rect l="0" t="0" r="r" b="b"/>
                <a:pathLst>
                  <a:path w="285" h="1157">
                    <a:moveTo>
                      <a:pt x="0" y="0"/>
                    </a:moveTo>
                    <a:cubicBezTo>
                      <a:pt x="108" y="175"/>
                      <a:pt x="284" y="502"/>
                      <a:pt x="86" y="683"/>
                    </a:cubicBezTo>
                    <a:lnTo>
                      <a:pt x="11" y="859"/>
                    </a:lnTo>
                    <a:lnTo>
                      <a:pt x="11" y="1052"/>
                    </a:lnTo>
                    <a:lnTo>
                      <a:pt x="35" y="1156"/>
                    </a:lnTo>
                  </a:path>
                </a:pathLst>
              </a:custGeom>
              <a:ln w="76320">
                <a:solidFill>
                  <a:srgbClr val="FF4000"/>
                </a:solidFill>
                <a:round/>
              </a:ln>
            </p:spPr>
            <p:txBody>
              <a:bodyPr/>
              <a:lstStyle/>
              <a:p>
                <a:endParaRPr lang="ja-JP" altLang="en-US" sz="1633"/>
              </a:p>
            </p:txBody>
          </p:sp>
          <p:sp>
            <p:nvSpPr>
              <p:cNvPr id="4" name="テキスト ボックス 3">
                <a:extLst>
                  <a:ext uri="{FF2B5EF4-FFF2-40B4-BE49-F238E27FC236}">
                    <a16:creationId xmlns:a16="http://schemas.microsoft.com/office/drawing/2014/main" id="{D769ECE0-E92E-5223-51F3-D03E64D5FFBB}"/>
                  </a:ext>
                </a:extLst>
              </p:cNvPr>
              <p:cNvSpPr txBox="1"/>
              <p:nvPr/>
            </p:nvSpPr>
            <p:spPr>
              <a:xfrm>
                <a:off x="6275539" y="2421913"/>
                <a:ext cx="529312" cy="551853"/>
              </a:xfrm>
              <a:prstGeom prst="rect">
                <a:avLst/>
              </a:prstGeom>
              <a:solidFill>
                <a:srgbClr val="FFFF00"/>
              </a:solidFill>
            </p:spPr>
            <p:txBody>
              <a:bodyPr wrap="none" rtlCol="0">
                <a:spAutoFit/>
              </a:bodyPr>
              <a:lstStyle/>
              <a:p>
                <a:pPr algn="ctr"/>
                <a:r>
                  <a:rPr kumimoji="1" lang="en-US" altLang="ja-JP" sz="2800" b="1" dirty="0">
                    <a:latin typeface="Avenir Heavy" panose="02000503020000020003" pitchFamily="2" charset="0"/>
                    <a:ea typeface="Meiryo" charset="-128"/>
                    <a:cs typeface="Meiryo" charset="-128"/>
                  </a:rPr>
                  <a:t>IC</a:t>
                </a:r>
                <a:endParaRPr kumimoji="1" lang="ja-JP" altLang="en-US" sz="2800" b="1" dirty="0">
                  <a:latin typeface="Avenir Heavy" panose="02000503020000020003" pitchFamily="2" charset="0"/>
                  <a:ea typeface="Meiryo" charset="-128"/>
                  <a:cs typeface="Meiryo" charset="-128"/>
                </a:endParaRPr>
              </a:p>
            </p:txBody>
          </p:sp>
          <p:sp>
            <p:nvSpPr>
              <p:cNvPr id="5" name="テキスト ボックス 4">
                <a:extLst>
                  <a:ext uri="{FF2B5EF4-FFF2-40B4-BE49-F238E27FC236}">
                    <a16:creationId xmlns:a16="http://schemas.microsoft.com/office/drawing/2014/main" id="{D8214A3C-523F-48B2-379C-E077369AB84F}"/>
                  </a:ext>
                </a:extLst>
              </p:cNvPr>
              <p:cNvSpPr txBox="1"/>
              <p:nvPr/>
            </p:nvSpPr>
            <p:spPr>
              <a:xfrm>
                <a:off x="9693844" y="2072439"/>
                <a:ext cx="947696" cy="551853"/>
              </a:xfrm>
              <a:prstGeom prst="rect">
                <a:avLst/>
              </a:prstGeom>
              <a:solidFill>
                <a:srgbClr val="FFFF00"/>
              </a:solidFill>
            </p:spPr>
            <p:txBody>
              <a:bodyPr wrap="none" rtlCol="0">
                <a:spAutoFit/>
              </a:bodyPr>
              <a:lstStyle/>
              <a:p>
                <a:pPr algn="ctr"/>
                <a:r>
                  <a:rPr kumimoji="1" lang="en-US" altLang="ja-JP" sz="2800" b="1" dirty="0">
                    <a:latin typeface="Avenir Heavy" panose="02000503020000020003" pitchFamily="2" charset="0"/>
                    <a:ea typeface="Meiryo" charset="-128"/>
                    <a:cs typeface="Meiryo" charset="-128"/>
                  </a:rPr>
                  <a:t>+CG</a:t>
                </a:r>
                <a:endParaRPr kumimoji="1" lang="ja-JP" altLang="en-US" sz="2800" b="1" dirty="0">
                  <a:latin typeface="Avenir Heavy" panose="02000503020000020003" pitchFamily="2" charset="0"/>
                  <a:ea typeface="Meiryo" charset="-128"/>
                  <a:cs typeface="Meiryo" charset="-128"/>
                </a:endParaRPr>
              </a:p>
            </p:txBody>
          </p:sp>
          <p:sp>
            <p:nvSpPr>
              <p:cNvPr id="6" name="テキスト ボックス 5">
                <a:extLst>
                  <a:ext uri="{FF2B5EF4-FFF2-40B4-BE49-F238E27FC236}">
                    <a16:creationId xmlns:a16="http://schemas.microsoft.com/office/drawing/2014/main" id="{65274928-7720-6D01-F823-2DB8DAA9DC01}"/>
                  </a:ext>
                </a:extLst>
              </p:cNvPr>
              <p:cNvSpPr txBox="1"/>
              <p:nvPr/>
            </p:nvSpPr>
            <p:spPr>
              <a:xfrm>
                <a:off x="7350691" y="4303386"/>
                <a:ext cx="822661" cy="551853"/>
              </a:xfrm>
              <a:prstGeom prst="rect">
                <a:avLst/>
              </a:prstGeom>
              <a:solidFill>
                <a:srgbClr val="FFFF00"/>
              </a:solidFill>
            </p:spPr>
            <p:txBody>
              <a:bodyPr wrap="none" rtlCol="0">
                <a:spAutoFit/>
              </a:bodyPr>
              <a:lstStyle/>
              <a:p>
                <a:pPr algn="ctr"/>
                <a:r>
                  <a:rPr lang="en-US" altLang="ja-JP" sz="2800" b="1" dirty="0">
                    <a:latin typeface="Avenir Heavy" panose="02000503020000020003" pitchFamily="2" charset="0"/>
                    <a:ea typeface="Meiryo" charset="-128"/>
                    <a:cs typeface="Meiryo" charset="-128"/>
                  </a:rPr>
                  <a:t>-</a:t>
                </a:r>
                <a:r>
                  <a:rPr kumimoji="1" lang="en-US" altLang="ja-JP" sz="2800" b="1" dirty="0">
                    <a:latin typeface="Avenir Heavy" panose="02000503020000020003" pitchFamily="2" charset="0"/>
                    <a:ea typeface="Meiryo" charset="-128"/>
                    <a:cs typeface="Meiryo" charset="-128"/>
                  </a:rPr>
                  <a:t>CG</a:t>
                </a:r>
                <a:endParaRPr kumimoji="1" lang="ja-JP" altLang="en-US" sz="2800" b="1" dirty="0">
                  <a:latin typeface="Avenir Heavy" panose="02000503020000020003" pitchFamily="2" charset="0"/>
                  <a:ea typeface="Meiryo" charset="-128"/>
                  <a:cs typeface="Meiryo" charset="-128"/>
                </a:endParaRPr>
              </a:p>
            </p:txBody>
          </p:sp>
        </p:grpSp>
        <p:sp>
          <p:nvSpPr>
            <p:cNvPr id="100" name="CustomShape 14"/>
            <p:cNvSpPr/>
            <p:nvPr/>
          </p:nvSpPr>
          <p:spPr>
            <a:xfrm>
              <a:off x="1554878" y="693994"/>
              <a:ext cx="163293" cy="163293"/>
            </a:xfrm>
            <a:prstGeom prst="ellipse">
              <a:avLst/>
            </a:prstGeom>
            <a:solidFill>
              <a:srgbClr val="729FCF"/>
            </a:solidFill>
            <a:ln>
              <a:solidFill>
                <a:srgbClr val="3465A4"/>
              </a:solidFill>
            </a:ln>
          </p:spPr>
          <p:style>
            <a:lnRef idx="0">
              <a:scrgbClr r="0" g="0" b="0"/>
            </a:lnRef>
            <a:fillRef idx="0">
              <a:scrgbClr r="0" g="0" b="0"/>
            </a:fillRef>
            <a:effectRef idx="0">
              <a:scrgbClr r="0" g="0" b="0"/>
            </a:effectRef>
            <a:fontRef idx="minor"/>
          </p:style>
          <p:txBody>
            <a:bodyPr/>
            <a:lstStyle/>
            <a:p>
              <a:endParaRPr lang="ja-JP" altLang="en-US" sz="1633"/>
            </a:p>
          </p:txBody>
        </p:sp>
        <p:sp>
          <p:nvSpPr>
            <p:cNvPr id="101" name="TextShape 15"/>
            <p:cNvSpPr txBox="1"/>
            <p:nvPr/>
          </p:nvSpPr>
          <p:spPr>
            <a:xfrm>
              <a:off x="1703801" y="611694"/>
              <a:ext cx="6310611" cy="331811"/>
            </a:xfrm>
            <a:prstGeom prst="rect">
              <a:avLst/>
            </a:prstGeom>
            <a:noFill/>
            <a:ln>
              <a:noFill/>
            </a:ln>
          </p:spPr>
          <p:txBody>
            <a:bodyPr lIns="81646" tIns="40823" rIns="81646" bIns="40823"/>
            <a:lstStyle/>
            <a:p>
              <a:r>
                <a:rPr lang="en-US" sz="1633" spc="-1" dirty="0">
                  <a:solidFill>
                    <a:srgbClr val="000000"/>
                  </a:solidFill>
                  <a:uFill>
                    <a:solidFill>
                      <a:srgbClr val="FFFFFF"/>
                    </a:solidFill>
                  </a:uFill>
                  <a:latin typeface="Avenir Medium" panose="02000503020000020003" pitchFamily="2" charset="0"/>
                </a:rPr>
                <a:t>Water droplet         Ice crystal         Grapuel</a:t>
              </a:r>
            </a:p>
          </p:txBody>
        </p:sp>
        <p:sp>
          <p:nvSpPr>
            <p:cNvPr id="102" name="CustomShape 16"/>
            <p:cNvSpPr/>
            <p:nvPr/>
          </p:nvSpPr>
          <p:spPr>
            <a:xfrm>
              <a:off x="3294270" y="633576"/>
              <a:ext cx="187460" cy="240693"/>
            </a:xfrm>
            <a:custGeom>
              <a:avLst/>
              <a:gdLst/>
              <a:ahLst/>
              <a:cxnLst/>
              <a:rect l="l" t="t" r="r" b="b"/>
              <a:pathLst>
                <a:path w="780" h="907">
                  <a:moveTo>
                    <a:pt x="390" y="0"/>
                  </a:moveTo>
                  <a:lnTo>
                    <a:pt x="492" y="276"/>
                  </a:lnTo>
                  <a:lnTo>
                    <a:pt x="780" y="228"/>
                  </a:lnTo>
                  <a:lnTo>
                    <a:pt x="594" y="457"/>
                  </a:lnTo>
                  <a:lnTo>
                    <a:pt x="780" y="679"/>
                  </a:lnTo>
                  <a:lnTo>
                    <a:pt x="492" y="631"/>
                  </a:lnTo>
                  <a:lnTo>
                    <a:pt x="390" y="907"/>
                  </a:lnTo>
                  <a:lnTo>
                    <a:pt x="288" y="631"/>
                  </a:lnTo>
                  <a:lnTo>
                    <a:pt x="0" y="679"/>
                  </a:lnTo>
                  <a:lnTo>
                    <a:pt x="186" y="457"/>
                  </a:lnTo>
                  <a:lnTo>
                    <a:pt x="0" y="228"/>
                  </a:lnTo>
                  <a:lnTo>
                    <a:pt x="288" y="276"/>
                  </a:lnTo>
                  <a:lnTo>
                    <a:pt x="390" y="0"/>
                  </a:lnTo>
                  <a:close/>
                </a:path>
              </a:pathLst>
            </a:custGeom>
            <a:solidFill>
              <a:srgbClr val="FF3333"/>
            </a:solidFill>
            <a:ln>
              <a:noFill/>
            </a:ln>
          </p:spPr>
          <p:style>
            <a:lnRef idx="0">
              <a:scrgbClr r="0" g="0" b="0"/>
            </a:lnRef>
            <a:fillRef idx="0">
              <a:scrgbClr r="0" g="0" b="0"/>
            </a:fillRef>
            <a:effectRef idx="0">
              <a:scrgbClr r="0" g="0" b="0"/>
            </a:effectRef>
            <a:fontRef idx="minor"/>
          </p:style>
          <p:txBody>
            <a:bodyPr/>
            <a:lstStyle/>
            <a:p>
              <a:endParaRPr lang="ja-JP" altLang="en-US" sz="1633"/>
            </a:p>
          </p:txBody>
        </p:sp>
        <p:sp>
          <p:nvSpPr>
            <p:cNvPr id="104" name="CustomShape 18"/>
            <p:cNvSpPr/>
            <p:nvPr/>
          </p:nvSpPr>
          <p:spPr>
            <a:xfrm>
              <a:off x="4744304" y="693994"/>
              <a:ext cx="124102" cy="124102"/>
            </a:xfrm>
            <a:prstGeom prst="ellipse">
              <a:avLst/>
            </a:prstGeom>
            <a:solidFill>
              <a:srgbClr val="FF6600"/>
            </a:solidFill>
            <a:ln w="29160">
              <a:noFill/>
            </a:ln>
          </p:spPr>
          <p:style>
            <a:lnRef idx="0">
              <a:scrgbClr r="0" g="0" b="0"/>
            </a:lnRef>
            <a:fillRef idx="0">
              <a:scrgbClr r="0" g="0" b="0"/>
            </a:fillRef>
            <a:effectRef idx="0">
              <a:scrgbClr r="0" g="0" b="0"/>
            </a:effectRef>
            <a:fontRef idx="minor"/>
          </p:style>
          <p:txBody>
            <a:bodyPr/>
            <a:lstStyle/>
            <a:p>
              <a:endParaRPr lang="ja-JP" altLang="en-US" sz="1633"/>
            </a:p>
          </p:txBody>
        </p:sp>
      </p:grpSp>
      <p:sp>
        <p:nvSpPr>
          <p:cNvPr id="3" name="テキスト ボックス 2">
            <a:extLst>
              <a:ext uri="{FF2B5EF4-FFF2-40B4-BE49-F238E27FC236}">
                <a16:creationId xmlns:a16="http://schemas.microsoft.com/office/drawing/2014/main" id="{BFA5006F-368E-3195-68A7-261984485823}"/>
              </a:ext>
            </a:extLst>
          </p:cNvPr>
          <p:cNvSpPr txBox="1"/>
          <p:nvPr/>
        </p:nvSpPr>
        <p:spPr>
          <a:xfrm>
            <a:off x="1571579" y="5424898"/>
            <a:ext cx="8900193" cy="1261884"/>
          </a:xfrm>
          <a:prstGeom prst="rect">
            <a:avLst/>
          </a:prstGeom>
          <a:noFill/>
        </p:spPr>
        <p:txBody>
          <a:bodyPr wrap="none" rtlCol="0">
            <a:spAutoFit/>
          </a:bodyPr>
          <a:lstStyle/>
          <a:p>
            <a:pPr marL="342900" indent="-342900" algn="l">
              <a:spcAft>
                <a:spcPts val="600"/>
              </a:spcAft>
              <a:buFont typeface="Wingdings" pitchFamily="2" charset="2"/>
              <a:buChar char="l"/>
            </a:pPr>
            <a:r>
              <a:rPr kumimoji="1" lang="en-US" altLang="ja-JP" sz="2200" b="1" dirty="0">
                <a:latin typeface="Avenir Heavy" panose="02000503020000020003" pitchFamily="2" charset="0"/>
                <a:ea typeface="Meiryo" charset="-128"/>
                <a:cs typeface="Meiryo" charset="-128"/>
              </a:rPr>
              <a:t>Global rate : 	 44 ± 5 /s</a:t>
            </a:r>
            <a:r>
              <a:rPr kumimoji="1" lang="en-US" altLang="ja-JP" sz="2000" b="1" dirty="0">
                <a:latin typeface="Avenir Heavy" panose="02000503020000020003" pitchFamily="2" charset="0"/>
                <a:ea typeface="Meiryo" charset="-128"/>
                <a:cs typeface="Meiryo" charset="-128"/>
              </a:rPr>
              <a:t> </a:t>
            </a:r>
            <a:r>
              <a:rPr kumimoji="1" lang="en-US" altLang="ja-JP" sz="2000" dirty="0">
                <a:latin typeface="Avenir" panose="02000503020000020003" pitchFamily="2" charset="0"/>
                <a:ea typeface="Meiryo" charset="-128"/>
                <a:cs typeface="Meiryo" charset="-128"/>
              </a:rPr>
              <a:t>			</a:t>
            </a:r>
            <a:r>
              <a:rPr kumimoji="1" lang="en-US" altLang="ja-JP" sz="1400" dirty="0">
                <a:latin typeface="Avenir" panose="02000503020000020003" pitchFamily="2" charset="0"/>
                <a:ea typeface="Meiryo" charset="-128"/>
                <a:cs typeface="Meiryo" charset="-128"/>
              </a:rPr>
              <a:t>[</a:t>
            </a:r>
            <a:r>
              <a:rPr kumimoji="1" lang="en-US" altLang="ja-JP" sz="1400" i="1" dirty="0">
                <a:latin typeface="Avenir" panose="02000503020000020003" pitchFamily="2" charset="0"/>
                <a:ea typeface="Meiryo" charset="-128"/>
                <a:cs typeface="Meiryo" charset="-128"/>
              </a:rPr>
              <a:t>Christian et al.</a:t>
            </a:r>
            <a:r>
              <a:rPr kumimoji="1" lang="en-US" altLang="ja-JP" sz="1400" dirty="0">
                <a:latin typeface="Avenir" panose="02000503020000020003" pitchFamily="2" charset="0"/>
                <a:ea typeface="Meiryo" charset="-128"/>
                <a:cs typeface="Meiryo" charset="-128"/>
              </a:rPr>
              <a:t>, 2003]</a:t>
            </a:r>
            <a:endParaRPr kumimoji="1" lang="en-US" altLang="ja-JP" dirty="0">
              <a:latin typeface="Avenir" panose="02000503020000020003" pitchFamily="2" charset="0"/>
              <a:ea typeface="Meiryo" charset="-128"/>
              <a:cs typeface="Meiryo" charset="-128"/>
            </a:endParaRPr>
          </a:p>
          <a:p>
            <a:pPr marL="342900" indent="-342900" algn="l">
              <a:spcAft>
                <a:spcPts val="600"/>
              </a:spcAft>
              <a:buFont typeface="Wingdings" pitchFamily="2" charset="2"/>
              <a:buChar char="l"/>
            </a:pPr>
            <a:r>
              <a:rPr kumimoji="1" lang="en-US" altLang="ja-JP" sz="2200" b="1" dirty="0">
                <a:latin typeface="Avenir Heavy" panose="02000503020000020003" pitchFamily="2" charset="0"/>
                <a:ea typeface="Meiryo" charset="-128"/>
                <a:cs typeface="Meiryo" charset="-128"/>
              </a:rPr>
              <a:t>IC : +CG : -CG = 33 : 0.7 : 10</a:t>
            </a:r>
            <a:r>
              <a:rPr kumimoji="1" lang="en-US" altLang="ja-JP" sz="2000" b="1" dirty="0">
                <a:latin typeface="Avenir Heavy" panose="02000503020000020003" pitchFamily="2" charset="0"/>
                <a:ea typeface="Meiryo" charset="-128"/>
                <a:cs typeface="Meiryo" charset="-128"/>
              </a:rPr>
              <a:t> </a:t>
            </a:r>
            <a:r>
              <a:rPr kumimoji="1" lang="en-US" altLang="ja-JP" sz="2000" dirty="0">
                <a:latin typeface="Avenir" panose="02000503020000020003" pitchFamily="2" charset="0"/>
                <a:ea typeface="Meiryo" charset="-128"/>
                <a:cs typeface="Meiryo" charset="-128"/>
              </a:rPr>
              <a:t>	</a:t>
            </a:r>
            <a:r>
              <a:rPr kumimoji="1" lang="en-US" altLang="ja-JP" sz="1400" dirty="0">
                <a:latin typeface="Avenir" panose="02000503020000020003" pitchFamily="2" charset="0"/>
                <a:ea typeface="Meiryo" charset="-128"/>
                <a:cs typeface="Meiryo" charset="-128"/>
              </a:rPr>
              <a:t>[</a:t>
            </a:r>
            <a:r>
              <a:rPr kumimoji="1" lang="en-US" altLang="ja-JP" sz="1400" i="1" dirty="0">
                <a:latin typeface="Avenir" panose="02000503020000020003" pitchFamily="2" charset="0"/>
                <a:ea typeface="Meiryo" charset="-128"/>
                <a:cs typeface="Meiryo" charset="-128"/>
              </a:rPr>
              <a:t>Rakov and Uman</a:t>
            </a:r>
            <a:r>
              <a:rPr kumimoji="1" lang="en-US" altLang="ja-JP" sz="1400" dirty="0">
                <a:latin typeface="Avenir" panose="02000503020000020003" pitchFamily="2" charset="0"/>
                <a:ea typeface="Meiryo" charset="-128"/>
                <a:cs typeface="Meiryo" charset="-128"/>
              </a:rPr>
              <a:t>, 2003]</a:t>
            </a:r>
          </a:p>
          <a:p>
            <a:pPr marL="342900" indent="-342900" algn="l">
              <a:spcAft>
                <a:spcPts val="600"/>
              </a:spcAft>
              <a:buClr>
                <a:schemeClr val="tx1"/>
              </a:buClr>
              <a:buFont typeface="Wingdings" pitchFamily="2" charset="2"/>
              <a:buChar char="l"/>
            </a:pPr>
            <a:r>
              <a:rPr lang="en-US" altLang="ja-JP" sz="2200" b="1" dirty="0">
                <a:solidFill>
                  <a:srgbClr val="0432FF"/>
                </a:solidFill>
                <a:latin typeface="Avenir Heavy" panose="02000503020000020003" pitchFamily="2" charset="0"/>
                <a:ea typeface="Meiryo" charset="-128"/>
                <a:cs typeface="Meiryo" charset="-128"/>
              </a:rPr>
              <a:t>Ground-based lightning networks mainly detect CG discharges.</a:t>
            </a:r>
            <a:endParaRPr kumimoji="1" lang="en-US" altLang="ja-JP" sz="2200" b="1" dirty="0">
              <a:solidFill>
                <a:srgbClr val="0432FF"/>
              </a:solidFill>
              <a:latin typeface="Avenir Heavy" panose="02000503020000020003" pitchFamily="2" charset="0"/>
              <a:ea typeface="Meiryo" charset="-128"/>
              <a:cs typeface="Meiryo" charset="-128"/>
            </a:endParaRPr>
          </a:p>
        </p:txBody>
      </p:sp>
      <p:sp>
        <p:nvSpPr>
          <p:cNvPr id="9" name="TextShape 1">
            <a:extLst>
              <a:ext uri="{FF2B5EF4-FFF2-40B4-BE49-F238E27FC236}">
                <a16:creationId xmlns:a16="http://schemas.microsoft.com/office/drawing/2014/main" id="{09D2797E-4591-154A-C101-4D77C016BFDE}"/>
              </a:ext>
            </a:extLst>
          </p:cNvPr>
          <p:cNvSpPr txBox="1"/>
          <p:nvPr/>
        </p:nvSpPr>
        <p:spPr>
          <a:xfrm>
            <a:off x="-327" y="0"/>
            <a:ext cx="7772734" cy="451341"/>
          </a:xfrm>
          <a:prstGeom prst="rect">
            <a:avLst/>
          </a:prstGeom>
          <a:noFill/>
          <a:ln>
            <a:noFill/>
          </a:ln>
        </p:spPr>
        <p:txBody>
          <a:bodyPr lIns="81646" tIns="40823" rIns="81646" bIns="40823"/>
          <a:lstStyle/>
          <a:p>
            <a:r>
              <a:rPr lang="en-US" sz="2903" spc="-1" dirty="0">
                <a:solidFill>
                  <a:srgbClr val="FFFF00"/>
                </a:solidFill>
                <a:uFill>
                  <a:solidFill>
                    <a:srgbClr val="FFFFFF"/>
                  </a:solidFill>
                </a:uFill>
                <a:latin typeface="Avenir Medium" panose="02000503020000020003" pitchFamily="2" charset="0"/>
              </a:rPr>
              <a:t>Thunderclouds and Lightning</a:t>
            </a:r>
            <a:endParaRPr lang="en-US" sz="1633" spc="-1" dirty="0">
              <a:solidFill>
                <a:srgbClr val="FFFF00"/>
              </a:solidFill>
              <a:uFill>
                <a:solidFill>
                  <a:srgbClr val="FFFFFF"/>
                </a:solidFill>
              </a:uFill>
              <a:latin typeface="Avenir Medium" panose="02000503020000020003" pitchFamily="2" charset="0"/>
            </a:endParaRPr>
          </a:p>
        </p:txBody>
      </p:sp>
    </p:spTree>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TextShape 1">
            <a:extLst>
              <a:ext uri="{FF2B5EF4-FFF2-40B4-BE49-F238E27FC236}">
                <a16:creationId xmlns:a16="http://schemas.microsoft.com/office/drawing/2014/main" id="{F572FE66-BDFD-B7CE-F805-E94BFA638404}"/>
              </a:ext>
            </a:extLst>
          </p:cNvPr>
          <p:cNvSpPr txBox="1"/>
          <p:nvPr/>
        </p:nvSpPr>
        <p:spPr>
          <a:xfrm>
            <a:off x="-1" y="8501"/>
            <a:ext cx="8872151" cy="451341"/>
          </a:xfrm>
          <a:prstGeom prst="rect">
            <a:avLst/>
          </a:prstGeom>
          <a:noFill/>
          <a:ln>
            <a:noFill/>
          </a:ln>
        </p:spPr>
        <p:txBody>
          <a:bodyPr lIns="81646" tIns="40823" rIns="81646" bIns="40823"/>
          <a:lstStyle/>
          <a:p>
            <a:r>
              <a:rPr lang="en-US" sz="2903" spc="-1" dirty="0">
                <a:solidFill>
                  <a:srgbClr val="FFFF00"/>
                </a:solidFill>
                <a:uFill>
                  <a:solidFill>
                    <a:srgbClr val="FFFFFF"/>
                  </a:solidFill>
                </a:uFill>
                <a:latin typeface="Avenir Medium" panose="02000503020000020003" pitchFamily="2" charset="0"/>
              </a:rPr>
              <a:t>Spectrum of TLEs</a:t>
            </a:r>
            <a:endParaRPr lang="en-US" sz="1633" spc="-1" dirty="0">
              <a:solidFill>
                <a:srgbClr val="FFFF00"/>
              </a:solidFill>
              <a:uFill>
                <a:solidFill>
                  <a:srgbClr val="FFFFFF"/>
                </a:solidFill>
              </a:uFill>
              <a:latin typeface="Avenir Medium" panose="02000503020000020003" pitchFamily="2" charset="0"/>
            </a:endParaRPr>
          </a:p>
        </p:txBody>
      </p:sp>
      <p:sp>
        <p:nvSpPr>
          <p:cNvPr id="2" name="テキスト ボックス 1">
            <a:extLst>
              <a:ext uri="{FF2B5EF4-FFF2-40B4-BE49-F238E27FC236}">
                <a16:creationId xmlns:a16="http://schemas.microsoft.com/office/drawing/2014/main" id="{D171A4E4-6E48-C691-3D37-7571C701FDAC}"/>
              </a:ext>
            </a:extLst>
          </p:cNvPr>
          <p:cNvSpPr txBox="1"/>
          <p:nvPr/>
        </p:nvSpPr>
        <p:spPr>
          <a:xfrm>
            <a:off x="197837" y="635970"/>
            <a:ext cx="1622560" cy="707886"/>
          </a:xfrm>
          <a:prstGeom prst="rect">
            <a:avLst/>
          </a:prstGeom>
        </p:spPr>
        <p:style>
          <a:lnRef idx="0">
            <a:schemeClr val="accent6"/>
          </a:lnRef>
          <a:fillRef idx="3">
            <a:schemeClr val="accent6"/>
          </a:fillRef>
          <a:effectRef idx="3">
            <a:schemeClr val="accent6"/>
          </a:effectRef>
          <a:fontRef idx="minor">
            <a:schemeClr val="lt1"/>
          </a:fontRef>
        </p:style>
        <p:txBody>
          <a:bodyPr wrap="none" rtlCol="0">
            <a:spAutoFit/>
          </a:bodyPr>
          <a:lstStyle/>
          <a:p>
            <a:pPr algn="ctr"/>
            <a:r>
              <a:rPr kumimoji="1" lang="en-US" altLang="ja-JP" sz="2000" b="1" dirty="0">
                <a:solidFill>
                  <a:schemeClr val="tx1"/>
                </a:solidFill>
                <a:latin typeface="Avenir Heavy" panose="02000503020000020003" pitchFamily="2" charset="0"/>
                <a:ea typeface="Meiryo" charset="-128"/>
                <a:cs typeface="Meiryo" charset="-128"/>
              </a:rPr>
              <a:t>spectrum of</a:t>
            </a:r>
          </a:p>
          <a:p>
            <a:pPr algn="ctr"/>
            <a:r>
              <a:rPr lang="en-US" altLang="ja-JP" sz="2000" b="1" dirty="0">
                <a:solidFill>
                  <a:schemeClr val="tx1"/>
                </a:solidFill>
                <a:latin typeface="Avenir Heavy" panose="02000503020000020003" pitchFamily="2" charset="0"/>
                <a:ea typeface="Meiryo" charset="-128"/>
                <a:cs typeface="Meiryo" charset="-128"/>
              </a:rPr>
              <a:t>sprite halo</a:t>
            </a:r>
            <a:endParaRPr kumimoji="1" lang="ja-JP" altLang="en-US" sz="2000" b="1" dirty="0">
              <a:solidFill>
                <a:schemeClr val="tx1"/>
              </a:solidFill>
              <a:latin typeface="Avenir Heavy" panose="02000503020000020003" pitchFamily="2" charset="0"/>
              <a:ea typeface="Meiryo" charset="-128"/>
              <a:cs typeface="Meiryo" charset="-128"/>
            </a:endParaRPr>
          </a:p>
        </p:txBody>
      </p:sp>
      <p:pic>
        <p:nvPicPr>
          <p:cNvPr id="29" name="図 28" descr="グラフ&#10;&#10;中程度の精度で自動的に生成された説明">
            <a:extLst>
              <a:ext uri="{FF2B5EF4-FFF2-40B4-BE49-F238E27FC236}">
                <a16:creationId xmlns:a16="http://schemas.microsoft.com/office/drawing/2014/main" id="{687A0729-E584-1B85-4BA7-7A3DB2676A91}"/>
              </a:ext>
            </a:extLst>
          </p:cNvPr>
          <p:cNvPicPr>
            <a:picLocks noChangeAspect="1"/>
          </p:cNvPicPr>
          <p:nvPr/>
        </p:nvPicPr>
        <p:blipFill>
          <a:blip r:embed="rId2"/>
          <a:stretch>
            <a:fillRect/>
          </a:stretch>
        </p:blipFill>
        <p:spPr>
          <a:xfrm>
            <a:off x="2279672" y="531657"/>
            <a:ext cx="7940648" cy="6096849"/>
          </a:xfrm>
          <a:prstGeom prst="rect">
            <a:avLst/>
          </a:prstGeom>
        </p:spPr>
      </p:pic>
      <p:sp>
        <p:nvSpPr>
          <p:cNvPr id="10" name="TextBox 7">
            <a:extLst>
              <a:ext uri="{FF2B5EF4-FFF2-40B4-BE49-F238E27FC236}">
                <a16:creationId xmlns:a16="http://schemas.microsoft.com/office/drawing/2014/main" id="{90C88664-1BE4-3439-11A7-51F74EF9FA96}"/>
              </a:ext>
            </a:extLst>
          </p:cNvPr>
          <p:cNvSpPr txBox="1"/>
          <p:nvPr/>
        </p:nvSpPr>
        <p:spPr>
          <a:xfrm>
            <a:off x="9521332" y="6392544"/>
            <a:ext cx="2670668" cy="307777"/>
          </a:xfrm>
          <a:prstGeom prst="rect">
            <a:avLst/>
          </a:prstGeom>
          <a:noFill/>
        </p:spPr>
        <p:txBody>
          <a:bodyPr wrap="none">
            <a:spAutoFit/>
          </a:bodyPr>
          <a:lstStyle/>
          <a:p>
            <a:pPr algn="ctr" eaLnBrk="1" hangingPunct="1">
              <a:defRPr/>
            </a:pPr>
            <a:r>
              <a:rPr kumimoji="0" lang="en-US" sz="1400" dirty="0">
                <a:latin typeface="Avenir Book" panose="02000503020000020003" pitchFamily="2" charset="0"/>
                <a:cs typeface="Franklin Gothic Book"/>
              </a:rPr>
              <a:t>[Gordillo-</a:t>
            </a:r>
            <a:r>
              <a:rPr kumimoji="0" lang="en-US" sz="1400" i="1" dirty="0">
                <a:latin typeface="Avenir Book" panose="02000503020000020003" pitchFamily="2" charset="0"/>
                <a:cs typeface="Franklin Gothic Book"/>
              </a:rPr>
              <a:t>Vázquez et al.</a:t>
            </a:r>
            <a:r>
              <a:rPr kumimoji="0" lang="en-US" sz="1400" dirty="0">
                <a:latin typeface="Avenir Book" panose="02000503020000020003" pitchFamily="2" charset="0"/>
                <a:cs typeface="Franklin Gothic Book"/>
              </a:rPr>
              <a:t>, 1999]</a:t>
            </a:r>
          </a:p>
        </p:txBody>
      </p:sp>
    </p:spTree>
    <p:extLst>
      <p:ext uri="{BB962C8B-B14F-4D97-AF65-F5344CB8AC3E}">
        <p14:creationId xmlns:p14="http://schemas.microsoft.com/office/powerpoint/2010/main" val="238885601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図 35" descr="グラフィカル ユーザー インターフェイス, グラフ, ヒストグラム&#10;&#10;自動的に生成された説明">
            <a:extLst>
              <a:ext uri="{FF2B5EF4-FFF2-40B4-BE49-F238E27FC236}">
                <a16:creationId xmlns:a16="http://schemas.microsoft.com/office/drawing/2014/main" id="{B8E00B6F-AA42-9743-0F3E-1D61AE05D4BF}"/>
              </a:ext>
            </a:extLst>
          </p:cNvPr>
          <p:cNvPicPr>
            <a:picLocks noChangeAspect="1"/>
          </p:cNvPicPr>
          <p:nvPr/>
        </p:nvPicPr>
        <p:blipFill>
          <a:blip r:embed="rId3"/>
          <a:stretch>
            <a:fillRect/>
          </a:stretch>
        </p:blipFill>
        <p:spPr>
          <a:xfrm>
            <a:off x="7195924" y="541138"/>
            <a:ext cx="4439028" cy="6084648"/>
          </a:xfrm>
          <a:prstGeom prst="rect">
            <a:avLst/>
          </a:prstGeom>
        </p:spPr>
      </p:pic>
      <p:sp>
        <p:nvSpPr>
          <p:cNvPr id="10" name="テキスト ボックス 9">
            <a:extLst>
              <a:ext uri="{FF2B5EF4-FFF2-40B4-BE49-F238E27FC236}">
                <a16:creationId xmlns:a16="http://schemas.microsoft.com/office/drawing/2014/main" id="{EB8D9895-6ACF-3651-0244-37D7553ACAE4}"/>
              </a:ext>
            </a:extLst>
          </p:cNvPr>
          <p:cNvSpPr txBox="1"/>
          <p:nvPr/>
        </p:nvSpPr>
        <p:spPr>
          <a:xfrm>
            <a:off x="10618796" y="6360241"/>
            <a:ext cx="1584087" cy="347146"/>
          </a:xfrm>
          <a:prstGeom prst="rect">
            <a:avLst/>
          </a:prstGeom>
          <a:noFill/>
        </p:spPr>
        <p:txBody>
          <a:bodyPr wrap="none" rtlCol="0">
            <a:spAutoFit/>
          </a:bodyPr>
          <a:lstStyle/>
          <a:p>
            <a:pPr algn="ctr">
              <a:lnSpc>
                <a:spcPts val="2100"/>
              </a:lnSpc>
            </a:pPr>
            <a:r>
              <a:rPr kumimoji="1" lang="en-US" altLang="ja-JP" sz="1400" dirty="0">
                <a:latin typeface="Avenir" panose="02000503020000020003" pitchFamily="2" charset="0"/>
                <a:ea typeface="Meiryo" charset="-128"/>
                <a:cs typeface="Meiryo" charset="-128"/>
              </a:rPr>
              <a:t>[</a:t>
            </a:r>
            <a:r>
              <a:rPr kumimoji="1" lang="en-US" altLang="ja-JP" sz="1400" i="1" dirty="0">
                <a:latin typeface="Avenir" panose="02000503020000020003" pitchFamily="2" charset="0"/>
                <a:ea typeface="Meiryo" charset="-128"/>
                <a:cs typeface="Meiryo" charset="-128"/>
              </a:rPr>
              <a:t>Sato et al.</a:t>
            </a:r>
            <a:r>
              <a:rPr kumimoji="1" lang="en-US" altLang="ja-JP" sz="1400" dirty="0">
                <a:latin typeface="Avenir" panose="02000503020000020003" pitchFamily="2" charset="0"/>
                <a:ea typeface="Meiryo" charset="-128"/>
                <a:cs typeface="Meiryo" charset="-128"/>
              </a:rPr>
              <a:t>, 2015]</a:t>
            </a:r>
            <a:endParaRPr kumimoji="1" lang="ja-JP" altLang="en-US" sz="1400" dirty="0">
              <a:latin typeface="Avenir" panose="02000503020000020003" pitchFamily="2" charset="0"/>
              <a:ea typeface="Meiryo" charset="-128"/>
              <a:cs typeface="Meiryo" charset="-128"/>
            </a:endParaRPr>
          </a:p>
        </p:txBody>
      </p:sp>
      <p:sp>
        <p:nvSpPr>
          <p:cNvPr id="37" name="TextShape 1">
            <a:extLst>
              <a:ext uri="{FF2B5EF4-FFF2-40B4-BE49-F238E27FC236}">
                <a16:creationId xmlns:a16="http://schemas.microsoft.com/office/drawing/2014/main" id="{5C8724AC-2C28-F367-A1B1-2F8F8319E60F}"/>
              </a:ext>
            </a:extLst>
          </p:cNvPr>
          <p:cNvSpPr txBox="1"/>
          <p:nvPr/>
        </p:nvSpPr>
        <p:spPr>
          <a:xfrm>
            <a:off x="-1" y="8501"/>
            <a:ext cx="8872151" cy="451341"/>
          </a:xfrm>
          <a:prstGeom prst="rect">
            <a:avLst/>
          </a:prstGeom>
          <a:noFill/>
          <a:ln>
            <a:noFill/>
          </a:ln>
        </p:spPr>
        <p:txBody>
          <a:bodyPr lIns="81646" tIns="40823" rIns="81646" bIns="40823"/>
          <a:lstStyle/>
          <a:p>
            <a:r>
              <a:rPr lang="en-US" sz="2903" spc="-1" dirty="0">
                <a:solidFill>
                  <a:srgbClr val="FFFF00"/>
                </a:solidFill>
                <a:uFill>
                  <a:solidFill>
                    <a:srgbClr val="FFFFFF"/>
                  </a:solidFill>
                </a:uFill>
                <a:latin typeface="Avenir Medium" panose="02000503020000020003" pitchFamily="2" charset="0"/>
              </a:rPr>
              <a:t>Identification of IC and CG Discharges</a:t>
            </a:r>
            <a:endParaRPr lang="en-US" sz="1633" spc="-1" dirty="0">
              <a:solidFill>
                <a:srgbClr val="FFFF00"/>
              </a:solidFill>
              <a:uFill>
                <a:solidFill>
                  <a:srgbClr val="FFFFFF"/>
                </a:solidFill>
              </a:uFill>
              <a:latin typeface="Avenir Medium" panose="02000503020000020003" pitchFamily="2" charset="0"/>
            </a:endParaRPr>
          </a:p>
        </p:txBody>
      </p:sp>
      <p:pic>
        <p:nvPicPr>
          <p:cNvPr id="41" name="図 40" descr="グラフィカル ユーザー インターフェイス&#10;&#10;中程度の精度で自動的に生成された説明">
            <a:extLst>
              <a:ext uri="{FF2B5EF4-FFF2-40B4-BE49-F238E27FC236}">
                <a16:creationId xmlns:a16="http://schemas.microsoft.com/office/drawing/2014/main" id="{5E8ABB80-645A-DCEA-1234-3EBC813416B1}"/>
              </a:ext>
            </a:extLst>
          </p:cNvPr>
          <p:cNvPicPr>
            <a:picLocks noChangeAspect="1"/>
          </p:cNvPicPr>
          <p:nvPr/>
        </p:nvPicPr>
        <p:blipFill>
          <a:blip r:embed="rId4"/>
          <a:stretch>
            <a:fillRect/>
          </a:stretch>
        </p:blipFill>
        <p:spPr>
          <a:xfrm>
            <a:off x="167667" y="556904"/>
            <a:ext cx="6562951" cy="6084648"/>
          </a:xfrm>
          <a:prstGeom prst="rect">
            <a:avLst/>
          </a:prstGeom>
        </p:spPr>
      </p:pic>
    </p:spTree>
    <p:extLst>
      <p:ext uri="{BB962C8B-B14F-4D97-AF65-F5344CB8AC3E}">
        <p14:creationId xmlns:p14="http://schemas.microsoft.com/office/powerpoint/2010/main" val="301573416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TextShape 1">
            <a:extLst>
              <a:ext uri="{FF2B5EF4-FFF2-40B4-BE49-F238E27FC236}">
                <a16:creationId xmlns:a16="http://schemas.microsoft.com/office/drawing/2014/main" id="{F572FE66-BDFD-B7CE-F805-E94BFA638404}"/>
              </a:ext>
            </a:extLst>
          </p:cNvPr>
          <p:cNvSpPr txBox="1"/>
          <p:nvPr/>
        </p:nvSpPr>
        <p:spPr>
          <a:xfrm>
            <a:off x="-1" y="8501"/>
            <a:ext cx="8872151" cy="451341"/>
          </a:xfrm>
          <a:prstGeom prst="rect">
            <a:avLst/>
          </a:prstGeom>
          <a:noFill/>
          <a:ln>
            <a:noFill/>
          </a:ln>
        </p:spPr>
        <p:txBody>
          <a:bodyPr lIns="81646" tIns="40823" rIns="81646" bIns="40823"/>
          <a:lstStyle/>
          <a:p>
            <a:r>
              <a:rPr lang="en-US" sz="2903" spc="-1" dirty="0">
                <a:solidFill>
                  <a:srgbClr val="FFFF00"/>
                </a:solidFill>
                <a:uFill>
                  <a:solidFill>
                    <a:srgbClr val="FFFFFF"/>
                  </a:solidFill>
                </a:uFill>
                <a:latin typeface="Avenir Medium" panose="02000503020000020003" pitchFamily="2" charset="0"/>
              </a:rPr>
              <a:t>Lightning Sensor for Future HIMAWARI</a:t>
            </a:r>
            <a:endParaRPr lang="en-US" sz="1633" spc="-1" dirty="0">
              <a:solidFill>
                <a:srgbClr val="FFFF00"/>
              </a:solidFill>
              <a:uFill>
                <a:solidFill>
                  <a:srgbClr val="FFFFFF"/>
                </a:solidFill>
              </a:uFill>
              <a:latin typeface="Avenir Medium" panose="02000503020000020003" pitchFamily="2" charset="0"/>
            </a:endParaRPr>
          </a:p>
        </p:txBody>
      </p:sp>
      <p:pic>
        <p:nvPicPr>
          <p:cNvPr id="102" name="図 101" descr="ダイアグラム&#10;&#10;自動的に生成された説明">
            <a:extLst>
              <a:ext uri="{FF2B5EF4-FFF2-40B4-BE49-F238E27FC236}">
                <a16:creationId xmlns:a16="http://schemas.microsoft.com/office/drawing/2014/main" id="{5D24EB6A-6062-BC5D-C615-10C824B1FFAE}"/>
              </a:ext>
            </a:extLst>
          </p:cNvPr>
          <p:cNvPicPr>
            <a:picLocks noChangeAspect="1"/>
          </p:cNvPicPr>
          <p:nvPr/>
        </p:nvPicPr>
        <p:blipFill>
          <a:blip r:embed="rId2"/>
          <a:stretch>
            <a:fillRect/>
          </a:stretch>
        </p:blipFill>
        <p:spPr>
          <a:xfrm>
            <a:off x="457200" y="639902"/>
            <a:ext cx="10981764" cy="6041903"/>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Shape 1">
            <a:extLst>
              <a:ext uri="{FF2B5EF4-FFF2-40B4-BE49-F238E27FC236}">
                <a16:creationId xmlns:a16="http://schemas.microsoft.com/office/drawing/2014/main" id="{A7B64807-24A1-376B-6B62-8909B58D9823}"/>
              </a:ext>
            </a:extLst>
          </p:cNvPr>
          <p:cNvSpPr txBox="1"/>
          <p:nvPr/>
        </p:nvSpPr>
        <p:spPr>
          <a:xfrm>
            <a:off x="-1" y="8501"/>
            <a:ext cx="8872151" cy="451341"/>
          </a:xfrm>
          <a:prstGeom prst="rect">
            <a:avLst/>
          </a:prstGeom>
          <a:noFill/>
          <a:ln>
            <a:noFill/>
          </a:ln>
        </p:spPr>
        <p:txBody>
          <a:bodyPr lIns="81646" tIns="40823" rIns="81646" bIns="40823"/>
          <a:lstStyle/>
          <a:p>
            <a:r>
              <a:rPr lang="en-US" sz="2903" spc="-1" dirty="0">
                <a:solidFill>
                  <a:srgbClr val="FFFF00"/>
                </a:solidFill>
                <a:uFill>
                  <a:solidFill>
                    <a:srgbClr val="FFFFFF"/>
                  </a:solidFill>
                </a:uFill>
                <a:latin typeface="Avenir Medium" panose="02000503020000020003" pitchFamily="2" charset="0"/>
              </a:rPr>
              <a:t>Lightning Sensor for Future HIMAWARI</a:t>
            </a:r>
            <a:endParaRPr lang="en-US" sz="1633" spc="-1" dirty="0">
              <a:solidFill>
                <a:srgbClr val="FFFF00"/>
              </a:solidFill>
              <a:uFill>
                <a:solidFill>
                  <a:srgbClr val="FFFFFF"/>
                </a:solidFill>
              </a:uFill>
              <a:latin typeface="Avenir Medium" panose="02000503020000020003" pitchFamily="2" charset="0"/>
            </a:endParaRPr>
          </a:p>
        </p:txBody>
      </p:sp>
      <p:pic>
        <p:nvPicPr>
          <p:cNvPr id="31" name="図 30" descr="グラフィカル ユーザー インターフェイス&#10;&#10;中程度の精度で自動的に生成された説明">
            <a:extLst>
              <a:ext uri="{FF2B5EF4-FFF2-40B4-BE49-F238E27FC236}">
                <a16:creationId xmlns:a16="http://schemas.microsoft.com/office/drawing/2014/main" id="{470FD77A-BCC6-3564-211E-93F61B900BDF}"/>
              </a:ext>
            </a:extLst>
          </p:cNvPr>
          <p:cNvPicPr>
            <a:picLocks noChangeAspect="1"/>
          </p:cNvPicPr>
          <p:nvPr/>
        </p:nvPicPr>
        <p:blipFill>
          <a:blip r:embed="rId2"/>
          <a:stretch>
            <a:fillRect/>
          </a:stretch>
        </p:blipFill>
        <p:spPr>
          <a:xfrm>
            <a:off x="437584" y="709981"/>
            <a:ext cx="11316832" cy="5703161"/>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6370275-EF9C-F432-505F-08D0CC8D5F98}"/>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kumimoji="1" lang="ja-JP" altLang="en-US" sz="2500" kern="1200">
                <a:solidFill>
                  <a:srgbClr val="FFFFFF"/>
                </a:solidFill>
                <a:latin typeface="+mj-lt"/>
                <a:ea typeface="+mj-ea"/>
                <a:cs typeface="+mj-cs"/>
              </a:rPr>
              <a:t>夜間日中を問わず，雷放電に伴って放射される平均的な光量が検出可能であることが示された．</a:t>
            </a:r>
            <a:endParaRPr kumimoji="1" lang="en-US" altLang="ja-JP" sz="2500" kern="1200" dirty="0">
              <a:solidFill>
                <a:srgbClr val="FFFFFF"/>
              </a:solidFill>
              <a:latin typeface="+mj-lt"/>
              <a:ea typeface="+mj-ea"/>
              <a:cs typeface="+mj-cs"/>
            </a:endParaRPr>
          </a:p>
        </p:txBody>
      </p:sp>
      <p:pic>
        <p:nvPicPr>
          <p:cNvPr id="4" name="図 3">
            <a:extLst>
              <a:ext uri="{FF2B5EF4-FFF2-40B4-BE49-F238E27FC236}">
                <a16:creationId xmlns:a16="http://schemas.microsoft.com/office/drawing/2014/main" id="{97239576-3F1A-D1D0-2E37-2729612D9A1B}"/>
              </a:ext>
            </a:extLst>
          </p:cNvPr>
          <p:cNvPicPr>
            <a:picLocks noChangeAspect="1"/>
          </p:cNvPicPr>
          <p:nvPr/>
        </p:nvPicPr>
        <p:blipFill>
          <a:blip r:embed="rId2"/>
          <a:stretch>
            <a:fillRect/>
          </a:stretch>
        </p:blipFill>
        <p:spPr>
          <a:xfrm>
            <a:off x="452083" y="1015897"/>
            <a:ext cx="11464965" cy="5142856"/>
          </a:xfrm>
          <a:prstGeom prst="rect">
            <a:avLst/>
          </a:prstGeom>
        </p:spPr>
      </p:pic>
      <p:sp>
        <p:nvSpPr>
          <p:cNvPr id="3" name="TextShape 1">
            <a:extLst>
              <a:ext uri="{FF2B5EF4-FFF2-40B4-BE49-F238E27FC236}">
                <a16:creationId xmlns:a16="http://schemas.microsoft.com/office/drawing/2014/main" id="{CC154244-4010-C113-36CB-23840098417A}"/>
              </a:ext>
            </a:extLst>
          </p:cNvPr>
          <p:cNvSpPr txBox="1"/>
          <p:nvPr/>
        </p:nvSpPr>
        <p:spPr>
          <a:xfrm>
            <a:off x="-1" y="8501"/>
            <a:ext cx="8872151" cy="451341"/>
          </a:xfrm>
          <a:prstGeom prst="rect">
            <a:avLst/>
          </a:prstGeom>
          <a:noFill/>
          <a:ln>
            <a:noFill/>
          </a:ln>
        </p:spPr>
        <p:txBody>
          <a:bodyPr lIns="81646" tIns="40823" rIns="81646" bIns="40823"/>
          <a:lstStyle/>
          <a:p>
            <a:r>
              <a:rPr lang="en-US" sz="2903" spc="-1" dirty="0">
                <a:solidFill>
                  <a:srgbClr val="FFFF00"/>
                </a:solidFill>
                <a:uFill>
                  <a:solidFill>
                    <a:srgbClr val="FFFFFF"/>
                  </a:solidFill>
                </a:uFill>
                <a:latin typeface="Avenir Medium" panose="02000503020000020003" pitchFamily="2" charset="0"/>
              </a:rPr>
              <a:t>Lightning Sensor for Future HIMAWARI</a:t>
            </a:r>
            <a:endParaRPr lang="en-US" sz="1633" spc="-1" dirty="0">
              <a:solidFill>
                <a:srgbClr val="FFFF00"/>
              </a:solidFill>
              <a:uFill>
                <a:solidFill>
                  <a:srgbClr val="FFFFFF"/>
                </a:solidFill>
              </a:uFill>
              <a:latin typeface="Avenir Medium" panose="02000503020000020003" pitchFamily="2" charset="0"/>
            </a:endParaRPr>
          </a:p>
        </p:txBody>
      </p:sp>
    </p:spTree>
    <p:extLst>
      <p:ext uri="{BB962C8B-B14F-4D97-AF65-F5344CB8AC3E}">
        <p14:creationId xmlns:p14="http://schemas.microsoft.com/office/powerpoint/2010/main" val="398110313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1BF62D0A-8CFC-5B36-C890-147901F0645D}"/>
              </a:ext>
            </a:extLst>
          </p:cNvPr>
          <p:cNvSpPr txBox="1"/>
          <p:nvPr/>
        </p:nvSpPr>
        <p:spPr>
          <a:xfrm>
            <a:off x="230538" y="528714"/>
            <a:ext cx="11493795" cy="1646237"/>
          </a:xfrm>
          <a:prstGeom prst="rect">
            <a:avLst/>
          </a:prstGeom>
          <a:noFill/>
        </p:spPr>
        <p:txBody>
          <a:bodyPr wrap="square">
            <a:spAutoFit/>
          </a:bodyPr>
          <a:lstStyle/>
          <a:p>
            <a:pPr eaLnBrk="0" fontAlgn="base" hangingPunct="0">
              <a:spcBef>
                <a:spcPct val="0"/>
              </a:spcBef>
              <a:spcAft>
                <a:spcPts val="600"/>
              </a:spcAft>
              <a:defRPr/>
            </a:pPr>
            <a:r>
              <a:rPr lang="en-US" altLang="ja-JP" sz="2000" b="1" u="sng" dirty="0">
                <a:solidFill>
                  <a:srgbClr val="0000FF"/>
                </a:solidFill>
                <a:latin typeface="Meiryo" charset="-128"/>
                <a:ea typeface="Meiryo" charset="-128"/>
                <a:cs typeface="Meiryo" charset="-128"/>
              </a:rPr>
              <a:t>Quantitative estimation of the occurrence rate of lightning and TLEs and their LT dependences</a:t>
            </a:r>
          </a:p>
          <a:p>
            <a:pPr marL="285750" indent="-285750" eaLnBrk="0" fontAlgn="base" hangingPunct="0">
              <a:spcBef>
                <a:spcPct val="0"/>
              </a:spcBef>
              <a:spcAft>
                <a:spcPts val="600"/>
              </a:spcAft>
              <a:buFont typeface="Wingdings" charset="2"/>
              <a:buChar char="l"/>
              <a:defRPr/>
            </a:pPr>
            <a:r>
              <a:rPr lang="en-US" altLang="ja-JP" sz="1600" dirty="0">
                <a:solidFill>
                  <a:prstClr val="black"/>
                </a:solidFill>
                <a:latin typeface="Meiryo" charset="-128"/>
                <a:ea typeface="Meiryo" charset="-128"/>
                <a:cs typeface="Meiryo" charset="-128"/>
              </a:rPr>
              <a:t>For the present, only JEM-GLIMS data enable us to estimate the occurrence rate of lightning and TLEs and their LT dependences.</a:t>
            </a:r>
            <a:endParaRPr lang="en-US" altLang="ja-JP" b="1" u="sng" dirty="0">
              <a:solidFill>
                <a:srgbClr val="0000FF"/>
              </a:solidFill>
              <a:latin typeface="Meiryo" charset="-128"/>
              <a:ea typeface="Meiryo" charset="-128"/>
              <a:cs typeface="Meiryo" charset="-128"/>
            </a:endParaRPr>
          </a:p>
          <a:p>
            <a:pPr eaLnBrk="0" fontAlgn="base" hangingPunct="0">
              <a:spcBef>
                <a:spcPct val="0"/>
              </a:spcBef>
              <a:spcAft>
                <a:spcPts val="600"/>
              </a:spcAft>
              <a:defRPr/>
            </a:pPr>
            <a:r>
              <a:rPr lang="en-US" altLang="ja-JP" sz="2000" b="1" u="sng" dirty="0">
                <a:solidFill>
                  <a:srgbClr val="0000FF"/>
                </a:solidFill>
                <a:latin typeface="Meiryo" charset="-128"/>
                <a:ea typeface="Meiryo" charset="-128"/>
                <a:cs typeface="Meiryo" charset="-128"/>
              </a:rPr>
              <a:t>Quantitative estimation of IC/CG ratio (</a:t>
            </a:r>
            <a:r>
              <a:rPr lang="en-US" altLang="ja-JP" sz="2000" b="1" i="1" u="sng" dirty="0">
                <a:solidFill>
                  <a:srgbClr val="0000FF"/>
                </a:solidFill>
                <a:latin typeface="Meiryo" charset="-128"/>
                <a:ea typeface="Meiryo" charset="-128"/>
                <a:cs typeface="Meiryo" charset="-128"/>
              </a:rPr>
              <a:t>Z</a:t>
            </a:r>
            <a:r>
              <a:rPr lang="en-US" altLang="ja-JP" sz="2000" b="1" u="sng" dirty="0">
                <a:solidFill>
                  <a:srgbClr val="0000FF"/>
                </a:solidFill>
                <a:latin typeface="Meiryo" charset="-128"/>
                <a:ea typeface="Meiryo" charset="-128"/>
                <a:cs typeface="Meiryo" charset="-128"/>
              </a:rPr>
              <a:t> value)</a:t>
            </a:r>
          </a:p>
        </p:txBody>
      </p:sp>
      <p:pic>
        <p:nvPicPr>
          <p:cNvPr id="81922" name="図 3" descr="IC-CG_ratio.jpg">
            <a:extLst>
              <a:ext uri="{FF2B5EF4-FFF2-40B4-BE49-F238E27FC236}">
                <a16:creationId xmlns:a16="http://schemas.microsoft.com/office/drawing/2014/main" id="{2040369D-400A-198D-88E0-C84ADD4938D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63799" y="3562557"/>
            <a:ext cx="3763963" cy="269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3" name="テキスト ボックス 6">
            <a:extLst>
              <a:ext uri="{FF2B5EF4-FFF2-40B4-BE49-F238E27FC236}">
                <a16:creationId xmlns:a16="http://schemas.microsoft.com/office/drawing/2014/main" id="{D00BDA49-F6A0-054C-8089-8C6B337F0521}"/>
              </a:ext>
            </a:extLst>
          </p:cNvPr>
          <p:cNvSpPr txBox="1">
            <a:spLocks noChangeArrowheads="1"/>
          </p:cNvSpPr>
          <p:nvPr/>
        </p:nvSpPr>
        <p:spPr bwMode="auto">
          <a:xfrm>
            <a:off x="258291" y="2282852"/>
            <a:ext cx="6727674" cy="11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9pPr>
          </a:lstStyle>
          <a:p>
            <a:pPr eaLnBrk="0" fontAlgn="base" hangingPunct="0">
              <a:spcBef>
                <a:spcPct val="0"/>
              </a:spcBef>
              <a:spcAft>
                <a:spcPts val="600"/>
              </a:spcAft>
              <a:buFont typeface="Wingdings" pitchFamily="2" charset="2"/>
              <a:buChar char="l"/>
              <a:defRPr/>
            </a:pPr>
            <a:r>
              <a:rPr lang="en-US" altLang="ja-JP" sz="1600" dirty="0">
                <a:solidFill>
                  <a:prstClr val="black"/>
                </a:solidFill>
                <a:latin typeface="Meiryo" panose="020B0604030504040204" pitchFamily="34" charset="-128"/>
                <a:ea typeface="Meiryo" panose="020B0604030504040204" pitchFamily="34" charset="-128"/>
                <a:cs typeface="Meiryo" panose="020B0604030504040204" pitchFamily="34" charset="-128"/>
              </a:rPr>
              <a:t>From the blue/red ratio calculated from PH data, it is possible to distinguish IC and CG discharges. (Fig.3.1-2)</a:t>
            </a:r>
          </a:p>
          <a:p>
            <a:pPr eaLnBrk="0" fontAlgn="base" hangingPunct="0">
              <a:spcBef>
                <a:spcPct val="0"/>
              </a:spcBef>
              <a:spcAft>
                <a:spcPts val="600"/>
              </a:spcAft>
              <a:buFont typeface="Wingdings" pitchFamily="2" charset="2"/>
              <a:buChar char="l"/>
              <a:defRPr/>
            </a:pPr>
            <a:r>
              <a:rPr lang="en-US" altLang="ja-JP" sz="1600" dirty="0">
                <a:solidFill>
                  <a:prstClr val="black"/>
                </a:solidFill>
                <a:latin typeface="Meiryo" panose="020B0604030504040204" pitchFamily="34" charset="-128"/>
                <a:ea typeface="Meiryo" panose="020B0604030504040204" pitchFamily="34" charset="-128"/>
                <a:cs typeface="Meiryo" panose="020B0604030504040204" pitchFamily="34" charset="-128"/>
              </a:rPr>
              <a:t>Latitudinal variation of IC/CG ratio (</a:t>
            </a:r>
            <a:r>
              <a:rPr lang="en-US" altLang="ja-JP" sz="1600" i="1" dirty="0">
                <a:solidFill>
                  <a:prstClr val="black"/>
                </a:solidFill>
                <a:latin typeface="Meiryo" panose="020B0604030504040204" pitchFamily="34" charset="-128"/>
                <a:ea typeface="Meiryo" panose="020B0604030504040204" pitchFamily="34" charset="-128"/>
                <a:cs typeface="Meiryo" panose="020B0604030504040204" pitchFamily="34" charset="-128"/>
              </a:rPr>
              <a:t>Z</a:t>
            </a:r>
            <a:r>
              <a:rPr lang="en-US" altLang="ja-JP" sz="1600" dirty="0">
                <a:solidFill>
                  <a:prstClr val="black"/>
                </a:solidFill>
                <a:latin typeface="Meiryo" panose="020B0604030504040204" pitchFamily="34" charset="-128"/>
                <a:ea typeface="Meiryo" panose="020B0604030504040204" pitchFamily="34" charset="-128"/>
                <a:cs typeface="Meiryo" panose="020B0604030504040204" pitchFamily="34" charset="-128"/>
              </a:rPr>
              <a:t> value) can be quantitatively estimated from the GLIMS PH data. (Fig.3-1.3)</a:t>
            </a:r>
            <a:endParaRPr lang="ja-JP" altLang="ja-JP" sz="1800">
              <a:solidFill>
                <a:prstClr val="black"/>
              </a:solidFill>
              <a:latin typeface="Meiryo" panose="020B0604030504040204" pitchFamily="34" charset="-128"/>
              <a:ea typeface="Meiryo" panose="020B0604030504040204" pitchFamily="34" charset="-128"/>
              <a:cs typeface="Meiryo" panose="020B0604030504040204" pitchFamily="34" charset="-128"/>
            </a:endParaRPr>
          </a:p>
        </p:txBody>
      </p:sp>
      <p:grpSp>
        <p:nvGrpSpPr>
          <p:cNvPr id="81924" name="図形グループ 1">
            <a:extLst>
              <a:ext uri="{FF2B5EF4-FFF2-40B4-BE49-F238E27FC236}">
                <a16:creationId xmlns:a16="http://schemas.microsoft.com/office/drawing/2014/main" id="{3A327E32-83C0-6964-534D-68F955C1F80A}"/>
              </a:ext>
            </a:extLst>
          </p:cNvPr>
          <p:cNvGrpSpPr>
            <a:grpSpLocks/>
          </p:cNvGrpSpPr>
          <p:nvPr/>
        </p:nvGrpSpPr>
        <p:grpSpPr bwMode="auto">
          <a:xfrm>
            <a:off x="6622180" y="2502109"/>
            <a:ext cx="4622800" cy="3783012"/>
            <a:chOff x="4360332" y="2780928"/>
            <a:chExt cx="4623242" cy="3588475"/>
          </a:xfrm>
        </p:grpSpPr>
        <p:grpSp>
          <p:nvGrpSpPr>
            <p:cNvPr id="81932" name="グループ化 94">
              <a:extLst>
                <a:ext uri="{FF2B5EF4-FFF2-40B4-BE49-F238E27FC236}">
                  <a16:creationId xmlns:a16="http://schemas.microsoft.com/office/drawing/2014/main" id="{49E9952F-E109-1EDA-8E66-BE4688E370FE}"/>
                </a:ext>
              </a:extLst>
            </p:cNvPr>
            <p:cNvGrpSpPr>
              <a:grpSpLocks/>
            </p:cNvGrpSpPr>
            <p:nvPr/>
          </p:nvGrpSpPr>
          <p:grpSpPr bwMode="auto">
            <a:xfrm>
              <a:off x="5381741" y="2780928"/>
              <a:ext cx="3601833" cy="3588475"/>
              <a:chOff x="323528" y="1268761"/>
              <a:chExt cx="3729144" cy="4107568"/>
            </a:xfrm>
          </p:grpSpPr>
          <p:grpSp>
            <p:nvGrpSpPr>
              <p:cNvPr id="81935" name="グループ化 5">
                <a:extLst>
                  <a:ext uri="{FF2B5EF4-FFF2-40B4-BE49-F238E27FC236}">
                    <a16:creationId xmlns:a16="http://schemas.microsoft.com/office/drawing/2014/main" id="{D72924B9-9280-2546-1258-8BCB78C754CC}"/>
                  </a:ext>
                </a:extLst>
              </p:cNvPr>
              <p:cNvGrpSpPr>
                <a:grpSpLocks/>
              </p:cNvGrpSpPr>
              <p:nvPr/>
            </p:nvGrpSpPr>
            <p:grpSpPr bwMode="auto">
              <a:xfrm>
                <a:off x="323528" y="1268761"/>
                <a:ext cx="3729144" cy="4107568"/>
                <a:chOff x="395536" y="1257678"/>
                <a:chExt cx="3205788" cy="3035418"/>
              </a:xfrm>
            </p:grpSpPr>
            <p:pic>
              <p:nvPicPr>
                <p:cNvPr id="81938" name="Picture 3" descr="C:\Users\tawsd1\Desktop\20130129_095047_ph_ratio_-25_10.png">
                  <a:extLst>
                    <a:ext uri="{FF2B5EF4-FFF2-40B4-BE49-F238E27FC236}">
                      <a16:creationId xmlns:a16="http://schemas.microsoft.com/office/drawing/2014/main" id="{33CE2B59-B16E-4C8D-3292-28EE44F222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980" y="2266362"/>
                  <a:ext cx="3096344" cy="2026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39" name="Picture 5" descr="Z:\D\my research\temp\GLIMS\20130129_095047_ph3_-25_10_log.png">
                  <a:extLst>
                    <a:ext uri="{FF2B5EF4-FFF2-40B4-BE49-F238E27FC236}">
                      <a16:creationId xmlns:a16="http://schemas.microsoft.com/office/drawing/2014/main" id="{C8CF30E3-8F0B-53B4-1B90-38792DA1460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536" y="1257678"/>
                  <a:ext cx="3168000" cy="1026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81936" name="直線矢印コネクタ 10">
                <a:extLst>
                  <a:ext uri="{FF2B5EF4-FFF2-40B4-BE49-F238E27FC236}">
                    <a16:creationId xmlns:a16="http://schemas.microsoft.com/office/drawing/2014/main" id="{75D6CF23-F121-4D97-E181-3CCB81633EDB}"/>
                  </a:ext>
                </a:extLst>
              </p:cNvPr>
              <p:cNvCxnSpPr>
                <a:cxnSpLocks noChangeShapeType="1"/>
              </p:cNvCxnSpPr>
              <p:nvPr/>
            </p:nvCxnSpPr>
            <p:spPr bwMode="auto">
              <a:xfrm>
                <a:off x="1135281" y="1935416"/>
                <a:ext cx="1863623" cy="0"/>
              </a:xfrm>
              <a:prstGeom prst="straightConnector1">
                <a:avLst/>
              </a:prstGeom>
              <a:noFill/>
              <a:ln w="12700">
                <a:solidFill>
                  <a:srgbClr val="000000"/>
                </a:solidFill>
                <a:round/>
                <a:headEnd type="arrow" w="med" len="med"/>
                <a:tailEnd type="arrow" w="med" len="med"/>
              </a:ln>
              <a:extLst>
                <a:ext uri="{909E8E84-426E-40DD-AFC4-6F175D3DCCD1}">
                  <a14:hiddenFill xmlns:a14="http://schemas.microsoft.com/office/drawing/2010/main">
                    <a:noFill/>
                  </a14:hiddenFill>
                </a:ext>
              </a:extLst>
            </p:spPr>
          </p:cxnSp>
          <p:sp>
            <p:nvSpPr>
              <p:cNvPr id="81937" name="テキスト ボックス 11">
                <a:extLst>
                  <a:ext uri="{FF2B5EF4-FFF2-40B4-BE49-F238E27FC236}">
                    <a16:creationId xmlns:a16="http://schemas.microsoft.com/office/drawing/2014/main" id="{9DDF7327-0673-C643-ED2E-3A5FB1D9CE0C}"/>
                  </a:ext>
                </a:extLst>
              </p:cNvPr>
              <p:cNvSpPr txBox="1">
                <a:spLocks noChangeArrowheads="1"/>
              </p:cNvSpPr>
              <p:nvPr/>
            </p:nvSpPr>
            <p:spPr bwMode="auto">
              <a:xfrm>
                <a:off x="1657275" y="1603702"/>
                <a:ext cx="757138" cy="3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9pPr>
              </a:lstStyle>
              <a:p>
                <a:pPr algn="ctr" eaLnBrk="0" fontAlgn="base" hangingPunct="0">
                  <a:spcBef>
                    <a:spcPct val="0"/>
                  </a:spcBef>
                  <a:spcAft>
                    <a:spcPct val="0"/>
                  </a:spcAft>
                  <a:buNone/>
                  <a:defRPr/>
                </a:pPr>
                <a:r>
                  <a:rPr lang="en-US" altLang="ja-JP" sz="1400">
                    <a:solidFill>
                      <a:prstClr val="black"/>
                    </a:solidFill>
                    <a:latin typeface="Meiryo" panose="020B0604030504040204" pitchFamily="34" charset="-128"/>
                    <a:ea typeface="Meiryo" panose="020B0604030504040204" pitchFamily="34" charset="-128"/>
                    <a:cs typeface="Meiryo" panose="020B0604030504040204" pitchFamily="34" charset="-128"/>
                  </a:rPr>
                  <a:t>20 ms</a:t>
                </a:r>
                <a:endParaRPr lang="ja-JP" altLang="en-US" sz="1400">
                  <a:solidFill>
                    <a:prstClr val="black"/>
                  </a:solidFill>
                  <a:latin typeface="Meiryo" panose="020B0604030504040204" pitchFamily="34" charset="-128"/>
                  <a:ea typeface="Meiryo" panose="020B0604030504040204" pitchFamily="34" charset="-128"/>
                  <a:cs typeface="Meiryo" panose="020B0604030504040204" pitchFamily="34" charset="-128"/>
                </a:endParaRPr>
              </a:p>
            </p:txBody>
          </p:sp>
        </p:grpSp>
        <p:sp>
          <p:nvSpPr>
            <p:cNvPr id="15" name="テキスト ボックス 14">
              <a:extLst>
                <a:ext uri="{FF2B5EF4-FFF2-40B4-BE49-F238E27FC236}">
                  <a16:creationId xmlns:a16="http://schemas.microsoft.com/office/drawing/2014/main" id="{00444620-85A5-5955-AA35-FAD9E9D90BDF}"/>
                </a:ext>
              </a:extLst>
            </p:cNvPr>
            <p:cNvSpPr txBox="1"/>
            <p:nvPr/>
          </p:nvSpPr>
          <p:spPr>
            <a:xfrm>
              <a:off x="4360332" y="5013176"/>
              <a:ext cx="1847109" cy="321162"/>
            </a:xfrm>
            <a:prstGeom prst="rect">
              <a:avLst/>
            </a:prstGeom>
            <a:noFill/>
            <a:scene3d>
              <a:camera prst="orthographicFront">
                <a:rot lat="0" lon="0" rev="5400000"/>
              </a:camera>
              <a:lightRig rig="threePt" dir="t"/>
            </a:scene3d>
          </p:spPr>
          <p:txBody>
            <a:bodyPr wrap="none">
              <a:spAutoFit/>
            </a:bodyPr>
            <a:lstStyle/>
            <a:p>
              <a:pPr eaLnBrk="0" fontAlgn="base" hangingPunct="0">
                <a:spcBef>
                  <a:spcPct val="0"/>
                </a:spcBef>
                <a:spcAft>
                  <a:spcPct val="0"/>
                </a:spcAft>
                <a:defRPr/>
              </a:pPr>
              <a:r>
                <a:rPr lang="en-US" altLang="ja-JP" sz="1600" b="1" dirty="0">
                  <a:solidFill>
                    <a:srgbClr val="3333FF"/>
                  </a:solidFill>
                  <a:latin typeface="Meiryo" charset="-128"/>
                  <a:ea typeface="Meiryo" charset="-128"/>
                  <a:cs typeface="Meiryo" charset="-128"/>
                </a:rPr>
                <a:t>Blue</a:t>
              </a:r>
              <a:r>
                <a:rPr lang="en-US" altLang="ja-JP" sz="1600" b="1" dirty="0">
                  <a:solidFill>
                    <a:prstClr val="black"/>
                  </a:solidFill>
                  <a:latin typeface="Meiryo" charset="-128"/>
                  <a:ea typeface="Meiryo" charset="-128"/>
                  <a:cs typeface="Meiryo" charset="-128"/>
                </a:rPr>
                <a:t>/</a:t>
              </a:r>
              <a:r>
                <a:rPr lang="en-US" altLang="ja-JP" sz="1600" b="1" dirty="0">
                  <a:solidFill>
                    <a:srgbClr val="FF0000"/>
                  </a:solidFill>
                  <a:latin typeface="Meiryo" charset="-128"/>
                  <a:ea typeface="Meiryo" charset="-128"/>
                  <a:cs typeface="Meiryo" charset="-128"/>
                </a:rPr>
                <a:t>Red</a:t>
              </a:r>
              <a:r>
                <a:rPr lang="en-US" altLang="ja-JP" sz="1600" b="1" dirty="0">
                  <a:solidFill>
                    <a:prstClr val="black"/>
                  </a:solidFill>
                  <a:latin typeface="Meiryo" charset="-128"/>
                  <a:ea typeface="Meiryo" charset="-128"/>
                  <a:cs typeface="Meiryo" charset="-128"/>
                </a:rPr>
                <a:t> Ratio</a:t>
              </a:r>
              <a:endParaRPr lang="ja-JP" altLang="en-US" sz="1600" b="1" dirty="0">
                <a:solidFill>
                  <a:prstClr val="black"/>
                </a:solidFill>
                <a:latin typeface="Meiryo" charset="-128"/>
                <a:ea typeface="Meiryo" charset="-128"/>
                <a:cs typeface="Meiryo" charset="-128"/>
              </a:endParaRPr>
            </a:p>
          </p:txBody>
        </p:sp>
        <p:sp>
          <p:nvSpPr>
            <p:cNvPr id="16" name="テキスト ボックス 15">
              <a:extLst>
                <a:ext uri="{FF2B5EF4-FFF2-40B4-BE49-F238E27FC236}">
                  <a16:creationId xmlns:a16="http://schemas.microsoft.com/office/drawing/2014/main" id="{45D965B6-EDEA-B9A9-0F6C-E8188A1AF0B8}"/>
                </a:ext>
              </a:extLst>
            </p:cNvPr>
            <p:cNvSpPr txBox="1"/>
            <p:nvPr/>
          </p:nvSpPr>
          <p:spPr>
            <a:xfrm>
              <a:off x="4636080" y="3178669"/>
              <a:ext cx="1171924" cy="291966"/>
            </a:xfrm>
            <a:prstGeom prst="rect">
              <a:avLst/>
            </a:prstGeom>
            <a:noFill/>
            <a:scene3d>
              <a:camera prst="orthographicFront">
                <a:rot lat="0" lon="0" rev="5400000"/>
              </a:camera>
              <a:lightRig rig="threePt" dir="t"/>
            </a:scene3d>
          </p:spPr>
          <p:txBody>
            <a:bodyPr wrap="none">
              <a:spAutoFit/>
            </a:bodyPr>
            <a:lstStyle/>
            <a:p>
              <a:pPr eaLnBrk="0" fontAlgn="base" hangingPunct="0">
                <a:spcBef>
                  <a:spcPct val="0"/>
                </a:spcBef>
                <a:spcAft>
                  <a:spcPct val="0"/>
                </a:spcAft>
                <a:defRPr/>
              </a:pPr>
              <a:r>
                <a:rPr lang="en-US" altLang="ja-JP" sz="1400" b="1" dirty="0">
                  <a:solidFill>
                    <a:srgbClr val="FF0000"/>
                  </a:solidFill>
                  <a:latin typeface="Meiryo" charset="-128"/>
                  <a:ea typeface="Meiryo" charset="-128"/>
                  <a:cs typeface="Meiryo" charset="-128"/>
                </a:rPr>
                <a:t>PH4 (Red)</a:t>
              </a:r>
              <a:endParaRPr lang="ja-JP" altLang="en-US" sz="1400" b="1" dirty="0">
                <a:solidFill>
                  <a:srgbClr val="FF0000"/>
                </a:solidFill>
                <a:latin typeface="Meiryo" charset="-128"/>
                <a:ea typeface="Meiryo" charset="-128"/>
                <a:cs typeface="Meiryo" charset="-128"/>
              </a:endParaRPr>
            </a:p>
          </p:txBody>
        </p:sp>
      </p:grpSp>
      <p:sp>
        <p:nvSpPr>
          <p:cNvPr id="3" name="左中かっこ 2">
            <a:extLst>
              <a:ext uri="{FF2B5EF4-FFF2-40B4-BE49-F238E27FC236}">
                <a16:creationId xmlns:a16="http://schemas.microsoft.com/office/drawing/2014/main" id="{74D24E8F-08F9-36DB-F8CA-D90B106CA7A2}"/>
              </a:ext>
            </a:extLst>
          </p:cNvPr>
          <p:cNvSpPr/>
          <p:nvPr/>
        </p:nvSpPr>
        <p:spPr>
          <a:xfrm rot="5400000">
            <a:off x="9217744" y="1498810"/>
            <a:ext cx="147637" cy="1728787"/>
          </a:xfrm>
          <a:prstGeom prst="leftBrace">
            <a:avLst>
              <a:gd name="adj1" fmla="val 25606"/>
              <a:gd name="adj2" fmla="val 50000"/>
            </a:avLst>
          </a:prstGeom>
          <a:ln w="12700" cmpd="sng">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txBody>
          <a:bodyPr anchor="ctr"/>
          <a:lstStyle/>
          <a:p>
            <a:pPr algn="ctr" eaLnBrk="0" fontAlgn="base" hangingPunct="0">
              <a:spcBef>
                <a:spcPct val="0"/>
              </a:spcBef>
              <a:spcAft>
                <a:spcPct val="0"/>
              </a:spcAft>
              <a:defRPr/>
            </a:pPr>
            <a:endParaRPr lang="ja-JP" altLang="en-US">
              <a:solidFill>
                <a:prstClr val="black"/>
              </a:solidFill>
              <a:latin typeface="Meiryo" charset="-128"/>
              <a:ea typeface="Meiryo" charset="-128"/>
              <a:cs typeface="Meiryo" charset="-128"/>
            </a:endParaRPr>
          </a:p>
        </p:txBody>
      </p:sp>
      <p:sp>
        <p:nvSpPr>
          <p:cNvPr id="19" name="左中かっこ 18">
            <a:extLst>
              <a:ext uri="{FF2B5EF4-FFF2-40B4-BE49-F238E27FC236}">
                <a16:creationId xmlns:a16="http://schemas.microsoft.com/office/drawing/2014/main" id="{876A1FFE-D7A5-78BE-8F72-E8A04B30E76D}"/>
              </a:ext>
            </a:extLst>
          </p:cNvPr>
          <p:cNvSpPr/>
          <p:nvPr/>
        </p:nvSpPr>
        <p:spPr>
          <a:xfrm rot="5400000">
            <a:off x="10397255" y="2097296"/>
            <a:ext cx="146050" cy="539750"/>
          </a:xfrm>
          <a:prstGeom prst="leftBrace">
            <a:avLst>
              <a:gd name="adj1" fmla="val 25606"/>
              <a:gd name="adj2" fmla="val 50000"/>
            </a:avLst>
          </a:prstGeom>
          <a:ln w="12700" cmpd="sng">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txBody>
          <a:bodyPr anchor="ctr"/>
          <a:lstStyle/>
          <a:p>
            <a:pPr algn="ctr" eaLnBrk="0" fontAlgn="base" hangingPunct="0">
              <a:spcBef>
                <a:spcPct val="0"/>
              </a:spcBef>
              <a:spcAft>
                <a:spcPct val="0"/>
              </a:spcAft>
              <a:defRPr/>
            </a:pPr>
            <a:endParaRPr lang="ja-JP" altLang="en-US">
              <a:solidFill>
                <a:prstClr val="black"/>
              </a:solidFill>
              <a:latin typeface="Meiryo" charset="-128"/>
              <a:ea typeface="Meiryo" charset="-128"/>
              <a:cs typeface="Meiryo" charset="-128"/>
            </a:endParaRPr>
          </a:p>
        </p:txBody>
      </p:sp>
      <p:sp>
        <p:nvSpPr>
          <p:cNvPr id="81927" name="テキスト ボックス 19">
            <a:extLst>
              <a:ext uri="{FF2B5EF4-FFF2-40B4-BE49-F238E27FC236}">
                <a16:creationId xmlns:a16="http://schemas.microsoft.com/office/drawing/2014/main" id="{8575C00C-2381-663C-2746-7B6A1FCCFBB4}"/>
              </a:ext>
            </a:extLst>
          </p:cNvPr>
          <p:cNvSpPr txBox="1">
            <a:spLocks noChangeArrowheads="1"/>
          </p:cNvSpPr>
          <p:nvPr/>
        </p:nvSpPr>
        <p:spPr bwMode="auto">
          <a:xfrm>
            <a:off x="8660060" y="1822659"/>
            <a:ext cx="128047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9pPr>
          </a:lstStyle>
          <a:p>
            <a:pPr algn="ctr" eaLnBrk="0" fontAlgn="base" hangingPunct="0">
              <a:spcBef>
                <a:spcPct val="0"/>
              </a:spcBef>
              <a:spcAft>
                <a:spcPct val="0"/>
              </a:spcAft>
              <a:buNone/>
              <a:defRPr/>
            </a:pPr>
            <a:r>
              <a:rPr lang="en-US" altLang="ja-JP" sz="1400" b="1" dirty="0">
                <a:solidFill>
                  <a:srgbClr val="FF0000"/>
                </a:solidFill>
                <a:latin typeface="Meiryo" panose="020B0604030504040204" pitchFamily="34" charset="-128"/>
                <a:ea typeface="Meiryo" panose="020B0604030504040204" pitchFamily="34" charset="-128"/>
                <a:cs typeface="Meiryo" panose="020B0604030504040204" pitchFamily="34" charset="-128"/>
              </a:rPr>
              <a:t>preliminary</a:t>
            </a:r>
          </a:p>
          <a:p>
            <a:pPr algn="ctr" eaLnBrk="0" fontAlgn="base" hangingPunct="0">
              <a:spcBef>
                <a:spcPct val="0"/>
              </a:spcBef>
              <a:spcAft>
                <a:spcPct val="0"/>
              </a:spcAft>
              <a:buNone/>
              <a:defRPr/>
            </a:pPr>
            <a:r>
              <a:rPr lang="en-US" altLang="ja-JP" sz="1400" b="1" dirty="0">
                <a:solidFill>
                  <a:srgbClr val="FF0000"/>
                </a:solidFill>
                <a:latin typeface="Meiryo" panose="020B0604030504040204" pitchFamily="34" charset="-128"/>
                <a:ea typeface="Meiryo" panose="020B0604030504040204" pitchFamily="34" charset="-128"/>
                <a:cs typeface="Meiryo" panose="020B0604030504040204" pitchFamily="34" charset="-128"/>
              </a:rPr>
              <a:t>breakdown</a:t>
            </a:r>
            <a:endParaRPr lang="ja-JP" altLang="en-US" sz="1400" b="1">
              <a:solidFill>
                <a:srgbClr val="FF0000"/>
              </a:solidFill>
              <a:latin typeface="Meiryo" panose="020B0604030504040204" pitchFamily="34" charset="-128"/>
              <a:ea typeface="Meiryo" panose="020B0604030504040204" pitchFamily="34" charset="-128"/>
              <a:cs typeface="Meiryo" panose="020B0604030504040204" pitchFamily="34" charset="-128"/>
            </a:endParaRPr>
          </a:p>
        </p:txBody>
      </p:sp>
      <p:sp>
        <p:nvSpPr>
          <p:cNvPr id="81928" name="テキスト ボックス 20">
            <a:extLst>
              <a:ext uri="{FF2B5EF4-FFF2-40B4-BE49-F238E27FC236}">
                <a16:creationId xmlns:a16="http://schemas.microsoft.com/office/drawing/2014/main" id="{ECD05B18-1592-B068-0751-4A995108DAB0}"/>
              </a:ext>
            </a:extLst>
          </p:cNvPr>
          <p:cNvSpPr txBox="1">
            <a:spLocks noChangeArrowheads="1"/>
          </p:cNvSpPr>
          <p:nvPr/>
        </p:nvSpPr>
        <p:spPr bwMode="auto">
          <a:xfrm>
            <a:off x="10070231" y="1822660"/>
            <a:ext cx="78581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9pPr>
          </a:lstStyle>
          <a:p>
            <a:pPr algn="ctr" eaLnBrk="0" fontAlgn="base" hangingPunct="0">
              <a:spcBef>
                <a:spcPct val="0"/>
              </a:spcBef>
              <a:spcAft>
                <a:spcPct val="0"/>
              </a:spcAft>
              <a:buNone/>
              <a:defRPr/>
            </a:pPr>
            <a:r>
              <a:rPr lang="en-US" altLang="ja-JP" sz="1400" b="1">
                <a:solidFill>
                  <a:srgbClr val="FF0000"/>
                </a:solidFill>
                <a:latin typeface="Meiryo" panose="020B0604030504040204" pitchFamily="34" charset="-128"/>
                <a:ea typeface="Meiryo" panose="020B0604030504040204" pitchFamily="34" charset="-128"/>
                <a:cs typeface="Meiryo" panose="020B0604030504040204" pitchFamily="34" charset="-128"/>
              </a:rPr>
              <a:t>return</a:t>
            </a:r>
          </a:p>
          <a:p>
            <a:pPr algn="ctr" eaLnBrk="0" fontAlgn="base" hangingPunct="0">
              <a:spcBef>
                <a:spcPct val="0"/>
              </a:spcBef>
              <a:spcAft>
                <a:spcPct val="0"/>
              </a:spcAft>
              <a:buNone/>
              <a:defRPr/>
            </a:pPr>
            <a:r>
              <a:rPr lang="en-US" altLang="ja-JP" sz="1400" b="1">
                <a:solidFill>
                  <a:srgbClr val="FF0000"/>
                </a:solidFill>
                <a:latin typeface="Meiryo" panose="020B0604030504040204" pitchFamily="34" charset="-128"/>
                <a:ea typeface="Meiryo" panose="020B0604030504040204" pitchFamily="34" charset="-128"/>
                <a:cs typeface="Meiryo" panose="020B0604030504040204" pitchFamily="34" charset="-128"/>
              </a:rPr>
              <a:t>stroke</a:t>
            </a:r>
            <a:endParaRPr lang="ja-JP" altLang="en-US" sz="1400" b="1">
              <a:solidFill>
                <a:srgbClr val="FF0000"/>
              </a:solidFill>
              <a:latin typeface="Meiryo" panose="020B0604030504040204" pitchFamily="34" charset="-128"/>
              <a:ea typeface="Meiryo" panose="020B0604030504040204" pitchFamily="34" charset="-128"/>
              <a:cs typeface="Meiryo" panose="020B0604030504040204" pitchFamily="34" charset="-128"/>
            </a:endParaRPr>
          </a:p>
        </p:txBody>
      </p:sp>
      <p:sp>
        <p:nvSpPr>
          <p:cNvPr id="81930" name="テキスト ボックス 24">
            <a:extLst>
              <a:ext uri="{FF2B5EF4-FFF2-40B4-BE49-F238E27FC236}">
                <a16:creationId xmlns:a16="http://schemas.microsoft.com/office/drawing/2014/main" id="{CC5F7858-73B7-4984-DF8D-0C986864FD5E}"/>
              </a:ext>
            </a:extLst>
          </p:cNvPr>
          <p:cNvSpPr txBox="1">
            <a:spLocks noChangeArrowheads="1"/>
          </p:cNvSpPr>
          <p:nvPr/>
        </p:nvSpPr>
        <p:spPr bwMode="auto">
          <a:xfrm>
            <a:off x="817724" y="6285121"/>
            <a:ext cx="454977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9pPr>
          </a:lstStyle>
          <a:p>
            <a:pPr eaLnBrk="0" fontAlgn="base" hangingPunct="0">
              <a:spcBef>
                <a:spcPct val="0"/>
              </a:spcBef>
              <a:spcAft>
                <a:spcPct val="0"/>
              </a:spcAft>
              <a:buNone/>
              <a:defRPr/>
            </a:pPr>
            <a:r>
              <a:rPr lang="en-US" altLang="ja-JP" sz="1000" dirty="0">
                <a:solidFill>
                  <a:prstClr val="black"/>
                </a:solidFill>
                <a:latin typeface="Meiryo" panose="020B0604030504040204" pitchFamily="34" charset="-128"/>
                <a:ea typeface="Meiryo" panose="020B0604030504040204" pitchFamily="34" charset="-128"/>
                <a:cs typeface="Meiryo" panose="020B0604030504040204" pitchFamily="34" charset="-128"/>
              </a:rPr>
              <a:t>Fig. 3.1-3 Latitudinal variation of IC/CG ratio [Boccippio et al., 2001]</a:t>
            </a:r>
            <a:endParaRPr lang="ja-JP" altLang="en-US" sz="1000">
              <a:solidFill>
                <a:prstClr val="black"/>
              </a:solidFill>
              <a:latin typeface="Meiryo" panose="020B0604030504040204" pitchFamily="34" charset="-128"/>
              <a:ea typeface="Meiryo" panose="020B0604030504040204" pitchFamily="34" charset="-128"/>
              <a:cs typeface="Meiryo" panose="020B0604030504040204" pitchFamily="34" charset="-128"/>
            </a:endParaRPr>
          </a:p>
        </p:txBody>
      </p:sp>
      <p:sp>
        <p:nvSpPr>
          <p:cNvPr id="81931" name="テキスト ボックス 25">
            <a:extLst>
              <a:ext uri="{FF2B5EF4-FFF2-40B4-BE49-F238E27FC236}">
                <a16:creationId xmlns:a16="http://schemas.microsoft.com/office/drawing/2014/main" id="{C89E3345-C2E4-2498-24A5-71F281989437}"/>
              </a:ext>
            </a:extLst>
          </p:cNvPr>
          <p:cNvSpPr txBox="1">
            <a:spLocks noChangeArrowheads="1"/>
          </p:cNvSpPr>
          <p:nvPr/>
        </p:nvSpPr>
        <p:spPr bwMode="auto">
          <a:xfrm>
            <a:off x="7473080" y="6256547"/>
            <a:ext cx="390683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9pPr>
          </a:lstStyle>
          <a:p>
            <a:pPr algn="ctr" eaLnBrk="0" fontAlgn="base" hangingPunct="0">
              <a:spcBef>
                <a:spcPct val="0"/>
              </a:spcBef>
              <a:spcAft>
                <a:spcPct val="0"/>
              </a:spcAft>
              <a:buNone/>
              <a:defRPr/>
            </a:pPr>
            <a:r>
              <a:rPr lang="en-US" altLang="ja-JP" sz="1000">
                <a:solidFill>
                  <a:prstClr val="black"/>
                </a:solidFill>
                <a:latin typeface="Meiryo" panose="020B0604030504040204" pitchFamily="34" charset="-128"/>
                <a:ea typeface="Meiryo" panose="020B0604030504040204" pitchFamily="34" charset="-128"/>
                <a:cs typeface="Meiryo" panose="020B0604030504040204" pitchFamily="34" charset="-128"/>
              </a:rPr>
              <a:t>Fig. 3.1-2 Blue/red ratio derived from PH data.</a:t>
            </a:r>
            <a:endParaRPr lang="ja-JP" altLang="en-US" sz="1000">
              <a:solidFill>
                <a:prstClr val="black"/>
              </a:solidFill>
              <a:latin typeface="Meiryo" panose="020B0604030504040204" pitchFamily="34" charset="-128"/>
              <a:ea typeface="Meiryo" panose="020B0604030504040204" pitchFamily="34" charset="-128"/>
              <a:cs typeface="Meiryo" panose="020B0604030504040204" pitchFamily="34" charset="-128"/>
            </a:endParaRPr>
          </a:p>
        </p:txBody>
      </p:sp>
      <p:sp>
        <p:nvSpPr>
          <p:cNvPr id="7" name="TextShape 1">
            <a:extLst>
              <a:ext uri="{FF2B5EF4-FFF2-40B4-BE49-F238E27FC236}">
                <a16:creationId xmlns:a16="http://schemas.microsoft.com/office/drawing/2014/main" id="{A1464300-62D3-9406-9CB6-73D1914877F2}"/>
              </a:ext>
            </a:extLst>
          </p:cNvPr>
          <p:cNvSpPr txBox="1"/>
          <p:nvPr/>
        </p:nvSpPr>
        <p:spPr>
          <a:xfrm>
            <a:off x="-1" y="8501"/>
            <a:ext cx="8872151" cy="451341"/>
          </a:xfrm>
          <a:prstGeom prst="rect">
            <a:avLst/>
          </a:prstGeom>
          <a:noFill/>
          <a:ln>
            <a:noFill/>
          </a:ln>
        </p:spPr>
        <p:txBody>
          <a:bodyPr lIns="81646" tIns="40823" rIns="81646" bIns="40823"/>
          <a:lstStyle/>
          <a:p>
            <a:r>
              <a:rPr lang="en-US" sz="2903" spc="-1" dirty="0">
                <a:solidFill>
                  <a:srgbClr val="FFFF00"/>
                </a:solidFill>
                <a:uFill>
                  <a:solidFill>
                    <a:srgbClr val="FFFFFF"/>
                  </a:solidFill>
                </a:uFill>
                <a:latin typeface="Avenir Medium" panose="02000503020000020003" pitchFamily="2" charset="0"/>
              </a:rPr>
              <a:t>Identification of IC and CG Discharges</a:t>
            </a:r>
            <a:endParaRPr lang="en-US" sz="1633" spc="-1" dirty="0">
              <a:solidFill>
                <a:srgbClr val="FFFF00"/>
              </a:solidFill>
              <a:uFill>
                <a:solidFill>
                  <a:srgbClr val="FFFFFF"/>
                </a:solidFill>
              </a:uFill>
              <a:latin typeface="Avenir Medium" panose="02000503020000020003" pitchFamily="2" charset="0"/>
            </a:endParaRPr>
          </a:p>
        </p:txBody>
      </p:sp>
    </p:spTree>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 name="TextShape 2"/>
          <p:cNvSpPr txBox="1"/>
          <p:nvPr/>
        </p:nvSpPr>
        <p:spPr>
          <a:xfrm>
            <a:off x="8872150" y="815427"/>
            <a:ext cx="2322676" cy="2018298"/>
          </a:xfrm>
          <a:prstGeom prst="rect">
            <a:avLst/>
          </a:prstGeom>
          <a:noFill/>
          <a:ln>
            <a:solidFill>
              <a:srgbClr val="0066CC"/>
            </a:solidFill>
          </a:ln>
        </p:spPr>
        <p:txBody>
          <a:bodyPr lIns="81646" tIns="40823" rIns="81646" bIns="40823"/>
          <a:lstStyle/>
          <a:p>
            <a:pPr>
              <a:lnSpc>
                <a:spcPct val="100000"/>
              </a:lnSpc>
            </a:pPr>
            <a:r>
              <a:rPr lang="en-US" sz="1814" b="1" spc="-1" dirty="0">
                <a:solidFill>
                  <a:srgbClr val="000000"/>
                </a:solidFill>
                <a:uFill>
                  <a:solidFill>
                    <a:srgbClr val="FFFFFF"/>
                  </a:solidFill>
                </a:uFill>
                <a:latin typeface="Calibri"/>
                <a:ea typeface="Liberation Serif;Times New Roman"/>
              </a:rPr>
              <a:t>STEP 1</a:t>
            </a:r>
            <a:endParaRPr lang="en-US" sz="1452" spc="-1" dirty="0">
              <a:solidFill>
                <a:srgbClr val="000000"/>
              </a:solidFill>
              <a:uFill>
                <a:solidFill>
                  <a:srgbClr val="FFFFFF"/>
                </a:solidFill>
              </a:uFill>
              <a:latin typeface="Arial"/>
            </a:endParaRPr>
          </a:p>
          <a:p>
            <a:pPr marL="195955" indent="-195955">
              <a:buClr>
                <a:srgbClr val="000000"/>
              </a:buClr>
              <a:buSzPct val="45000"/>
              <a:buFont typeface="Wingdings" charset="2"/>
              <a:buChar char=""/>
            </a:pPr>
            <a:r>
              <a:rPr lang="en-US" sz="1814" spc="-1" dirty="0">
                <a:solidFill>
                  <a:srgbClr val="000000"/>
                </a:solidFill>
                <a:uFill>
                  <a:solidFill>
                    <a:srgbClr val="FFFFFF"/>
                  </a:solidFill>
                </a:uFill>
                <a:latin typeface="Calibri"/>
                <a:ea typeface="Liberation Serif;Times New Roman"/>
              </a:rPr>
              <a:t>571 of JEM-GLIMS events were identified </a:t>
            </a:r>
            <a:endParaRPr lang="en-US" sz="1452" spc="-1" dirty="0">
              <a:solidFill>
                <a:srgbClr val="000000"/>
              </a:solidFill>
              <a:uFill>
                <a:solidFill>
                  <a:srgbClr val="FFFFFF"/>
                </a:solidFill>
              </a:uFill>
              <a:latin typeface="Arial"/>
            </a:endParaRPr>
          </a:p>
          <a:p>
            <a:pPr marL="391910" lvl="1" indent="-195955">
              <a:buClr>
                <a:srgbClr val="000000"/>
              </a:buClr>
              <a:buSzPct val="45000"/>
              <a:buFont typeface="Wingdings" charset="2"/>
              <a:buChar char=""/>
            </a:pPr>
            <a:r>
              <a:rPr lang="en-US" sz="1814" spc="-1" dirty="0">
                <a:solidFill>
                  <a:srgbClr val="000000"/>
                </a:solidFill>
                <a:uFill>
                  <a:solidFill>
                    <a:srgbClr val="FFFFFF"/>
                  </a:solidFill>
                </a:uFill>
                <a:latin typeface="Calibri"/>
                <a:ea typeface="Liberation Serif;Times New Roman"/>
              </a:rPr>
              <a:t>IC =&gt; 75</a:t>
            </a:r>
            <a:endParaRPr lang="en-US" sz="1452" spc="-1" dirty="0">
              <a:solidFill>
                <a:srgbClr val="000000"/>
              </a:solidFill>
              <a:uFill>
                <a:solidFill>
                  <a:srgbClr val="FFFFFF"/>
                </a:solidFill>
              </a:uFill>
              <a:latin typeface="Arial"/>
            </a:endParaRPr>
          </a:p>
          <a:p>
            <a:pPr marL="391910" lvl="1" indent="-195955">
              <a:buClr>
                <a:srgbClr val="000000"/>
              </a:buClr>
              <a:buSzPct val="45000"/>
              <a:buFont typeface="Wingdings" charset="2"/>
              <a:buChar char=""/>
            </a:pPr>
            <a:r>
              <a:rPr lang="en-US" sz="1814" spc="-1" dirty="0">
                <a:solidFill>
                  <a:srgbClr val="000000"/>
                </a:solidFill>
                <a:uFill>
                  <a:solidFill>
                    <a:srgbClr val="FFFFFF"/>
                  </a:solidFill>
                </a:uFill>
                <a:latin typeface="Calibri"/>
                <a:ea typeface="Liberation Serif;Times New Roman"/>
              </a:rPr>
              <a:t>+CG =&gt; 102</a:t>
            </a:r>
            <a:endParaRPr lang="en-US" sz="1452" spc="-1" dirty="0">
              <a:solidFill>
                <a:srgbClr val="000000"/>
              </a:solidFill>
              <a:uFill>
                <a:solidFill>
                  <a:srgbClr val="FFFFFF"/>
                </a:solidFill>
              </a:uFill>
              <a:latin typeface="Arial"/>
            </a:endParaRPr>
          </a:p>
          <a:p>
            <a:pPr marL="391910" lvl="1" indent="-195955">
              <a:buClr>
                <a:srgbClr val="000000"/>
              </a:buClr>
              <a:buSzPct val="45000"/>
              <a:buFont typeface="Wingdings" charset="2"/>
              <a:buChar char=""/>
            </a:pPr>
            <a:r>
              <a:rPr lang="en-US" sz="1814" spc="-1" dirty="0">
                <a:solidFill>
                  <a:srgbClr val="000000"/>
                </a:solidFill>
                <a:uFill>
                  <a:solidFill>
                    <a:srgbClr val="FFFFFF"/>
                  </a:solidFill>
                </a:uFill>
                <a:latin typeface="Calibri"/>
                <a:ea typeface="Liberation Serif;Times New Roman"/>
              </a:rPr>
              <a:t>-CG =&gt; 394</a:t>
            </a:r>
            <a:endParaRPr lang="en-US" sz="1452" spc="-1" dirty="0">
              <a:solidFill>
                <a:srgbClr val="000000"/>
              </a:solidFill>
              <a:uFill>
                <a:solidFill>
                  <a:srgbClr val="FFFFFF"/>
                </a:solidFill>
              </a:uFill>
              <a:latin typeface="Arial"/>
            </a:endParaRPr>
          </a:p>
        </p:txBody>
      </p:sp>
      <p:pic>
        <p:nvPicPr>
          <p:cNvPr id="265" name="図 264"/>
          <p:cNvPicPr/>
          <p:nvPr/>
        </p:nvPicPr>
        <p:blipFill>
          <a:blip r:embed="rId2"/>
          <a:stretch/>
        </p:blipFill>
        <p:spPr>
          <a:xfrm>
            <a:off x="1425131" y="556197"/>
            <a:ext cx="6663650" cy="6098099"/>
          </a:xfrm>
          <a:prstGeom prst="rect">
            <a:avLst/>
          </a:prstGeom>
          <a:ln>
            <a:noFill/>
          </a:ln>
        </p:spPr>
      </p:pic>
      <p:sp>
        <p:nvSpPr>
          <p:cNvPr id="267" name="TextShape 5"/>
          <p:cNvSpPr txBox="1"/>
          <p:nvPr/>
        </p:nvSpPr>
        <p:spPr>
          <a:xfrm>
            <a:off x="8872150" y="4506169"/>
            <a:ext cx="2322676" cy="1679956"/>
          </a:xfrm>
          <a:prstGeom prst="rect">
            <a:avLst/>
          </a:prstGeom>
          <a:noFill/>
          <a:ln>
            <a:solidFill>
              <a:srgbClr val="0066CC"/>
            </a:solidFill>
          </a:ln>
        </p:spPr>
        <p:txBody>
          <a:bodyPr lIns="81646" tIns="40823" rIns="81646" bIns="40823"/>
          <a:lstStyle/>
          <a:p>
            <a:pPr>
              <a:lnSpc>
                <a:spcPct val="100000"/>
              </a:lnSpc>
            </a:pPr>
            <a:r>
              <a:rPr lang="en-US" sz="1814" b="1" spc="-1">
                <a:solidFill>
                  <a:srgbClr val="000000"/>
                </a:solidFill>
                <a:uFill>
                  <a:solidFill>
                    <a:srgbClr val="FFFFFF"/>
                  </a:solidFill>
                </a:uFill>
                <a:latin typeface="Calibri"/>
                <a:ea typeface="Liberation Serif;Times New Roman"/>
              </a:rPr>
              <a:t>STEP 2</a:t>
            </a:r>
            <a:endParaRPr lang="en-US" sz="1452" spc="-1">
              <a:solidFill>
                <a:srgbClr val="000000"/>
              </a:solidFill>
              <a:uFill>
                <a:solidFill>
                  <a:srgbClr val="FFFFFF"/>
                </a:solidFill>
              </a:uFill>
              <a:latin typeface="Arial"/>
            </a:endParaRPr>
          </a:p>
          <a:p>
            <a:pPr marL="195955" indent="-195955">
              <a:buClr>
                <a:srgbClr val="000000"/>
              </a:buClr>
              <a:buSzPct val="45000"/>
              <a:buFont typeface="Wingdings" charset="2"/>
              <a:buChar char=""/>
            </a:pPr>
            <a:r>
              <a:rPr lang="en-US" sz="1814" b="1" spc="-1">
                <a:solidFill>
                  <a:srgbClr val="000099"/>
                </a:solidFill>
                <a:uFill>
                  <a:solidFill>
                    <a:srgbClr val="FFFFFF"/>
                  </a:solidFill>
                </a:uFill>
                <a:latin typeface="Calibri"/>
                <a:ea typeface="Liberation Serif;Times New Roman"/>
              </a:rPr>
              <a:t>New method is needed for classifying this lightning events</a:t>
            </a:r>
            <a:endParaRPr lang="en-US" sz="1452" spc="-1">
              <a:solidFill>
                <a:srgbClr val="000000"/>
              </a:solidFill>
              <a:uFill>
                <a:solidFill>
                  <a:srgbClr val="FFFFFF"/>
                </a:solidFill>
              </a:uFill>
              <a:latin typeface="Arial"/>
            </a:endParaRPr>
          </a:p>
        </p:txBody>
      </p:sp>
      <p:sp>
        <p:nvSpPr>
          <p:cNvPr id="268" name="TextShape 6"/>
          <p:cNvSpPr txBox="1"/>
          <p:nvPr/>
        </p:nvSpPr>
        <p:spPr>
          <a:xfrm>
            <a:off x="8872150" y="3297803"/>
            <a:ext cx="2322676" cy="718161"/>
          </a:xfrm>
          <a:prstGeom prst="rect">
            <a:avLst/>
          </a:prstGeom>
          <a:noFill/>
          <a:ln>
            <a:solidFill>
              <a:srgbClr val="0066CC"/>
            </a:solidFill>
          </a:ln>
        </p:spPr>
        <p:txBody>
          <a:bodyPr lIns="81646" tIns="40823" rIns="81646" bIns="40823"/>
          <a:lstStyle/>
          <a:p>
            <a:pPr algn="ctr">
              <a:lnSpc>
                <a:spcPct val="115000"/>
              </a:lnSpc>
            </a:pPr>
            <a:r>
              <a:rPr lang="en-US" sz="1814" b="1" spc="-1">
                <a:solidFill>
                  <a:srgbClr val="CE181E"/>
                </a:solidFill>
                <a:uFill>
                  <a:solidFill>
                    <a:srgbClr val="FFFFFF"/>
                  </a:solidFill>
                </a:uFill>
                <a:latin typeface="Calibri"/>
                <a:ea typeface="Liberation Serif;Times New Roman"/>
              </a:rPr>
              <a:t>7783 Ambiguous events</a:t>
            </a:r>
            <a:endParaRPr lang="en-US" sz="1452" spc="-1">
              <a:solidFill>
                <a:srgbClr val="000000"/>
              </a:solidFill>
              <a:uFill>
                <a:solidFill>
                  <a:srgbClr val="FFFFFF"/>
                </a:solidFill>
              </a:uFill>
              <a:latin typeface="Arial"/>
            </a:endParaRPr>
          </a:p>
        </p:txBody>
      </p:sp>
      <p:sp>
        <p:nvSpPr>
          <p:cNvPr id="11" name="下矢印 10">
            <a:extLst>
              <a:ext uri="{FF2B5EF4-FFF2-40B4-BE49-F238E27FC236}">
                <a16:creationId xmlns:a16="http://schemas.microsoft.com/office/drawing/2014/main" id="{E6BB0E7F-20E1-9E40-82A5-152A8324ECA5}"/>
              </a:ext>
            </a:extLst>
          </p:cNvPr>
          <p:cNvSpPr/>
          <p:nvPr/>
        </p:nvSpPr>
        <p:spPr>
          <a:xfrm>
            <a:off x="9821021" y="2894130"/>
            <a:ext cx="424934" cy="403673"/>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p>
        </p:txBody>
      </p:sp>
      <p:sp>
        <p:nvSpPr>
          <p:cNvPr id="12" name="下矢印 11">
            <a:extLst>
              <a:ext uri="{FF2B5EF4-FFF2-40B4-BE49-F238E27FC236}">
                <a16:creationId xmlns:a16="http://schemas.microsoft.com/office/drawing/2014/main" id="{4E10B41F-216E-134E-8BC0-15507022666F}"/>
              </a:ext>
            </a:extLst>
          </p:cNvPr>
          <p:cNvSpPr/>
          <p:nvPr/>
        </p:nvSpPr>
        <p:spPr>
          <a:xfrm>
            <a:off x="9821021" y="4102497"/>
            <a:ext cx="424934" cy="403673"/>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p>
        </p:txBody>
      </p:sp>
      <p:sp>
        <p:nvSpPr>
          <p:cNvPr id="2" name="TextShape 1">
            <a:extLst>
              <a:ext uri="{FF2B5EF4-FFF2-40B4-BE49-F238E27FC236}">
                <a16:creationId xmlns:a16="http://schemas.microsoft.com/office/drawing/2014/main" id="{072CF697-1B27-AA06-7F54-63F3A48D221F}"/>
              </a:ext>
            </a:extLst>
          </p:cNvPr>
          <p:cNvSpPr txBox="1"/>
          <p:nvPr/>
        </p:nvSpPr>
        <p:spPr>
          <a:xfrm>
            <a:off x="-1" y="8501"/>
            <a:ext cx="8872151" cy="451341"/>
          </a:xfrm>
          <a:prstGeom prst="rect">
            <a:avLst/>
          </a:prstGeom>
          <a:noFill/>
          <a:ln>
            <a:noFill/>
          </a:ln>
        </p:spPr>
        <p:txBody>
          <a:bodyPr lIns="81646" tIns="40823" rIns="81646" bIns="40823"/>
          <a:lstStyle/>
          <a:p>
            <a:r>
              <a:rPr lang="en-US" sz="2903" spc="-1" dirty="0">
                <a:solidFill>
                  <a:srgbClr val="FFFF00"/>
                </a:solidFill>
                <a:uFill>
                  <a:solidFill>
                    <a:srgbClr val="FFFFFF"/>
                  </a:solidFill>
                </a:uFill>
                <a:latin typeface="Avenir Medium" panose="02000503020000020003" pitchFamily="2" charset="0"/>
              </a:rPr>
              <a:t>Identification of IC and CG Discharges</a:t>
            </a:r>
            <a:endParaRPr lang="en-US" sz="1633" spc="-1" dirty="0">
              <a:solidFill>
                <a:srgbClr val="FFFF00"/>
              </a:solidFill>
              <a:uFill>
                <a:solidFill>
                  <a:srgbClr val="FFFFFF"/>
                </a:solidFill>
              </a:uFill>
              <a:latin typeface="Avenir Medium" panose="02000503020000020003" pitchFamily="2" charset="0"/>
            </a:endParaRPr>
          </a:p>
        </p:txBody>
      </p:sp>
    </p:spTree>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p:cTn id="2" nodeType="mainSeq">
                <p:childTnLst>
                  <p:par>
                    <p:cTn id="3" fill="freeze">
                      <p:stCondLst>
                        <p:cond delay="indefinite"/>
                      </p:stCondLst>
                      <p:childTnLst>
                        <p:par>
                          <p:cTn id="4" fill="freeze">
                            <p:stCondLst>
                              <p:cond delay="0"/>
                            </p:stCondLst>
                            <p:childTnLst>
                              <p:par>
                                <p:cTn id="5" presetID="1" presetClass="entr" fill="hold" nodeType="clickEffect">
                                  <p:stCondLst>
                                    <p:cond delay="0"/>
                                  </p:stCondLst>
                                  <p:childTnLst>
                                    <p:set>
                                      <p:cBhvr>
                                        <p:cTn id="6" dur="1" fill="hold">
                                          <p:stCondLst>
                                            <p:cond delay="0"/>
                                          </p:stCondLst>
                                        </p:cTn>
                                        <p:tgtEl>
                                          <p:spTgt spid="263"/>
                                        </p:tgtEl>
                                        <p:attrNameLst>
                                          <p:attrName>style.visibility</p:attrName>
                                        </p:attrNameLst>
                                      </p:cBhvr>
                                      <p:to>
                                        <p:strVal val="visible"/>
                                      </p:to>
                                    </p:set>
                                  </p:childTnLst>
                                </p:cTn>
                              </p:par>
                            </p:childTnLst>
                          </p:cTn>
                        </p:par>
                      </p:childTnLst>
                    </p:cTn>
                  </p:par>
                  <p:par>
                    <p:cTn id="7" fill="freeze">
                      <p:stCondLst>
                        <p:cond delay="indefinite"/>
                      </p:stCondLst>
                      <p:childTnLst>
                        <p:par>
                          <p:cTn id="8" fill="freeze">
                            <p:stCondLst>
                              <p:cond delay="0"/>
                            </p:stCondLst>
                            <p:childTnLst>
                              <p:par>
                                <p:cTn id="9" presetID="1" presetClass="entr" fill="hold" nodeType="clickEffect">
                                  <p:stCondLst>
                                    <p:cond delay="0"/>
                                  </p:stCondLst>
                                  <p:childTnLst>
                                    <p:set>
                                      <p:cBhvr>
                                        <p:cTn id="10" dur="1" fill="hold">
                                          <p:stCondLst>
                                            <p:cond delay="0"/>
                                          </p:stCondLst>
                                        </p:cTn>
                                        <p:tgtEl>
                                          <p:spTgt spid="268"/>
                                        </p:tgtEl>
                                        <p:attrNameLst>
                                          <p:attrName>style.visibility</p:attrName>
                                        </p:attrNameLst>
                                      </p:cBhvr>
                                      <p:to>
                                        <p:strVal val="visible"/>
                                      </p:to>
                                    </p:set>
                                  </p:childTnLst>
                                </p:cTn>
                              </p:par>
                            </p:childTnLst>
                          </p:cTn>
                        </p:par>
                      </p:childTnLst>
                    </p:cTn>
                  </p:par>
                  <p:par>
                    <p:cTn id="11" fill="freeze">
                      <p:stCondLst>
                        <p:cond delay="indefinite"/>
                      </p:stCondLst>
                      <p:childTnLst>
                        <p:par>
                          <p:cTn id="12" fill="freeze">
                            <p:stCondLst>
                              <p:cond delay="0"/>
                            </p:stCondLst>
                            <p:childTnLst>
                              <p:par>
                                <p:cTn id="13" presetID="1" presetClass="entr" fill="hold" nodeType="clickEffect">
                                  <p:stCondLst>
                                    <p:cond delay="0"/>
                                  </p:stCondLst>
                                  <p:childTnLst>
                                    <p:set>
                                      <p:cBhvr>
                                        <p:cTn id="14" dur="1" fill="hold">
                                          <p:stCondLst>
                                            <p:cond delay="0"/>
                                          </p:stCondLst>
                                        </p:cTn>
                                        <p:tgtEl>
                                          <p:spTgt spid="2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9" name="図 658"/>
          <p:cNvPicPr/>
          <p:nvPr/>
        </p:nvPicPr>
        <p:blipFill>
          <a:blip r:embed="rId2"/>
          <a:srcRect t="1472" b="15585"/>
          <a:stretch/>
        </p:blipFill>
        <p:spPr>
          <a:xfrm>
            <a:off x="1584711" y="569256"/>
            <a:ext cx="9022577" cy="4396494"/>
          </a:xfrm>
          <a:prstGeom prst="rect">
            <a:avLst/>
          </a:prstGeom>
          <a:ln>
            <a:noFill/>
          </a:ln>
        </p:spPr>
      </p:pic>
      <p:sp>
        <p:nvSpPr>
          <p:cNvPr id="660" name="TextShape 1"/>
          <p:cNvSpPr txBox="1"/>
          <p:nvPr/>
        </p:nvSpPr>
        <p:spPr>
          <a:xfrm>
            <a:off x="5059710" y="5558148"/>
            <a:ext cx="6944008" cy="1127760"/>
          </a:xfrm>
          <a:prstGeom prst="rect">
            <a:avLst/>
          </a:prstGeom>
          <a:noFill/>
          <a:ln>
            <a:noFill/>
          </a:ln>
        </p:spPr>
        <p:txBody>
          <a:bodyPr lIns="81646" tIns="40823" rIns="81646" bIns="40823"/>
          <a:lstStyle/>
          <a:p>
            <a:pPr>
              <a:buClr>
                <a:srgbClr val="000000"/>
              </a:buClr>
              <a:buSzPct val="45000"/>
            </a:pPr>
            <a:r>
              <a:rPr lang="en-US" sz="2200" b="1" spc="-1" dirty="0" err="1">
                <a:solidFill>
                  <a:srgbClr val="000000"/>
                </a:solidFill>
                <a:uFill>
                  <a:solidFill>
                    <a:srgbClr val="FFFFFF"/>
                  </a:solidFill>
                </a:uFill>
                <a:latin typeface="Avenir Heavy" panose="02000503020000020003" pitchFamily="2" charset="0"/>
                <a:ea typeface="Microsoft YaHei"/>
              </a:rPr>
              <a:t>Z</a:t>
            </a:r>
            <a:r>
              <a:rPr lang="en-US" sz="2200" b="1" spc="-1" baseline="-33000" dirty="0" err="1">
                <a:solidFill>
                  <a:srgbClr val="000000"/>
                </a:solidFill>
                <a:uFill>
                  <a:solidFill>
                    <a:srgbClr val="FFFFFF"/>
                  </a:solidFill>
                </a:uFill>
                <a:latin typeface="Avenir Heavy" panose="02000503020000020003" pitchFamily="2" charset="0"/>
                <a:ea typeface="Microsoft YaHei"/>
              </a:rPr>
              <a:t>Land</a:t>
            </a:r>
            <a:r>
              <a:rPr lang="en-US" sz="2200" b="1" spc="-1" dirty="0">
                <a:solidFill>
                  <a:srgbClr val="000000"/>
                </a:solidFill>
                <a:uFill>
                  <a:solidFill>
                    <a:srgbClr val="FFFFFF"/>
                  </a:solidFill>
                </a:uFill>
                <a:latin typeface="Avenir Heavy" panose="02000503020000020003" pitchFamily="2" charset="0"/>
                <a:ea typeface="Microsoft YaHei"/>
              </a:rPr>
              <a:t> (1.7): </a:t>
            </a:r>
            <a:r>
              <a:rPr lang="en-US" sz="2200" b="1" spc="-1" dirty="0" err="1">
                <a:solidFill>
                  <a:srgbClr val="000000"/>
                </a:solidFill>
                <a:uFill>
                  <a:solidFill>
                    <a:srgbClr val="FFFFFF"/>
                  </a:solidFill>
                </a:uFill>
                <a:latin typeface="Avenir Heavy" panose="02000503020000020003" pitchFamily="2" charset="0"/>
                <a:ea typeface="Microsoft YaHei"/>
              </a:rPr>
              <a:t>Z</a:t>
            </a:r>
            <a:r>
              <a:rPr lang="en-US" sz="2200" b="1" spc="-1" baseline="-33000" dirty="0" err="1">
                <a:solidFill>
                  <a:srgbClr val="000000"/>
                </a:solidFill>
                <a:uFill>
                  <a:solidFill>
                    <a:srgbClr val="FFFFFF"/>
                  </a:solidFill>
                </a:uFill>
                <a:latin typeface="Avenir Heavy" panose="02000503020000020003" pitchFamily="2" charset="0"/>
                <a:ea typeface="Microsoft YaHei"/>
              </a:rPr>
              <a:t>Ocean</a:t>
            </a:r>
            <a:r>
              <a:rPr lang="en-US" sz="2200" b="1" spc="-1" dirty="0">
                <a:solidFill>
                  <a:srgbClr val="000000"/>
                </a:solidFill>
                <a:uFill>
                  <a:solidFill>
                    <a:srgbClr val="FFFFFF"/>
                  </a:solidFill>
                </a:uFill>
                <a:latin typeface="Avenir Heavy" panose="02000503020000020003" pitchFamily="2" charset="0"/>
                <a:ea typeface="Microsoft YaHei"/>
              </a:rPr>
              <a:t> (1.1)</a:t>
            </a:r>
            <a:endParaRPr lang="en-US" sz="2200" b="1" spc="-1" dirty="0">
              <a:solidFill>
                <a:srgbClr val="000000"/>
              </a:solidFill>
              <a:uFill>
                <a:solidFill>
                  <a:srgbClr val="FFFFFF"/>
                </a:solidFill>
              </a:uFill>
              <a:latin typeface="Avenir Heavy" panose="02000503020000020003" pitchFamily="2" charset="0"/>
            </a:endParaRPr>
          </a:p>
          <a:p>
            <a:pPr marL="539750">
              <a:lnSpc>
                <a:spcPct val="115000"/>
              </a:lnSpc>
              <a:buClr>
                <a:srgbClr val="000000"/>
              </a:buClr>
              <a:buSzPct val="45000"/>
            </a:pPr>
            <a:r>
              <a:rPr lang="en-US" sz="2000" spc="-1" dirty="0">
                <a:solidFill>
                  <a:srgbClr val="000000"/>
                </a:solidFill>
                <a:uFill>
                  <a:solidFill>
                    <a:srgbClr val="FFFFFF"/>
                  </a:solidFill>
                </a:uFill>
                <a:latin typeface="Avenir" panose="02000503020000020003" pitchFamily="2" charset="0"/>
                <a:ea typeface="Microsoft YaHei"/>
              </a:rPr>
              <a:t>Strong updraft in continental thunderclouds enhances to occur ICs. </a:t>
            </a:r>
            <a:r>
              <a:rPr lang="en-US" spc="-1" dirty="0">
                <a:solidFill>
                  <a:srgbClr val="000000"/>
                </a:solidFill>
                <a:uFill>
                  <a:solidFill>
                    <a:srgbClr val="FFFFFF"/>
                  </a:solidFill>
                </a:uFill>
                <a:latin typeface="Avenir" panose="02000503020000020003" pitchFamily="2" charset="0"/>
                <a:ea typeface="Microsoft YaHei"/>
              </a:rPr>
              <a:t>(Zipser and Lutz, 1994). </a:t>
            </a:r>
            <a:endParaRPr lang="en-US" sz="1600" spc="-1" dirty="0">
              <a:solidFill>
                <a:srgbClr val="000000"/>
              </a:solidFill>
              <a:uFill>
                <a:solidFill>
                  <a:srgbClr val="FFFFFF"/>
                </a:solidFill>
              </a:uFill>
              <a:latin typeface="Avenir" panose="02000503020000020003" pitchFamily="2" charset="0"/>
            </a:endParaRPr>
          </a:p>
        </p:txBody>
      </p:sp>
      <p:pic>
        <p:nvPicPr>
          <p:cNvPr id="661" name="図 660"/>
          <p:cNvPicPr/>
          <p:nvPr/>
        </p:nvPicPr>
        <p:blipFill>
          <a:blip r:embed="rId3"/>
          <a:srcRect t="7934"/>
          <a:stretch/>
        </p:blipFill>
        <p:spPr>
          <a:xfrm>
            <a:off x="775581" y="4965750"/>
            <a:ext cx="3371245" cy="1688547"/>
          </a:xfrm>
          <a:prstGeom prst="rect">
            <a:avLst/>
          </a:prstGeom>
          <a:ln>
            <a:noFill/>
          </a:ln>
        </p:spPr>
      </p:pic>
      <p:pic>
        <p:nvPicPr>
          <p:cNvPr id="664" name="図 663"/>
          <p:cNvPicPr/>
          <p:nvPr/>
        </p:nvPicPr>
        <p:blipFill>
          <a:blip r:embed="rId2"/>
          <a:srcRect l="18310" t="86321" r="17556"/>
          <a:stretch/>
        </p:blipFill>
        <p:spPr>
          <a:xfrm>
            <a:off x="2316347" y="4012455"/>
            <a:ext cx="4064683" cy="508167"/>
          </a:xfrm>
          <a:prstGeom prst="rect">
            <a:avLst/>
          </a:prstGeom>
          <a:ln>
            <a:noFill/>
          </a:ln>
        </p:spPr>
      </p:pic>
      <p:sp>
        <p:nvSpPr>
          <p:cNvPr id="666" name="TextShape 5"/>
          <p:cNvSpPr txBox="1"/>
          <p:nvPr/>
        </p:nvSpPr>
        <p:spPr>
          <a:xfrm>
            <a:off x="5059710" y="4858937"/>
            <a:ext cx="4989636" cy="635535"/>
          </a:xfrm>
          <a:prstGeom prst="rect">
            <a:avLst/>
          </a:prstGeom>
          <a:noFill/>
          <a:ln>
            <a:noFill/>
          </a:ln>
        </p:spPr>
        <p:txBody>
          <a:bodyPr lIns="81646" tIns="40823" rIns="81646" bIns="40823"/>
          <a:lstStyle/>
          <a:p>
            <a:r>
              <a:rPr lang="en-US" sz="2200" b="1" spc="-1" dirty="0">
                <a:solidFill>
                  <a:srgbClr val="000000"/>
                </a:solidFill>
                <a:uFill>
                  <a:solidFill>
                    <a:srgbClr val="FFFFFF"/>
                  </a:solidFill>
                </a:uFill>
                <a:latin typeface="Avenir Heavy" panose="02000503020000020003" pitchFamily="2" charset="0"/>
                <a:ea typeface="Microsoft YaHei"/>
              </a:rPr>
              <a:t>Average of Z = 1.6</a:t>
            </a:r>
            <a:endParaRPr lang="en-US" sz="2200" b="1" spc="-1" dirty="0">
              <a:solidFill>
                <a:srgbClr val="000000"/>
              </a:solidFill>
              <a:uFill>
                <a:solidFill>
                  <a:srgbClr val="FFFFFF"/>
                </a:solidFill>
              </a:uFill>
              <a:latin typeface="Avenir Heavy" panose="02000503020000020003" pitchFamily="2" charset="0"/>
            </a:endParaRPr>
          </a:p>
          <a:p>
            <a:r>
              <a:rPr lang="en-US" sz="2000" b="1" spc="-1" dirty="0">
                <a:solidFill>
                  <a:srgbClr val="000000"/>
                </a:solidFill>
                <a:uFill>
                  <a:solidFill>
                    <a:srgbClr val="FFFFFF"/>
                  </a:solidFill>
                </a:uFill>
                <a:latin typeface="Avenir Heavy" panose="02000503020000020003" pitchFamily="2" charset="0"/>
                <a:ea typeface="Microsoft YaHei"/>
              </a:rPr>
              <a:t>	</a:t>
            </a:r>
            <a:r>
              <a:rPr lang="en-US" sz="2000" spc="-1" dirty="0">
                <a:solidFill>
                  <a:srgbClr val="000000"/>
                </a:solidFill>
                <a:uFill>
                  <a:solidFill>
                    <a:srgbClr val="FFFFFF"/>
                  </a:solidFill>
                </a:uFill>
                <a:latin typeface="Avenir" panose="02000503020000020003" pitchFamily="2" charset="0"/>
                <a:ea typeface="Microsoft YaHei"/>
              </a:rPr>
              <a:t>( 1.9 by </a:t>
            </a:r>
            <a:r>
              <a:rPr lang="en-US" sz="2000" spc="-1" dirty="0" err="1">
                <a:solidFill>
                  <a:srgbClr val="000000"/>
                </a:solidFill>
                <a:uFill>
                  <a:solidFill>
                    <a:srgbClr val="FFFFFF"/>
                  </a:solidFill>
                </a:uFill>
                <a:latin typeface="Avenir" panose="02000503020000020003" pitchFamily="2" charset="0"/>
                <a:ea typeface="Microsoft YaHei"/>
              </a:rPr>
              <a:t>Mackeras</a:t>
            </a:r>
            <a:r>
              <a:rPr lang="en-US" sz="2000" spc="-1" dirty="0">
                <a:solidFill>
                  <a:srgbClr val="000000"/>
                </a:solidFill>
                <a:uFill>
                  <a:solidFill>
                    <a:srgbClr val="FFFFFF"/>
                  </a:solidFill>
                </a:uFill>
                <a:latin typeface="Avenir" panose="02000503020000020003" pitchFamily="2" charset="0"/>
                <a:ea typeface="Microsoft YaHei"/>
              </a:rPr>
              <a:t> et al., 1998)</a:t>
            </a:r>
          </a:p>
        </p:txBody>
      </p:sp>
      <p:sp>
        <p:nvSpPr>
          <p:cNvPr id="2" name="TextShape 1">
            <a:extLst>
              <a:ext uri="{FF2B5EF4-FFF2-40B4-BE49-F238E27FC236}">
                <a16:creationId xmlns:a16="http://schemas.microsoft.com/office/drawing/2014/main" id="{905BCD34-3501-F6E9-6381-70E320F3C5C8}"/>
              </a:ext>
            </a:extLst>
          </p:cNvPr>
          <p:cNvSpPr txBox="1"/>
          <p:nvPr/>
        </p:nvSpPr>
        <p:spPr>
          <a:xfrm>
            <a:off x="-1" y="8501"/>
            <a:ext cx="8872151" cy="451341"/>
          </a:xfrm>
          <a:prstGeom prst="rect">
            <a:avLst/>
          </a:prstGeom>
          <a:noFill/>
          <a:ln>
            <a:noFill/>
          </a:ln>
        </p:spPr>
        <p:txBody>
          <a:bodyPr lIns="81646" tIns="40823" rIns="81646" bIns="40823"/>
          <a:lstStyle/>
          <a:p>
            <a:r>
              <a:rPr lang="en-US" sz="2903" spc="-1" dirty="0">
                <a:solidFill>
                  <a:srgbClr val="FFFF00"/>
                </a:solidFill>
                <a:uFill>
                  <a:solidFill>
                    <a:srgbClr val="FFFFFF"/>
                  </a:solidFill>
                </a:uFill>
                <a:latin typeface="Avenir Medium" panose="02000503020000020003" pitchFamily="2" charset="0"/>
              </a:rPr>
              <a:t>IC/CG Ratio ( = Z ratio )</a:t>
            </a:r>
            <a:endParaRPr lang="en-US" sz="1633" spc="-1" dirty="0">
              <a:solidFill>
                <a:srgbClr val="FFFF00"/>
              </a:solidFill>
              <a:uFill>
                <a:solidFill>
                  <a:srgbClr val="FFFFFF"/>
                </a:solidFill>
              </a:uFill>
              <a:latin typeface="Avenir Medium" panose="02000503020000020003" pitchFamily="2" charset="0"/>
            </a:endParaRPr>
          </a:p>
        </p:txBody>
      </p:sp>
    </p:spTree>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p:cTn id="2" nodeType="mainSeq">
                <p:childTnLst>
                  <p:par>
                    <p:cTn id="3" fill="freeze">
                      <p:stCondLst>
                        <p:cond delay="indefinite"/>
                      </p:stCondLst>
                      <p:childTnLst>
                        <p:par>
                          <p:cTn id="4" fill="freeze">
                            <p:stCondLst>
                              <p:cond delay="0"/>
                            </p:stCondLst>
                            <p:childTnLst>
                              <p:par>
                                <p:cTn id="5" presetID="1" presetClass="entr" fill="hold" nodeType="clickEffect">
                                  <p:stCondLst>
                                    <p:cond delay="0"/>
                                  </p:stCondLst>
                                  <p:childTnLst>
                                    <p:set>
                                      <p:cBhvr>
                                        <p:cTn id="6" dur="1" fill="hold">
                                          <p:stCondLst>
                                            <p:cond delay="0"/>
                                          </p:stCondLst>
                                        </p:cTn>
                                        <p:tgtEl>
                                          <p:spTgt spid="666">
                                            <p:txEl>
                                              <p:pRg st="0" end="0"/>
                                            </p:txEl>
                                          </p:spTgt>
                                        </p:tgtEl>
                                        <p:attrNameLst>
                                          <p:attrName>style.visibility</p:attrName>
                                        </p:attrNameLst>
                                      </p:cBhvr>
                                      <p:to>
                                        <p:strVal val="visible"/>
                                      </p:to>
                                    </p:set>
                                  </p:childTnLst>
                                </p:cTn>
                              </p:par>
                            </p:childTnLst>
                          </p:cTn>
                        </p:par>
                      </p:childTnLst>
                    </p:cTn>
                  </p:par>
                  <p:par>
                    <p:cTn id="7" fill="freeze">
                      <p:stCondLst>
                        <p:cond delay="indefinite"/>
                      </p:stCondLst>
                      <p:childTnLst>
                        <p:par>
                          <p:cTn id="8" fill="freeze">
                            <p:stCondLst>
                              <p:cond delay="0"/>
                            </p:stCondLst>
                            <p:childTnLst>
                              <p:par>
                                <p:cTn id="9" presetID="1" presetClass="entr" fill="hold" nodeType="clickEffect">
                                  <p:stCondLst>
                                    <p:cond delay="0"/>
                                  </p:stCondLst>
                                  <p:childTnLst>
                                    <p:set>
                                      <p:cBhvr>
                                        <p:cTn id="10" dur="1" fill="hold">
                                          <p:stCondLst>
                                            <p:cond delay="0"/>
                                          </p:stCondLst>
                                        </p:cTn>
                                        <p:tgtEl>
                                          <p:spTgt spid="666">
                                            <p:txEl>
                                              <p:charRg st="51" end="51"/>
                                            </p:txEl>
                                          </p:spTgt>
                                        </p:tgtEl>
                                        <p:attrNameLst>
                                          <p:attrName>style.visibility</p:attrName>
                                        </p:attrNameLst>
                                      </p:cBhvr>
                                      <p:to>
                                        <p:strVal val="visible"/>
                                      </p:to>
                                    </p:set>
                                  </p:childTnLst>
                                </p:cTn>
                              </p:par>
                            </p:childTnLst>
                          </p:cTn>
                        </p:par>
                      </p:childTnLst>
                    </p:cTn>
                  </p:par>
                  <p:par>
                    <p:cTn id="11" fill="freeze">
                      <p:stCondLst>
                        <p:cond delay="indefinite"/>
                      </p:stCondLst>
                      <p:childTnLst>
                        <p:par>
                          <p:cTn id="12" fill="freeze">
                            <p:stCondLst>
                              <p:cond delay="0"/>
                            </p:stCondLst>
                            <p:childTnLst>
                              <p:par>
                                <p:cTn id="13" presetID="1" presetClass="entr" fill="hold" nodeType="clickEffect">
                                  <p:stCondLst>
                                    <p:cond delay="0"/>
                                  </p:stCondLst>
                                  <p:childTnLst>
                                    <p:set>
                                      <p:cBhvr>
                                        <p:cTn id="14" dur="1" fill="hold">
                                          <p:stCondLst>
                                            <p:cond delay="0"/>
                                          </p:stCondLst>
                                        </p:cTn>
                                        <p:tgtEl>
                                          <p:spTgt spid="660">
                                            <p:txEl>
                                              <p:charRg st="0" end="119"/>
                                            </p:txEl>
                                          </p:spTgt>
                                        </p:tgtEl>
                                        <p:attrNameLst>
                                          <p:attrName>style.visibility</p:attrName>
                                        </p:attrNameLst>
                                      </p:cBhvr>
                                      <p:to>
                                        <p:strVal val="visible"/>
                                      </p:to>
                                    </p:set>
                                  </p:childTnLst>
                                </p:cTn>
                              </p:par>
                            </p:childTnLst>
                          </p:cTn>
                        </p:par>
                      </p:childTnLst>
                    </p:cTn>
                  </p:par>
                  <p:par>
                    <p:cTn id="15" fill="freeze">
                      <p:stCondLst>
                        <p:cond delay="indefinite"/>
                      </p:stCondLst>
                      <p:childTnLst>
                        <p:par>
                          <p:cTn id="16" fill="freeze">
                            <p:stCondLst>
                              <p:cond delay="0"/>
                            </p:stCondLst>
                            <p:childTnLst>
                              <p:par>
                                <p:cTn id="17" presetID="1" presetClass="entr" fill="hold" nodeType="clickEffect">
                                  <p:stCondLst>
                                    <p:cond delay="0"/>
                                  </p:stCondLst>
                                  <p:childTnLst>
                                    <p:set>
                                      <p:cBhvr>
                                        <p:cTn id="18" dur="1" fill="hold">
                                          <p:stCondLst>
                                            <p:cond delay="0"/>
                                          </p:stCondLst>
                                        </p:cTn>
                                        <p:tgtEl>
                                          <p:spTgt spid="660">
                                            <p:txEl>
                                              <p:charRg st="119" end="119"/>
                                            </p:txEl>
                                          </p:spTgt>
                                        </p:tgtEl>
                                        <p:attrNameLst>
                                          <p:attrName>style.visibility</p:attrName>
                                        </p:attrNameLst>
                                      </p:cBhvr>
                                      <p:to>
                                        <p:strVal val="visible"/>
                                      </p:to>
                                    </p:set>
                                  </p:childTnLst>
                                </p:cTn>
                              </p:par>
                              <p:par>
                                <p:cTn id="19" presetID="1" presetClass="entr" fill="hold" nodeType="withEffect">
                                  <p:stCondLst>
                                    <p:cond delay="0"/>
                                  </p:stCondLst>
                                  <p:childTnLst>
                                    <p:set>
                                      <p:cBhvr>
                                        <p:cTn id="20" dur="1" fill="hold">
                                          <p:stCondLst>
                                            <p:cond delay="0"/>
                                          </p:stCondLst>
                                        </p:cTn>
                                        <p:tgtEl>
                                          <p:spTgt spid="660">
                                            <p:txEl>
                                              <p:charRg st="119" end="119"/>
                                            </p:txEl>
                                          </p:spTgt>
                                        </p:tgtEl>
                                        <p:attrNameLst>
                                          <p:attrName>style.visibility</p:attrName>
                                        </p:attrNameLst>
                                      </p:cBhvr>
                                      <p:to>
                                        <p:strVal val="visible"/>
                                      </p:to>
                                    </p:set>
                                  </p:childTnLst>
                                </p:cTn>
                              </p:par>
                            </p:childTnLst>
                          </p:cTn>
                        </p:par>
                      </p:childTnLst>
                    </p:cTn>
                  </p:par>
                  <p:par>
                    <p:cTn id="21" fill="freeze">
                      <p:stCondLst>
                        <p:cond delay="indefinite"/>
                      </p:stCondLst>
                      <p:childTnLst>
                        <p:par>
                          <p:cTn id="22" fill="freeze">
                            <p:stCondLst>
                              <p:cond delay="0"/>
                            </p:stCondLst>
                            <p:childTnLst>
                              <p:par>
                                <p:cTn id="23" presetID="1" presetClass="entr" fill="hold" nodeType="clickEffect">
                                  <p:stCondLst>
                                    <p:cond delay="0"/>
                                  </p:stCondLst>
                                  <p:childTnLst>
                                    <p:set>
                                      <p:cBhvr>
                                        <p:cTn id="24" dur="1" fill="hold">
                                          <p:stCondLst>
                                            <p:cond delay="0"/>
                                          </p:stCondLst>
                                        </p:cTn>
                                        <p:tgtEl>
                                          <p:spTgt spid="6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8" name="図 667"/>
          <p:cNvPicPr/>
          <p:nvPr/>
        </p:nvPicPr>
        <p:blipFill>
          <a:blip r:embed="rId2"/>
          <a:srcRect l="807" t="51434" r="2428" b="36102"/>
          <a:stretch/>
        </p:blipFill>
        <p:spPr>
          <a:xfrm>
            <a:off x="1626722" y="3080355"/>
            <a:ext cx="4376245" cy="1107778"/>
          </a:xfrm>
          <a:prstGeom prst="rect">
            <a:avLst/>
          </a:prstGeom>
          <a:ln>
            <a:noFill/>
          </a:ln>
        </p:spPr>
      </p:pic>
      <p:pic>
        <p:nvPicPr>
          <p:cNvPr id="669" name="図 668"/>
          <p:cNvPicPr/>
          <p:nvPr/>
        </p:nvPicPr>
        <p:blipFill>
          <a:blip r:embed="rId2"/>
          <a:srcRect l="1829" t="6157" r="3234" b="81496"/>
          <a:stretch/>
        </p:blipFill>
        <p:spPr>
          <a:xfrm>
            <a:off x="1629334" y="746575"/>
            <a:ext cx="4290680" cy="1114310"/>
          </a:xfrm>
          <a:prstGeom prst="rect">
            <a:avLst/>
          </a:prstGeom>
          <a:ln>
            <a:noFill/>
          </a:ln>
        </p:spPr>
      </p:pic>
      <p:pic>
        <p:nvPicPr>
          <p:cNvPr id="670" name="図 669"/>
          <p:cNvPicPr/>
          <p:nvPr/>
        </p:nvPicPr>
        <p:blipFill>
          <a:blip r:embed="rId2"/>
          <a:srcRect t="29172" r="2428" b="58701"/>
          <a:stretch/>
        </p:blipFill>
        <p:spPr>
          <a:xfrm>
            <a:off x="1541156" y="1958207"/>
            <a:ext cx="4414782" cy="1096347"/>
          </a:xfrm>
          <a:prstGeom prst="rect">
            <a:avLst/>
          </a:prstGeom>
          <a:ln>
            <a:noFill/>
          </a:ln>
        </p:spPr>
      </p:pic>
      <p:pic>
        <p:nvPicPr>
          <p:cNvPr id="671" name="図 670"/>
          <p:cNvPicPr/>
          <p:nvPr/>
        </p:nvPicPr>
        <p:blipFill>
          <a:blip r:embed="rId2"/>
          <a:srcRect t="73705" r="8" b="13599"/>
          <a:stretch/>
        </p:blipFill>
        <p:spPr>
          <a:xfrm>
            <a:off x="1559445" y="4269779"/>
            <a:ext cx="4526475" cy="1121821"/>
          </a:xfrm>
          <a:prstGeom prst="rect">
            <a:avLst/>
          </a:prstGeom>
          <a:ln>
            <a:noFill/>
          </a:ln>
        </p:spPr>
      </p:pic>
      <p:pic>
        <p:nvPicPr>
          <p:cNvPr id="672" name="図 671"/>
          <p:cNvPicPr/>
          <p:nvPr/>
        </p:nvPicPr>
        <p:blipFill>
          <a:blip r:embed="rId2"/>
          <a:srcRect l="20155" t="93943" r="16671"/>
          <a:stretch/>
        </p:blipFill>
        <p:spPr>
          <a:xfrm>
            <a:off x="2187142" y="5771419"/>
            <a:ext cx="3649593" cy="698893"/>
          </a:xfrm>
          <a:prstGeom prst="rect">
            <a:avLst/>
          </a:prstGeom>
          <a:ln>
            <a:noFill/>
          </a:ln>
        </p:spPr>
      </p:pic>
      <p:sp>
        <p:nvSpPr>
          <p:cNvPr id="673" name="TextShape 2"/>
          <p:cNvSpPr txBox="1"/>
          <p:nvPr/>
        </p:nvSpPr>
        <p:spPr>
          <a:xfrm>
            <a:off x="6251824" y="685503"/>
            <a:ext cx="5336611" cy="973551"/>
          </a:xfrm>
          <a:prstGeom prst="rect">
            <a:avLst/>
          </a:prstGeom>
          <a:noFill/>
          <a:ln>
            <a:noFill/>
          </a:ln>
        </p:spPr>
        <p:txBody>
          <a:bodyPr lIns="81646" tIns="40823" rIns="81646" bIns="40823"/>
          <a:lstStyle/>
          <a:p>
            <a:pPr algn="ctr">
              <a:lnSpc>
                <a:spcPct val="100000"/>
              </a:lnSpc>
            </a:pPr>
            <a:r>
              <a:rPr lang="en-US" sz="2400" spc="-1" dirty="0">
                <a:solidFill>
                  <a:srgbClr val="000000"/>
                </a:solidFill>
                <a:uFill>
                  <a:solidFill>
                    <a:srgbClr val="FFFFFF"/>
                  </a:solidFill>
                </a:uFill>
                <a:latin typeface="Avenir" panose="02000503020000020003" pitchFamily="2" charset="0"/>
                <a:ea typeface="Microsoft YaHei"/>
              </a:rPr>
              <a:t>High Z-ratio can be found in the local summer than local winter.</a:t>
            </a:r>
            <a:endParaRPr lang="en-US" spc="-1" dirty="0">
              <a:solidFill>
                <a:srgbClr val="000000"/>
              </a:solidFill>
              <a:uFill>
                <a:solidFill>
                  <a:srgbClr val="FFFFFF"/>
                </a:solidFill>
              </a:uFill>
              <a:latin typeface="Avenir" panose="02000503020000020003" pitchFamily="2" charset="0"/>
            </a:endParaRPr>
          </a:p>
          <a:p>
            <a:pPr algn="ctr">
              <a:lnSpc>
                <a:spcPct val="100000"/>
              </a:lnSpc>
            </a:pPr>
            <a:r>
              <a:rPr lang="en-US" sz="2400" spc="-1" dirty="0">
                <a:solidFill>
                  <a:srgbClr val="000000"/>
                </a:solidFill>
                <a:uFill>
                  <a:solidFill>
                    <a:srgbClr val="FFFFFF"/>
                  </a:solidFill>
                </a:uFill>
                <a:latin typeface="Avenir" panose="02000503020000020003" pitchFamily="2" charset="0"/>
                <a:ea typeface="Microsoft YaHei"/>
              </a:rPr>
              <a:t>(</a:t>
            </a:r>
            <a:r>
              <a:rPr lang="en-US" sz="2400" spc="-1" dirty="0" err="1">
                <a:solidFill>
                  <a:srgbClr val="000000"/>
                </a:solidFill>
                <a:uFill>
                  <a:solidFill>
                    <a:srgbClr val="FFFFFF"/>
                  </a:solidFill>
                </a:uFill>
                <a:latin typeface="Avenir" panose="02000503020000020003" pitchFamily="2" charset="0"/>
                <a:ea typeface="Microsoft YaHei"/>
              </a:rPr>
              <a:t>Z</a:t>
            </a:r>
            <a:r>
              <a:rPr lang="en-US" sz="2400" spc="-1" baseline="-33000" dirty="0" err="1">
                <a:solidFill>
                  <a:srgbClr val="000000"/>
                </a:solidFill>
                <a:uFill>
                  <a:solidFill>
                    <a:srgbClr val="FFFFFF"/>
                  </a:solidFill>
                </a:uFill>
                <a:latin typeface="Avenir" panose="02000503020000020003" pitchFamily="2" charset="0"/>
                <a:ea typeface="Microsoft YaHei"/>
              </a:rPr>
              <a:t>Summer</a:t>
            </a:r>
            <a:r>
              <a:rPr lang="en-US" sz="2400" spc="-1" dirty="0">
                <a:solidFill>
                  <a:srgbClr val="000000"/>
                </a:solidFill>
                <a:uFill>
                  <a:solidFill>
                    <a:srgbClr val="FFFFFF"/>
                  </a:solidFill>
                </a:uFill>
                <a:latin typeface="Avenir" panose="02000503020000020003" pitchFamily="2" charset="0"/>
                <a:ea typeface="Microsoft YaHei"/>
              </a:rPr>
              <a:t> (1.0): </a:t>
            </a:r>
            <a:r>
              <a:rPr lang="en-US" sz="2400" spc="-1" dirty="0" err="1">
                <a:solidFill>
                  <a:srgbClr val="000000"/>
                </a:solidFill>
                <a:uFill>
                  <a:solidFill>
                    <a:srgbClr val="FFFFFF"/>
                  </a:solidFill>
                </a:uFill>
                <a:latin typeface="Avenir" panose="02000503020000020003" pitchFamily="2" charset="0"/>
                <a:ea typeface="Microsoft YaHei"/>
              </a:rPr>
              <a:t>Z</a:t>
            </a:r>
            <a:r>
              <a:rPr lang="en-US" sz="2400" spc="-1" baseline="-33000" dirty="0" err="1">
                <a:solidFill>
                  <a:srgbClr val="000000"/>
                </a:solidFill>
                <a:uFill>
                  <a:solidFill>
                    <a:srgbClr val="FFFFFF"/>
                  </a:solidFill>
                </a:uFill>
                <a:latin typeface="Avenir" panose="02000503020000020003" pitchFamily="2" charset="0"/>
                <a:ea typeface="Microsoft YaHei"/>
              </a:rPr>
              <a:t>Winter</a:t>
            </a:r>
            <a:r>
              <a:rPr lang="en-US" sz="2400" spc="-1" dirty="0">
                <a:solidFill>
                  <a:srgbClr val="000000"/>
                </a:solidFill>
                <a:uFill>
                  <a:solidFill>
                    <a:srgbClr val="FFFFFF"/>
                  </a:solidFill>
                </a:uFill>
                <a:latin typeface="Avenir" panose="02000503020000020003" pitchFamily="2" charset="0"/>
                <a:ea typeface="Microsoft YaHei"/>
              </a:rPr>
              <a:t>(0.52)) </a:t>
            </a:r>
            <a:endParaRPr lang="en-US" spc="-1" dirty="0">
              <a:solidFill>
                <a:srgbClr val="000000"/>
              </a:solidFill>
              <a:uFill>
                <a:solidFill>
                  <a:srgbClr val="FFFFFF"/>
                </a:solidFill>
              </a:uFill>
              <a:latin typeface="Avenir" panose="02000503020000020003" pitchFamily="2" charset="0"/>
            </a:endParaRPr>
          </a:p>
        </p:txBody>
      </p:sp>
      <p:sp>
        <p:nvSpPr>
          <p:cNvPr id="674" name="TextShape 3"/>
          <p:cNvSpPr txBox="1"/>
          <p:nvPr/>
        </p:nvSpPr>
        <p:spPr>
          <a:xfrm>
            <a:off x="1938284" y="746575"/>
            <a:ext cx="1113656" cy="358591"/>
          </a:xfrm>
          <a:prstGeom prst="rect">
            <a:avLst/>
          </a:prstGeom>
          <a:noFill/>
          <a:ln>
            <a:noFill/>
          </a:ln>
        </p:spPr>
        <p:txBody>
          <a:bodyPr lIns="81646" tIns="40823" rIns="81646" bIns="40823"/>
          <a:lstStyle/>
          <a:p>
            <a:pPr>
              <a:lnSpc>
                <a:spcPct val="100000"/>
              </a:lnSpc>
            </a:pPr>
            <a:r>
              <a:rPr lang="en-US" sz="1814" spc="-1">
                <a:solidFill>
                  <a:srgbClr val="000000"/>
                </a:solidFill>
                <a:uFill>
                  <a:solidFill>
                    <a:srgbClr val="FFFFFF"/>
                  </a:solidFill>
                </a:uFill>
                <a:latin typeface="Calibri"/>
                <a:ea typeface="Microsoft YaHei"/>
              </a:rPr>
              <a:t>Dec-Feb</a:t>
            </a:r>
            <a:endParaRPr lang="en-US" sz="1633" spc="-1">
              <a:solidFill>
                <a:srgbClr val="000000"/>
              </a:solidFill>
              <a:uFill>
                <a:solidFill>
                  <a:srgbClr val="FFFFFF"/>
                </a:solidFill>
              </a:uFill>
              <a:latin typeface="Arial"/>
            </a:endParaRPr>
          </a:p>
        </p:txBody>
      </p:sp>
      <p:sp>
        <p:nvSpPr>
          <p:cNvPr id="675" name="TextShape 4"/>
          <p:cNvSpPr txBox="1"/>
          <p:nvPr/>
        </p:nvSpPr>
        <p:spPr>
          <a:xfrm>
            <a:off x="1938284" y="1964085"/>
            <a:ext cx="1244291" cy="358591"/>
          </a:xfrm>
          <a:prstGeom prst="rect">
            <a:avLst/>
          </a:prstGeom>
          <a:noFill/>
          <a:ln>
            <a:noFill/>
          </a:ln>
        </p:spPr>
        <p:txBody>
          <a:bodyPr lIns="81646" tIns="40823" rIns="81646" bIns="40823"/>
          <a:lstStyle/>
          <a:p>
            <a:pPr>
              <a:lnSpc>
                <a:spcPct val="100000"/>
              </a:lnSpc>
            </a:pPr>
            <a:r>
              <a:rPr lang="en-US" sz="1814" spc="-1">
                <a:solidFill>
                  <a:srgbClr val="000000"/>
                </a:solidFill>
                <a:uFill>
                  <a:solidFill>
                    <a:srgbClr val="FFFFFF"/>
                  </a:solidFill>
                </a:uFill>
                <a:latin typeface="Calibri"/>
                <a:ea typeface="Microsoft YaHei"/>
              </a:rPr>
              <a:t>Mar-May</a:t>
            </a:r>
            <a:endParaRPr lang="en-US" sz="1633" spc="-1">
              <a:solidFill>
                <a:srgbClr val="000000"/>
              </a:solidFill>
              <a:uFill>
                <a:solidFill>
                  <a:srgbClr val="FFFFFF"/>
                </a:solidFill>
              </a:uFill>
              <a:latin typeface="Arial"/>
            </a:endParaRPr>
          </a:p>
        </p:txBody>
      </p:sp>
      <p:sp>
        <p:nvSpPr>
          <p:cNvPr id="676" name="TextShape 5"/>
          <p:cNvSpPr txBox="1"/>
          <p:nvPr/>
        </p:nvSpPr>
        <p:spPr>
          <a:xfrm>
            <a:off x="1938284" y="3068924"/>
            <a:ext cx="1113656" cy="358591"/>
          </a:xfrm>
          <a:prstGeom prst="rect">
            <a:avLst/>
          </a:prstGeom>
          <a:noFill/>
          <a:ln>
            <a:noFill/>
          </a:ln>
        </p:spPr>
        <p:txBody>
          <a:bodyPr lIns="81646" tIns="40823" rIns="81646" bIns="40823"/>
          <a:lstStyle/>
          <a:p>
            <a:pPr>
              <a:lnSpc>
                <a:spcPct val="100000"/>
              </a:lnSpc>
            </a:pPr>
            <a:r>
              <a:rPr lang="en-US" sz="1814" spc="-1">
                <a:solidFill>
                  <a:srgbClr val="000000"/>
                </a:solidFill>
                <a:uFill>
                  <a:solidFill>
                    <a:srgbClr val="FFFFFF"/>
                  </a:solidFill>
                </a:uFill>
                <a:latin typeface="Calibri"/>
                <a:ea typeface="Microsoft YaHei"/>
              </a:rPr>
              <a:t>Jun-Aug</a:t>
            </a:r>
            <a:endParaRPr lang="en-US" sz="1633" spc="-1">
              <a:solidFill>
                <a:srgbClr val="000000"/>
              </a:solidFill>
              <a:uFill>
                <a:solidFill>
                  <a:srgbClr val="FFFFFF"/>
                </a:solidFill>
              </a:uFill>
              <a:latin typeface="Arial"/>
            </a:endParaRPr>
          </a:p>
        </p:txBody>
      </p:sp>
      <p:sp>
        <p:nvSpPr>
          <p:cNvPr id="677" name="TextShape 6"/>
          <p:cNvSpPr txBox="1"/>
          <p:nvPr/>
        </p:nvSpPr>
        <p:spPr>
          <a:xfrm>
            <a:off x="1955920" y="4286761"/>
            <a:ext cx="1161338" cy="358591"/>
          </a:xfrm>
          <a:prstGeom prst="rect">
            <a:avLst/>
          </a:prstGeom>
          <a:noFill/>
          <a:ln>
            <a:noFill/>
          </a:ln>
        </p:spPr>
        <p:txBody>
          <a:bodyPr lIns="81646" tIns="40823" rIns="81646" bIns="40823"/>
          <a:lstStyle/>
          <a:p>
            <a:pPr>
              <a:lnSpc>
                <a:spcPct val="100000"/>
              </a:lnSpc>
            </a:pPr>
            <a:r>
              <a:rPr lang="en-US" sz="1814" spc="-1">
                <a:solidFill>
                  <a:srgbClr val="000000"/>
                </a:solidFill>
                <a:uFill>
                  <a:solidFill>
                    <a:srgbClr val="FFFFFF"/>
                  </a:solidFill>
                </a:uFill>
                <a:latin typeface="Calibri"/>
                <a:ea typeface="Microsoft YaHei"/>
              </a:rPr>
              <a:t>Sep-Nov</a:t>
            </a:r>
            <a:endParaRPr lang="en-US" sz="1633" spc="-1">
              <a:solidFill>
                <a:srgbClr val="000000"/>
              </a:solidFill>
              <a:uFill>
                <a:solidFill>
                  <a:srgbClr val="FFFFFF"/>
                </a:solidFill>
              </a:uFill>
              <a:latin typeface="Arial"/>
            </a:endParaRPr>
          </a:p>
        </p:txBody>
      </p:sp>
      <p:pic>
        <p:nvPicPr>
          <p:cNvPr id="679" name="図 678"/>
          <p:cNvPicPr/>
          <p:nvPr/>
        </p:nvPicPr>
        <p:blipFill>
          <a:blip r:embed="rId2"/>
          <a:srcRect l="5089" t="90588" r="8" b="7259"/>
          <a:stretch/>
        </p:blipFill>
        <p:spPr>
          <a:xfrm>
            <a:off x="1805037" y="5424258"/>
            <a:ext cx="4378858" cy="189420"/>
          </a:xfrm>
          <a:prstGeom prst="rect">
            <a:avLst/>
          </a:prstGeom>
          <a:ln>
            <a:noFill/>
          </a:ln>
        </p:spPr>
      </p:pic>
      <p:pic>
        <p:nvPicPr>
          <p:cNvPr id="680" name="図 679"/>
          <p:cNvPicPr/>
          <p:nvPr/>
        </p:nvPicPr>
        <p:blipFill>
          <a:blip r:embed="rId3"/>
          <a:stretch/>
        </p:blipFill>
        <p:spPr>
          <a:xfrm>
            <a:off x="6432753" y="3217453"/>
            <a:ext cx="4342607" cy="2893547"/>
          </a:xfrm>
          <a:prstGeom prst="rect">
            <a:avLst/>
          </a:prstGeom>
          <a:ln>
            <a:noFill/>
          </a:ln>
        </p:spPr>
      </p:pic>
      <p:sp>
        <p:nvSpPr>
          <p:cNvPr id="682" name="CustomShape 9"/>
          <p:cNvSpPr/>
          <p:nvPr/>
        </p:nvSpPr>
        <p:spPr>
          <a:xfrm>
            <a:off x="1938284" y="1244291"/>
            <a:ext cx="3981730" cy="616593"/>
          </a:xfrm>
          <a:prstGeom prst="rect">
            <a:avLst/>
          </a:prstGeom>
          <a:noFill/>
          <a:ln w="12600">
            <a:solidFill>
              <a:srgbClr val="FF3333"/>
            </a:solidFill>
            <a:round/>
          </a:ln>
        </p:spPr>
        <p:style>
          <a:lnRef idx="0">
            <a:scrgbClr r="0" g="0" b="0"/>
          </a:lnRef>
          <a:fillRef idx="0">
            <a:scrgbClr r="0" g="0" b="0"/>
          </a:fillRef>
          <a:effectRef idx="0">
            <a:scrgbClr r="0" g="0" b="0"/>
          </a:effectRef>
          <a:fontRef idx="minor"/>
        </p:style>
        <p:txBody>
          <a:bodyPr wrap="none" lIns="87198" tIns="46375" rIns="87198" bIns="46375"/>
          <a:lstStyle/>
          <a:p>
            <a:endParaRPr lang="en-US" sz="1633" spc="-1">
              <a:solidFill>
                <a:srgbClr val="000000"/>
              </a:solidFill>
              <a:uFill>
                <a:solidFill>
                  <a:srgbClr val="FFFFFF"/>
                </a:solidFill>
              </a:uFill>
              <a:latin typeface="Arial"/>
            </a:endParaRPr>
          </a:p>
          <a:p>
            <a:r>
              <a:rPr lang="en-US" sz="1633" spc="-1">
                <a:solidFill>
                  <a:srgbClr val="000000"/>
                </a:solidFill>
                <a:uFill>
                  <a:solidFill>
                    <a:srgbClr val="FFFFFF"/>
                  </a:solidFill>
                </a:uFill>
                <a:latin typeface="Arial"/>
              </a:rPr>
              <a:t>Summer</a:t>
            </a:r>
          </a:p>
        </p:txBody>
      </p:sp>
      <p:sp>
        <p:nvSpPr>
          <p:cNvPr id="683" name="CustomShape 10"/>
          <p:cNvSpPr/>
          <p:nvPr/>
        </p:nvSpPr>
        <p:spPr>
          <a:xfrm>
            <a:off x="1938284" y="3058147"/>
            <a:ext cx="3981730" cy="591773"/>
          </a:xfrm>
          <a:prstGeom prst="rect">
            <a:avLst/>
          </a:prstGeom>
          <a:noFill/>
          <a:ln w="12600">
            <a:solidFill>
              <a:srgbClr val="FF3333"/>
            </a:solidFill>
            <a:round/>
          </a:ln>
        </p:spPr>
        <p:style>
          <a:lnRef idx="0">
            <a:scrgbClr r="0" g="0" b="0"/>
          </a:lnRef>
          <a:fillRef idx="0">
            <a:scrgbClr r="0" g="0" b="0"/>
          </a:fillRef>
          <a:effectRef idx="0">
            <a:scrgbClr r="0" g="0" b="0"/>
          </a:effectRef>
          <a:fontRef idx="minor"/>
        </p:style>
        <p:txBody>
          <a:bodyPr wrap="none" lIns="87198" tIns="46375" rIns="87198" bIns="46375"/>
          <a:lstStyle/>
          <a:p>
            <a:pPr algn="r"/>
            <a:endParaRPr lang="en-US" sz="1633" spc="-1">
              <a:solidFill>
                <a:srgbClr val="000000"/>
              </a:solidFill>
              <a:uFill>
                <a:solidFill>
                  <a:srgbClr val="FFFFFF"/>
                </a:solidFill>
              </a:uFill>
              <a:latin typeface="Arial"/>
            </a:endParaRPr>
          </a:p>
          <a:p>
            <a:r>
              <a:rPr lang="en-US" sz="1633" spc="-1">
                <a:solidFill>
                  <a:srgbClr val="000000"/>
                </a:solidFill>
                <a:uFill>
                  <a:solidFill>
                    <a:srgbClr val="FFFFFF"/>
                  </a:solidFill>
                </a:uFill>
                <a:latin typeface="Arial"/>
              </a:rPr>
              <a:t>Summer</a:t>
            </a:r>
          </a:p>
        </p:txBody>
      </p:sp>
      <p:sp>
        <p:nvSpPr>
          <p:cNvPr id="684" name="TextShape 11"/>
          <p:cNvSpPr txBox="1"/>
          <p:nvPr/>
        </p:nvSpPr>
        <p:spPr>
          <a:xfrm>
            <a:off x="1508498" y="585895"/>
            <a:ext cx="497716" cy="344221"/>
          </a:xfrm>
          <a:prstGeom prst="rect">
            <a:avLst/>
          </a:prstGeom>
          <a:noFill/>
          <a:ln>
            <a:noFill/>
          </a:ln>
        </p:spPr>
        <p:txBody>
          <a:bodyPr lIns="81646" tIns="40823" rIns="81646" bIns="40823"/>
          <a:lstStyle/>
          <a:p>
            <a:r>
              <a:rPr lang="en-US" sz="1633" spc="-1">
                <a:solidFill>
                  <a:srgbClr val="000000"/>
                </a:solidFill>
                <a:uFill>
                  <a:solidFill>
                    <a:srgbClr val="FFFFFF"/>
                  </a:solidFill>
                </a:uFill>
                <a:latin typeface="Arial"/>
              </a:rPr>
              <a:t>(a)</a:t>
            </a:r>
          </a:p>
        </p:txBody>
      </p:sp>
      <p:sp>
        <p:nvSpPr>
          <p:cNvPr id="685" name="TextShape 12"/>
          <p:cNvSpPr txBox="1"/>
          <p:nvPr/>
        </p:nvSpPr>
        <p:spPr>
          <a:xfrm>
            <a:off x="1508498" y="1794261"/>
            <a:ext cx="497716" cy="344221"/>
          </a:xfrm>
          <a:prstGeom prst="rect">
            <a:avLst/>
          </a:prstGeom>
          <a:noFill/>
          <a:ln>
            <a:noFill/>
          </a:ln>
        </p:spPr>
        <p:txBody>
          <a:bodyPr lIns="81646" tIns="40823" rIns="81646" bIns="40823"/>
          <a:lstStyle/>
          <a:p>
            <a:r>
              <a:rPr lang="en-US" sz="1633" spc="-1">
                <a:solidFill>
                  <a:srgbClr val="000000"/>
                </a:solidFill>
                <a:uFill>
                  <a:solidFill>
                    <a:srgbClr val="FFFFFF"/>
                  </a:solidFill>
                </a:uFill>
                <a:latin typeface="Arial"/>
              </a:rPr>
              <a:t>(b)</a:t>
            </a:r>
          </a:p>
        </p:txBody>
      </p:sp>
      <p:sp>
        <p:nvSpPr>
          <p:cNvPr id="686" name="TextShape 13"/>
          <p:cNvSpPr txBox="1"/>
          <p:nvPr/>
        </p:nvSpPr>
        <p:spPr>
          <a:xfrm>
            <a:off x="1508498" y="2904652"/>
            <a:ext cx="497716" cy="344221"/>
          </a:xfrm>
          <a:prstGeom prst="rect">
            <a:avLst/>
          </a:prstGeom>
          <a:noFill/>
          <a:ln>
            <a:noFill/>
          </a:ln>
        </p:spPr>
        <p:txBody>
          <a:bodyPr lIns="81646" tIns="40823" rIns="81646" bIns="40823"/>
          <a:lstStyle/>
          <a:p>
            <a:r>
              <a:rPr lang="en-US" sz="1633" spc="-1">
                <a:solidFill>
                  <a:srgbClr val="000000"/>
                </a:solidFill>
                <a:uFill>
                  <a:solidFill>
                    <a:srgbClr val="FFFFFF"/>
                  </a:solidFill>
                </a:uFill>
                <a:latin typeface="Arial"/>
              </a:rPr>
              <a:t>(c)</a:t>
            </a:r>
          </a:p>
        </p:txBody>
      </p:sp>
      <p:sp>
        <p:nvSpPr>
          <p:cNvPr id="687" name="TextShape 14"/>
          <p:cNvSpPr txBox="1"/>
          <p:nvPr/>
        </p:nvSpPr>
        <p:spPr>
          <a:xfrm>
            <a:off x="1508498" y="4145676"/>
            <a:ext cx="497716" cy="344221"/>
          </a:xfrm>
          <a:prstGeom prst="rect">
            <a:avLst/>
          </a:prstGeom>
          <a:noFill/>
          <a:ln>
            <a:noFill/>
          </a:ln>
        </p:spPr>
        <p:txBody>
          <a:bodyPr lIns="81646" tIns="40823" rIns="81646" bIns="40823"/>
          <a:lstStyle/>
          <a:p>
            <a:r>
              <a:rPr lang="en-US" sz="1633" spc="-1">
                <a:solidFill>
                  <a:srgbClr val="000000"/>
                </a:solidFill>
                <a:uFill>
                  <a:solidFill>
                    <a:srgbClr val="FFFFFF"/>
                  </a:solidFill>
                </a:uFill>
                <a:latin typeface="Arial"/>
              </a:rPr>
              <a:t>(d)</a:t>
            </a:r>
          </a:p>
        </p:txBody>
      </p:sp>
      <p:sp>
        <p:nvSpPr>
          <p:cNvPr id="23" name="下矢印 22">
            <a:extLst>
              <a:ext uri="{FF2B5EF4-FFF2-40B4-BE49-F238E27FC236}">
                <a16:creationId xmlns:a16="http://schemas.microsoft.com/office/drawing/2014/main" id="{C5FCE951-CD0C-0049-96F8-CC7039DD1883}"/>
              </a:ext>
            </a:extLst>
          </p:cNvPr>
          <p:cNvSpPr/>
          <p:nvPr/>
        </p:nvSpPr>
        <p:spPr>
          <a:xfrm>
            <a:off x="7869515" y="2322677"/>
            <a:ext cx="1062157" cy="403673"/>
          </a:xfrm>
          <a:prstGeom prst="downArrow">
            <a:avLst>
              <a:gd name="adj1" fmla="val 50000"/>
              <a:gd name="adj2" fmla="val 5595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p>
        </p:txBody>
      </p:sp>
      <p:sp>
        <p:nvSpPr>
          <p:cNvPr id="2" name="TextShape 1">
            <a:extLst>
              <a:ext uri="{FF2B5EF4-FFF2-40B4-BE49-F238E27FC236}">
                <a16:creationId xmlns:a16="http://schemas.microsoft.com/office/drawing/2014/main" id="{E4DCD8BB-20E9-62EA-7891-7F7EDC14CE39}"/>
              </a:ext>
            </a:extLst>
          </p:cNvPr>
          <p:cNvSpPr txBox="1"/>
          <p:nvPr/>
        </p:nvSpPr>
        <p:spPr>
          <a:xfrm>
            <a:off x="-1" y="8501"/>
            <a:ext cx="8872151" cy="451341"/>
          </a:xfrm>
          <a:prstGeom prst="rect">
            <a:avLst/>
          </a:prstGeom>
          <a:noFill/>
          <a:ln>
            <a:noFill/>
          </a:ln>
        </p:spPr>
        <p:txBody>
          <a:bodyPr lIns="81646" tIns="40823" rIns="81646" bIns="40823"/>
          <a:lstStyle/>
          <a:p>
            <a:r>
              <a:rPr lang="en-US" sz="2903" spc="-1" dirty="0">
                <a:solidFill>
                  <a:srgbClr val="FFFF00"/>
                </a:solidFill>
                <a:uFill>
                  <a:solidFill>
                    <a:srgbClr val="FFFFFF"/>
                  </a:solidFill>
                </a:uFill>
                <a:latin typeface="Avenir Medium" panose="02000503020000020003" pitchFamily="2" charset="0"/>
              </a:rPr>
              <a:t>IC/CG Ratio ( = Z ratio )</a:t>
            </a:r>
            <a:endParaRPr lang="en-US" sz="1633" spc="-1" dirty="0">
              <a:solidFill>
                <a:srgbClr val="FFFF00"/>
              </a:solidFill>
              <a:uFill>
                <a:solidFill>
                  <a:srgbClr val="FFFFFF"/>
                </a:solidFill>
              </a:uFill>
              <a:latin typeface="Avenir Medium" panose="02000503020000020003" pitchFamily="2" charset="0"/>
            </a:endParaRPr>
          </a:p>
        </p:txBody>
      </p:sp>
    </p:spTree>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p:cTn id="2" nodeType="mainSeq">
                <p:childTnLst>
                  <p:par>
                    <p:cTn id="3" fill="freeze">
                      <p:stCondLst>
                        <p:cond delay="indefinite"/>
                      </p:stCondLst>
                      <p:childTnLst>
                        <p:par>
                          <p:cTn id="4" fill="freeze">
                            <p:stCondLst>
                              <p:cond delay="0"/>
                            </p:stCondLst>
                            <p:childTnLst>
                              <p:par>
                                <p:cTn id="5" presetID="1" presetClass="entr" fill="hold" nodeType="clickEffect">
                                  <p:stCondLst>
                                    <p:cond delay="0"/>
                                  </p:stCondLst>
                                  <p:childTnLst>
                                    <p:set>
                                      <p:cBhvr>
                                        <p:cTn id="6" dur="1" fill="hold">
                                          <p:stCondLst>
                                            <p:cond delay="0"/>
                                          </p:stCondLst>
                                        </p:cTn>
                                        <p:tgtEl>
                                          <p:spTgt spid="682"/>
                                        </p:tgtEl>
                                        <p:attrNameLst>
                                          <p:attrName>style.visibility</p:attrName>
                                        </p:attrNameLst>
                                      </p:cBhvr>
                                      <p:to>
                                        <p:strVal val="visible"/>
                                      </p:to>
                                    </p:set>
                                  </p:childTnLst>
                                </p:cTn>
                              </p:par>
                            </p:childTnLst>
                          </p:cTn>
                        </p:par>
                      </p:childTnLst>
                    </p:cTn>
                  </p:par>
                  <p:par>
                    <p:cTn id="7" fill="freeze">
                      <p:stCondLst>
                        <p:cond delay="indefinite"/>
                      </p:stCondLst>
                      <p:childTnLst>
                        <p:par>
                          <p:cTn id="8" fill="freeze">
                            <p:stCondLst>
                              <p:cond delay="0"/>
                            </p:stCondLst>
                            <p:childTnLst>
                              <p:par>
                                <p:cTn id="9" presetID="1" presetClass="entr" fill="hold" nodeType="clickEffect">
                                  <p:stCondLst>
                                    <p:cond delay="0"/>
                                  </p:stCondLst>
                                  <p:childTnLst>
                                    <p:set>
                                      <p:cBhvr>
                                        <p:cTn id="10" dur="1" fill="hold">
                                          <p:stCondLst>
                                            <p:cond delay="0"/>
                                          </p:stCondLst>
                                        </p:cTn>
                                        <p:tgtEl>
                                          <p:spTgt spid="683"/>
                                        </p:tgtEl>
                                        <p:attrNameLst>
                                          <p:attrName>style.visibility</p:attrName>
                                        </p:attrNameLst>
                                      </p:cBhvr>
                                      <p:to>
                                        <p:strVal val="visible"/>
                                      </p:to>
                                    </p:set>
                                  </p:childTnLst>
                                </p:cTn>
                              </p:par>
                            </p:childTnLst>
                          </p:cTn>
                        </p:par>
                      </p:childTnLst>
                    </p:cTn>
                  </p:par>
                  <p:par>
                    <p:cTn id="11" fill="freeze">
                      <p:stCondLst>
                        <p:cond delay="indefinite"/>
                      </p:stCondLst>
                      <p:childTnLst>
                        <p:par>
                          <p:cTn id="12" fill="freeze">
                            <p:stCondLst>
                              <p:cond delay="0"/>
                            </p:stCondLst>
                            <p:childTnLst>
                              <p:par>
                                <p:cTn id="13" presetID="1" presetClass="entr" fill="hold" nodeType="clickEffect">
                                  <p:stCondLst>
                                    <p:cond delay="0"/>
                                  </p:stCondLst>
                                  <p:childTnLst>
                                    <p:set>
                                      <p:cBhvr>
                                        <p:cTn id="14" dur="1" fill="hold">
                                          <p:stCondLst>
                                            <p:cond delay="0"/>
                                          </p:stCondLst>
                                        </p:cTn>
                                        <p:tgtEl>
                                          <p:spTgt spid="673">
                                            <p:txEl>
                                              <p:charRg st="0" end="97"/>
                                            </p:txEl>
                                          </p:spTgt>
                                        </p:tgtEl>
                                        <p:attrNameLst>
                                          <p:attrName>style.visibility</p:attrName>
                                        </p:attrNameLst>
                                      </p:cBhvr>
                                      <p:to>
                                        <p:strVal val="visible"/>
                                      </p:to>
                                    </p:set>
                                  </p:childTnLst>
                                </p:cTn>
                              </p:par>
                            </p:childTnLst>
                          </p:cTn>
                        </p:par>
                      </p:childTnLst>
                    </p:cTn>
                  </p:par>
                  <p:par>
                    <p:cTn id="15" fill="freeze">
                      <p:stCondLst>
                        <p:cond delay="indefinite"/>
                      </p:stCondLst>
                      <p:childTnLst>
                        <p:par>
                          <p:cTn id="16" fill="freeze">
                            <p:stCondLst>
                              <p:cond delay="0"/>
                            </p:stCondLst>
                            <p:childTnLst>
                              <p:par>
                                <p:cTn id="17" presetID="1" presetClass="entr" fill="hold" nodeType="clickEffect">
                                  <p:stCondLst>
                                    <p:cond delay="0"/>
                                  </p:stCondLst>
                                  <p:childTnLst>
                                    <p:set>
                                      <p:cBhvr>
                                        <p:cTn id="18" dur="1" fill="hold">
                                          <p:stCondLst>
                                            <p:cond delay="0"/>
                                          </p:stCondLst>
                                        </p:cTn>
                                        <p:tgtEl>
                                          <p:spTgt spid="673">
                                            <p:txEl>
                                              <p:charRg st="97" end="97"/>
                                            </p:txEl>
                                          </p:spTgt>
                                        </p:tgtEl>
                                        <p:attrNameLst>
                                          <p:attrName>style.visibility</p:attrName>
                                        </p:attrNameLst>
                                      </p:cBhvr>
                                      <p:to>
                                        <p:strVal val="visible"/>
                                      </p:to>
                                    </p:set>
                                  </p:childTnLst>
                                </p:cTn>
                              </p:par>
                            </p:childTnLst>
                          </p:cTn>
                        </p:par>
                      </p:childTnLst>
                    </p:cTn>
                  </p:par>
                  <p:par>
                    <p:cTn id="19" fill="freeze">
                      <p:stCondLst>
                        <p:cond delay="indefinite"/>
                      </p:stCondLst>
                      <p:childTnLst>
                        <p:par>
                          <p:cTn id="20" fill="freeze">
                            <p:stCondLst>
                              <p:cond delay="0"/>
                            </p:stCondLst>
                            <p:childTnLst>
                              <p:par>
                                <p:cTn id="21" presetID="1" presetClass="entr" fill="hold" nodeType="clickEffect">
                                  <p:stCondLst>
                                    <p:cond delay="0"/>
                                  </p:stCondLst>
                                  <p:childTnLst>
                                    <p:set>
                                      <p:cBhvr>
                                        <p:cTn id="22" dur="1" fill="hold">
                                          <p:stCondLst>
                                            <p:cond delay="0"/>
                                          </p:stCondLst>
                                        </p:cTn>
                                        <p:tgtEl>
                                          <p:spTgt spid="6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descr="Tornado.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3392" y="954200"/>
            <a:ext cx="7636965" cy="4405467"/>
          </a:xfrm>
          <a:prstGeom prst="rect">
            <a:avLst/>
          </a:prstGeom>
        </p:spPr>
      </p:pic>
      <p:grpSp>
        <p:nvGrpSpPr>
          <p:cNvPr id="5" name="図形グループ 4"/>
          <p:cNvGrpSpPr/>
          <p:nvPr/>
        </p:nvGrpSpPr>
        <p:grpSpPr>
          <a:xfrm>
            <a:off x="9937637" y="617839"/>
            <a:ext cx="1991330" cy="2738333"/>
            <a:chOff x="7236296" y="528935"/>
            <a:chExt cx="1778000" cy="2444978"/>
          </a:xfrm>
        </p:grpSpPr>
        <p:pic>
          <p:nvPicPr>
            <p:cNvPr id="3" name="図 2" descr="otd_with_microlab.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6296" y="548680"/>
              <a:ext cx="1778000" cy="2159000"/>
            </a:xfrm>
            <a:prstGeom prst="rect">
              <a:avLst/>
            </a:prstGeom>
            <a:ln>
              <a:solidFill>
                <a:schemeClr val="tx1">
                  <a:lumMod val="50000"/>
                  <a:lumOff val="50000"/>
                </a:schemeClr>
              </a:solidFill>
            </a:ln>
            <a:effectLst>
              <a:outerShdw blurRad="50800" dist="38100" dir="2700000" algn="tl" rotWithShape="0">
                <a:prstClr val="black">
                  <a:alpha val="40000"/>
                </a:prstClr>
              </a:outerShdw>
            </a:effectLst>
          </p:spPr>
        </p:pic>
        <p:sp>
          <p:nvSpPr>
            <p:cNvPr id="4" name="テキスト ボックス 3"/>
            <p:cNvSpPr txBox="1"/>
            <p:nvPr/>
          </p:nvSpPr>
          <p:spPr>
            <a:xfrm>
              <a:off x="8273548" y="2707680"/>
              <a:ext cx="495305" cy="266233"/>
            </a:xfrm>
            <a:prstGeom prst="rect">
              <a:avLst/>
            </a:prstGeom>
            <a:noFill/>
          </p:spPr>
          <p:txBody>
            <a:bodyPr wrap="none" rtlCol="0">
              <a:spAutoFit/>
            </a:bodyPr>
            <a:lstStyle/>
            <a:p>
              <a:r>
                <a:rPr lang="en-US" altLang="ja-JP" sz="1400" dirty="0">
                  <a:latin typeface="Avenir Medium" panose="02000503020000020003" pitchFamily="2" charset="0"/>
                  <a:cs typeface="Avenir Heavy"/>
                </a:rPr>
                <a:t>OTD</a:t>
              </a:r>
              <a:endParaRPr lang="ja-JP" altLang="en-US" sz="1400" dirty="0">
                <a:latin typeface="Avenir Medium" panose="02000503020000020003" pitchFamily="2" charset="0"/>
                <a:cs typeface="Avenir Heavy"/>
              </a:endParaRPr>
            </a:p>
          </p:txBody>
        </p:sp>
        <p:sp>
          <p:nvSpPr>
            <p:cNvPr id="10" name="テキスト ボックス 9"/>
            <p:cNvSpPr txBox="1"/>
            <p:nvPr/>
          </p:nvSpPr>
          <p:spPr>
            <a:xfrm>
              <a:off x="7956376" y="528935"/>
              <a:ext cx="973692" cy="266233"/>
            </a:xfrm>
            <a:prstGeom prst="rect">
              <a:avLst/>
            </a:prstGeom>
            <a:noFill/>
          </p:spPr>
          <p:txBody>
            <a:bodyPr wrap="none" rtlCol="0">
              <a:spAutoFit/>
            </a:bodyPr>
            <a:lstStyle/>
            <a:p>
              <a:r>
                <a:rPr lang="en-US" altLang="ja-JP" sz="1400" dirty="0">
                  <a:latin typeface="Avenir Medium" panose="02000503020000020003" pitchFamily="2" charset="0"/>
                  <a:cs typeface="Avenir Heavy"/>
                </a:rPr>
                <a:t>MicroLab-1</a:t>
              </a:r>
              <a:endParaRPr lang="ja-JP" altLang="en-US" sz="1400" dirty="0">
                <a:latin typeface="Avenir Medium" panose="02000503020000020003" pitchFamily="2" charset="0"/>
                <a:cs typeface="Avenir Heavy"/>
              </a:endParaRPr>
            </a:p>
          </p:txBody>
        </p:sp>
      </p:grpSp>
      <p:sp>
        <p:nvSpPr>
          <p:cNvPr id="11" name="TextShape 1">
            <a:extLst>
              <a:ext uri="{FF2B5EF4-FFF2-40B4-BE49-F238E27FC236}">
                <a16:creationId xmlns:a16="http://schemas.microsoft.com/office/drawing/2014/main" id="{6914DDC2-DA87-5386-B047-72D97A8435E4}"/>
              </a:ext>
            </a:extLst>
          </p:cNvPr>
          <p:cNvSpPr txBox="1"/>
          <p:nvPr/>
        </p:nvSpPr>
        <p:spPr>
          <a:xfrm>
            <a:off x="0" y="8501"/>
            <a:ext cx="7772734" cy="451341"/>
          </a:xfrm>
          <a:prstGeom prst="rect">
            <a:avLst/>
          </a:prstGeom>
          <a:noFill/>
          <a:ln>
            <a:noFill/>
          </a:ln>
        </p:spPr>
        <p:txBody>
          <a:bodyPr lIns="81646" tIns="40823" rIns="81646" bIns="40823"/>
          <a:lstStyle/>
          <a:p>
            <a:r>
              <a:rPr lang="en-US" sz="2903" spc="-1" dirty="0">
                <a:solidFill>
                  <a:srgbClr val="FFFF00"/>
                </a:solidFill>
                <a:uFill>
                  <a:solidFill>
                    <a:srgbClr val="FFFFFF"/>
                  </a:solidFill>
                </a:uFill>
                <a:latin typeface="Avenir Medium" panose="02000503020000020003" pitchFamily="2" charset="0"/>
              </a:rPr>
              <a:t>Thunderclouds and Lightning</a:t>
            </a:r>
            <a:endParaRPr lang="en-US" sz="1633" spc="-1" dirty="0">
              <a:solidFill>
                <a:srgbClr val="FFFF00"/>
              </a:solidFill>
              <a:uFill>
                <a:solidFill>
                  <a:srgbClr val="FFFFFF"/>
                </a:solidFill>
              </a:uFill>
              <a:latin typeface="Avenir Medium" panose="02000503020000020003" pitchFamily="2" charset="0"/>
            </a:endParaRPr>
          </a:p>
        </p:txBody>
      </p:sp>
      <p:sp>
        <p:nvSpPr>
          <p:cNvPr id="13" name="テキスト ボックス 12">
            <a:extLst>
              <a:ext uri="{FF2B5EF4-FFF2-40B4-BE49-F238E27FC236}">
                <a16:creationId xmlns:a16="http://schemas.microsoft.com/office/drawing/2014/main" id="{04A52E0B-7CA7-54B4-C604-23F4C9D88B3B}"/>
              </a:ext>
            </a:extLst>
          </p:cNvPr>
          <p:cNvSpPr txBox="1"/>
          <p:nvPr/>
        </p:nvSpPr>
        <p:spPr>
          <a:xfrm>
            <a:off x="127173" y="474645"/>
            <a:ext cx="7105650" cy="461665"/>
          </a:xfrm>
          <a:prstGeom prst="rect">
            <a:avLst/>
          </a:prstGeom>
          <a:noFill/>
        </p:spPr>
        <p:txBody>
          <a:bodyPr wrap="square" rtlCol="0" anchor="ctr">
            <a:spAutoFit/>
          </a:bodyPr>
          <a:lstStyle/>
          <a:p>
            <a:r>
              <a:rPr lang="en-US" altLang="ja-JP" sz="2400" dirty="0">
                <a:solidFill>
                  <a:srgbClr val="000000"/>
                </a:solidFill>
                <a:latin typeface="Avenir Medium" panose="02000503020000020003" pitchFamily="2" charset="0"/>
                <a:ea typeface="ヒラギノ角ゴ Pro W6"/>
                <a:cs typeface="Avenir Heavy"/>
              </a:rPr>
              <a:t>Lightning Activities in Tornadic Storm</a:t>
            </a:r>
            <a:endParaRPr lang="ja-JP" altLang="en-US" sz="2000" dirty="0">
              <a:solidFill>
                <a:srgbClr val="000000"/>
              </a:solidFill>
              <a:latin typeface="Avenir Medium" panose="02000503020000020003" pitchFamily="2" charset="0"/>
              <a:ea typeface="ヒラギノ角ゴ Pro W6"/>
              <a:cs typeface="Avenir Heavy"/>
            </a:endParaRPr>
          </a:p>
        </p:txBody>
      </p:sp>
      <p:sp>
        <p:nvSpPr>
          <p:cNvPr id="14" name="テキスト ボックス 13">
            <a:extLst>
              <a:ext uri="{FF2B5EF4-FFF2-40B4-BE49-F238E27FC236}">
                <a16:creationId xmlns:a16="http://schemas.microsoft.com/office/drawing/2014/main" id="{28FA0EB4-9621-080C-007D-0658AAF23CB0}"/>
              </a:ext>
            </a:extLst>
          </p:cNvPr>
          <p:cNvSpPr txBox="1"/>
          <p:nvPr/>
        </p:nvSpPr>
        <p:spPr>
          <a:xfrm>
            <a:off x="361563" y="5498153"/>
            <a:ext cx="11468873" cy="1077218"/>
          </a:xfrm>
          <a:prstGeom prst="rect">
            <a:avLst/>
          </a:prstGeom>
          <a:gradFill>
            <a:gsLst>
              <a:gs pos="0">
                <a:srgbClr val="C1EBCE"/>
              </a:gs>
              <a:gs pos="100000">
                <a:schemeClr val="accent3">
                  <a:lumMod val="20000"/>
                  <a:lumOff val="80000"/>
                </a:schemeClr>
              </a:gs>
            </a:gsLst>
          </a:gradFill>
        </p:spPr>
        <p:style>
          <a:lnRef idx="0">
            <a:schemeClr val="accent6"/>
          </a:lnRef>
          <a:fillRef idx="3">
            <a:schemeClr val="accent6"/>
          </a:fillRef>
          <a:effectRef idx="3">
            <a:schemeClr val="accent6"/>
          </a:effectRef>
          <a:fontRef idx="minor">
            <a:schemeClr val="lt1"/>
          </a:fontRef>
        </p:style>
        <p:txBody>
          <a:bodyPr wrap="square" lIns="36000" tIns="0" rIns="36000" bIns="0" rtlCol="0" anchor="ctr" anchorCtr="0">
            <a:spAutoFit/>
          </a:bodyPr>
          <a:lstStyle/>
          <a:p>
            <a:pPr algn="ctr"/>
            <a:endParaRPr lang="en-US" altLang="ja-JP" sz="200" b="1" dirty="0">
              <a:solidFill>
                <a:srgbClr val="FF0000"/>
              </a:solidFill>
              <a:latin typeface="Avenir Heavy" panose="02000503020000020003" pitchFamily="2" charset="0"/>
              <a:ea typeface="ヒラギノ角ゴ Pro W3"/>
              <a:cs typeface="Avenir Heavy"/>
            </a:endParaRPr>
          </a:p>
          <a:p>
            <a:pPr marL="342900" indent="-342900">
              <a:buClr>
                <a:schemeClr val="tx1"/>
              </a:buClr>
              <a:buFont typeface="Wingdings" pitchFamily="2" charset="2"/>
              <a:buChar char="l"/>
            </a:pPr>
            <a:r>
              <a:rPr lang="en-US" altLang="ja-JP" sz="2200" b="1" dirty="0">
                <a:solidFill>
                  <a:srgbClr val="FF0000"/>
                </a:solidFill>
                <a:latin typeface="Avenir Heavy" panose="02000503020000020003" pitchFamily="2" charset="0"/>
                <a:ea typeface="ヒラギノ角ゴ Pro W3"/>
                <a:cs typeface="Avenir Heavy"/>
              </a:rPr>
              <a:t>Not only CG discharges but also IC discharges</a:t>
            </a:r>
            <a:r>
              <a:rPr lang="en-US" altLang="ja-JP" sz="2200" dirty="0">
                <a:solidFill>
                  <a:schemeClr val="tx1"/>
                </a:solidFill>
                <a:latin typeface="Avenir Medium" panose="02000503020000020003" pitchFamily="2" charset="0"/>
                <a:ea typeface="ヒラギノ角ゴ Pro W3"/>
                <a:cs typeface="Avenir Heavy"/>
              </a:rPr>
              <a:t> </a:t>
            </a:r>
            <a:r>
              <a:rPr lang="en-US" altLang="ja-JP" sz="2200" dirty="0">
                <a:solidFill>
                  <a:schemeClr val="tx1"/>
                </a:solidFill>
                <a:latin typeface="Avenir" panose="02000503020000020003" pitchFamily="2" charset="0"/>
                <a:ea typeface="ヒラギノ角ゴ Pro W3"/>
                <a:cs typeface="Avenir Heavy"/>
              </a:rPr>
              <a:t>are important for the nowcasting and forecasting of  severe weather.</a:t>
            </a:r>
          </a:p>
          <a:p>
            <a:pPr marL="342900" indent="-342900">
              <a:buClr>
                <a:schemeClr val="tx1"/>
              </a:buClr>
              <a:buFont typeface="Wingdings" pitchFamily="2" charset="2"/>
              <a:buChar char="l"/>
            </a:pPr>
            <a:r>
              <a:rPr lang="en-US" altLang="ja-JP" sz="2200" dirty="0">
                <a:solidFill>
                  <a:schemeClr val="tx1"/>
                </a:solidFill>
                <a:latin typeface="Avenir" panose="02000503020000020003" pitchFamily="2" charset="0"/>
                <a:ea typeface="ヒラギノ角ゴ Pro W3"/>
                <a:cs typeface="Avenir Heavy"/>
              </a:rPr>
              <a:t>Similar “Lightning Jump” is observed by GLM.  </a:t>
            </a:r>
            <a:r>
              <a:rPr lang="en-US" altLang="ja-JP" sz="1600" dirty="0">
                <a:solidFill>
                  <a:schemeClr val="tx1"/>
                </a:solidFill>
                <a:latin typeface="Avenir" panose="02000503020000020003" pitchFamily="2" charset="0"/>
                <a:ea typeface="ヒラギノ角ゴ Pro W3"/>
                <a:cs typeface="Avenir Heavy"/>
              </a:rPr>
              <a:t>[</a:t>
            </a:r>
            <a:r>
              <a:rPr lang="en-US" altLang="ja-JP" sz="1600" i="1" dirty="0">
                <a:solidFill>
                  <a:schemeClr val="tx1"/>
                </a:solidFill>
                <a:latin typeface="Avenir Oblique" panose="02000503020000020003" pitchFamily="2" charset="0"/>
                <a:ea typeface="ヒラギノ角ゴ Pro W3"/>
                <a:cs typeface="Avenir Heavy"/>
              </a:rPr>
              <a:t>yesterday’s report</a:t>
            </a:r>
            <a:r>
              <a:rPr lang="en-US" altLang="ja-JP" sz="1600" dirty="0">
                <a:solidFill>
                  <a:schemeClr val="tx1"/>
                </a:solidFill>
                <a:latin typeface="Avenir" panose="02000503020000020003" pitchFamily="2" charset="0"/>
                <a:ea typeface="ヒラギノ角ゴ Pro W3"/>
                <a:cs typeface="Avenir Heavy"/>
              </a:rPr>
              <a:t>]</a:t>
            </a:r>
          </a:p>
          <a:p>
            <a:pPr algn="ctr"/>
            <a:endParaRPr lang="ja-JP" altLang="en-US" sz="200" dirty="0">
              <a:solidFill>
                <a:schemeClr val="tx1"/>
              </a:solidFill>
              <a:latin typeface="Avenir Medium" panose="02000503020000020003" pitchFamily="2" charset="0"/>
              <a:ea typeface="ヒラギノ角ゴ Pro W3"/>
              <a:cs typeface="Avenir Heavy"/>
            </a:endParaRPr>
          </a:p>
        </p:txBody>
      </p:sp>
      <p:sp>
        <p:nvSpPr>
          <p:cNvPr id="16" name="テキスト ボックス 15">
            <a:extLst>
              <a:ext uri="{FF2B5EF4-FFF2-40B4-BE49-F238E27FC236}">
                <a16:creationId xmlns:a16="http://schemas.microsoft.com/office/drawing/2014/main" id="{E121033D-C9DD-396E-6A29-D1A3D5A23E1E}"/>
              </a:ext>
            </a:extLst>
          </p:cNvPr>
          <p:cNvSpPr txBox="1"/>
          <p:nvPr/>
        </p:nvSpPr>
        <p:spPr>
          <a:xfrm>
            <a:off x="9510357" y="5012521"/>
            <a:ext cx="1925527" cy="347146"/>
          </a:xfrm>
          <a:prstGeom prst="rect">
            <a:avLst/>
          </a:prstGeom>
          <a:noFill/>
        </p:spPr>
        <p:txBody>
          <a:bodyPr wrap="none" rtlCol="0">
            <a:spAutoFit/>
          </a:bodyPr>
          <a:lstStyle/>
          <a:p>
            <a:pPr algn="ctr">
              <a:lnSpc>
                <a:spcPts val="2100"/>
              </a:lnSpc>
            </a:pPr>
            <a:r>
              <a:rPr kumimoji="1" lang="en-US" altLang="ja-JP" sz="1400" dirty="0">
                <a:latin typeface="Avenir" panose="02000503020000020003" pitchFamily="2" charset="0"/>
                <a:ea typeface="Meiryo" charset="-128"/>
                <a:cs typeface="Meiryo" charset="-128"/>
              </a:rPr>
              <a:t>[</a:t>
            </a:r>
            <a:r>
              <a:rPr kumimoji="1" lang="en-US" altLang="ja-JP" sz="1400" i="1" dirty="0">
                <a:latin typeface="Avenir" panose="02000503020000020003" pitchFamily="2" charset="0"/>
                <a:ea typeface="Meiryo" charset="-128"/>
                <a:cs typeface="Meiryo" charset="-128"/>
              </a:rPr>
              <a:t>Buechler et al.</a:t>
            </a:r>
            <a:r>
              <a:rPr kumimoji="1" lang="en-US" altLang="ja-JP" sz="1400" dirty="0">
                <a:latin typeface="Avenir" panose="02000503020000020003" pitchFamily="2" charset="0"/>
                <a:ea typeface="Meiryo" charset="-128"/>
                <a:cs typeface="Meiryo" charset="-128"/>
              </a:rPr>
              <a:t>, 2000]</a:t>
            </a:r>
            <a:endParaRPr kumimoji="1" lang="ja-JP" altLang="en-US" sz="1400" dirty="0">
              <a:latin typeface="Avenir" panose="02000503020000020003" pitchFamily="2" charset="0"/>
              <a:ea typeface="Meiryo" charset="-128"/>
              <a:cs typeface="Meiryo" charset="-128"/>
            </a:endParaRPr>
          </a:p>
        </p:txBody>
      </p:sp>
    </p:spTree>
    <p:extLst>
      <p:ext uri="{BB962C8B-B14F-4D97-AF65-F5344CB8AC3E}">
        <p14:creationId xmlns:p14="http://schemas.microsoft.com/office/powerpoint/2010/main" val="45752179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4">
            <a:extLst>
              <a:ext uri="{FF2B5EF4-FFF2-40B4-BE49-F238E27FC236}">
                <a16:creationId xmlns:a16="http://schemas.microsoft.com/office/drawing/2014/main" id="{A310C903-71B4-62CD-6C71-865E4A0CA7AE}"/>
              </a:ext>
            </a:extLst>
          </p:cNvPr>
          <p:cNvSpPr txBox="1">
            <a:spLocks noChangeArrowheads="1"/>
          </p:cNvSpPr>
          <p:nvPr/>
        </p:nvSpPr>
        <p:spPr bwMode="auto">
          <a:xfrm>
            <a:off x="6705601" y="990600"/>
            <a:ext cx="3825875" cy="369888"/>
          </a:xfrm>
          <a:prstGeom prst="rect">
            <a:avLst/>
          </a:prstGeom>
          <a:noFill/>
          <a:ln w="12700">
            <a:noFill/>
            <a:miter lim="800000"/>
            <a:headEnd/>
            <a:tailEnd/>
          </a:ln>
          <a:effectLst/>
        </p:spPr>
        <p:txBody>
          <a:bodyPr>
            <a:spAutoFit/>
          </a:bodyPr>
          <a:lstStyle/>
          <a:p>
            <a:pPr algn="ctr">
              <a:defRPr/>
            </a:pPr>
            <a:r>
              <a:rPr kumimoji="0" lang="en-US" b="1" dirty="0">
                <a:solidFill>
                  <a:prstClr val="white"/>
                </a:solidFill>
                <a:latin typeface="Calibri"/>
              </a:rPr>
              <a:t>LIS/OTD 1997-2005</a:t>
            </a:r>
          </a:p>
        </p:txBody>
      </p:sp>
      <p:sp>
        <p:nvSpPr>
          <p:cNvPr id="5" name="TextShape 1">
            <a:extLst>
              <a:ext uri="{FF2B5EF4-FFF2-40B4-BE49-F238E27FC236}">
                <a16:creationId xmlns:a16="http://schemas.microsoft.com/office/drawing/2014/main" id="{EA112FD8-F2BD-EC37-735C-CF9AF35A7D55}"/>
              </a:ext>
            </a:extLst>
          </p:cNvPr>
          <p:cNvSpPr txBox="1"/>
          <p:nvPr/>
        </p:nvSpPr>
        <p:spPr>
          <a:xfrm>
            <a:off x="-1" y="8501"/>
            <a:ext cx="8872151" cy="451341"/>
          </a:xfrm>
          <a:prstGeom prst="rect">
            <a:avLst/>
          </a:prstGeom>
          <a:noFill/>
          <a:ln>
            <a:noFill/>
          </a:ln>
        </p:spPr>
        <p:txBody>
          <a:bodyPr lIns="81646" tIns="40823" rIns="81646" bIns="40823"/>
          <a:lstStyle/>
          <a:p>
            <a:r>
              <a:rPr lang="en-US" sz="2903" spc="-1" dirty="0">
                <a:solidFill>
                  <a:srgbClr val="FFFF00"/>
                </a:solidFill>
                <a:uFill>
                  <a:solidFill>
                    <a:srgbClr val="FFFFFF"/>
                  </a:solidFill>
                </a:uFill>
                <a:latin typeface="Avenir Medium" panose="02000503020000020003" pitchFamily="2" charset="0"/>
              </a:rPr>
              <a:t>GOES-R Geostationary Lightning Mapper (GLM)</a:t>
            </a:r>
            <a:endParaRPr lang="en-US" sz="1633" spc="-1" dirty="0">
              <a:solidFill>
                <a:srgbClr val="FFFF00"/>
              </a:solidFill>
              <a:uFill>
                <a:solidFill>
                  <a:srgbClr val="FFFFFF"/>
                </a:solidFill>
              </a:uFill>
              <a:latin typeface="Avenir Medium" panose="02000503020000020003" pitchFamily="2" charset="0"/>
            </a:endParaRPr>
          </a:p>
        </p:txBody>
      </p:sp>
      <p:grpSp>
        <p:nvGrpSpPr>
          <p:cNvPr id="3" name="グループ化 2">
            <a:extLst>
              <a:ext uri="{FF2B5EF4-FFF2-40B4-BE49-F238E27FC236}">
                <a16:creationId xmlns:a16="http://schemas.microsoft.com/office/drawing/2014/main" id="{CD90D0CB-A9E1-FFEC-5881-7BB5228E954D}"/>
              </a:ext>
            </a:extLst>
          </p:cNvPr>
          <p:cNvGrpSpPr/>
          <p:nvPr/>
        </p:nvGrpSpPr>
        <p:grpSpPr>
          <a:xfrm>
            <a:off x="181586" y="528462"/>
            <a:ext cx="6464877" cy="6028969"/>
            <a:chOff x="181586" y="528462"/>
            <a:chExt cx="6464877" cy="6028969"/>
          </a:xfrm>
        </p:grpSpPr>
        <p:grpSp>
          <p:nvGrpSpPr>
            <p:cNvPr id="10" name="グループ化 9">
              <a:extLst>
                <a:ext uri="{FF2B5EF4-FFF2-40B4-BE49-F238E27FC236}">
                  <a16:creationId xmlns:a16="http://schemas.microsoft.com/office/drawing/2014/main" id="{6A754FB5-11D9-C628-4827-99ED98AB471C}"/>
                </a:ext>
              </a:extLst>
            </p:cNvPr>
            <p:cNvGrpSpPr/>
            <p:nvPr/>
          </p:nvGrpSpPr>
          <p:grpSpPr>
            <a:xfrm>
              <a:off x="181586" y="528462"/>
              <a:ext cx="3144320" cy="2498818"/>
              <a:chOff x="2150429" y="762001"/>
              <a:chExt cx="3335972" cy="2651125"/>
            </a:xfrm>
          </p:grpSpPr>
          <p:pic>
            <p:nvPicPr>
              <p:cNvPr id="90119" name="Picture 6">
                <a:extLst>
                  <a:ext uri="{FF2B5EF4-FFF2-40B4-BE49-F238E27FC236}">
                    <a16:creationId xmlns:a16="http://schemas.microsoft.com/office/drawing/2014/main" id="{105E1045-D96D-0738-D9F7-EEDC4BA69F2E}"/>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6358" t="14455" r="2910" b="5806"/>
              <a:stretch>
                <a:fillRect/>
              </a:stretch>
            </p:blipFill>
            <p:spPr bwMode="auto">
              <a:xfrm>
                <a:off x="2168526" y="762001"/>
                <a:ext cx="3317875" cy="265112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59F93835-E60D-D371-8D6A-AA129690F829}"/>
                  </a:ext>
                </a:extLst>
              </p:cNvPr>
              <p:cNvSpPr txBox="1"/>
              <p:nvPr/>
            </p:nvSpPr>
            <p:spPr>
              <a:xfrm>
                <a:off x="2150429" y="807599"/>
                <a:ext cx="922125" cy="489804"/>
              </a:xfrm>
              <a:prstGeom prst="rect">
                <a:avLst/>
              </a:prstGeom>
              <a:noFill/>
            </p:spPr>
            <p:txBody>
              <a:bodyPr wrap="none">
                <a:spAutoFit/>
              </a:bodyPr>
              <a:lstStyle/>
              <a:p>
                <a:pPr>
                  <a:defRPr/>
                </a:pPr>
                <a:r>
                  <a:rPr kumimoji="0" lang="en-US" sz="2400" b="1" dirty="0">
                    <a:solidFill>
                      <a:srgbClr val="FF0000"/>
                    </a:solidFill>
                    <a:latin typeface="Avenir Heavy" panose="02000503020000020003" pitchFamily="2" charset="0"/>
                  </a:rPr>
                  <a:t>GLM</a:t>
                </a:r>
                <a:endParaRPr kumimoji="0" lang="en-US" b="1" dirty="0">
                  <a:solidFill>
                    <a:srgbClr val="FF0000"/>
                  </a:solidFill>
                  <a:latin typeface="Avenir Heavy" panose="02000503020000020003" pitchFamily="2" charset="0"/>
                </a:endParaRPr>
              </a:p>
            </p:txBody>
          </p:sp>
          <p:cxnSp>
            <p:nvCxnSpPr>
              <p:cNvPr id="22" name="Straight Arrow Connector 21">
                <a:extLst>
                  <a:ext uri="{FF2B5EF4-FFF2-40B4-BE49-F238E27FC236}">
                    <a16:creationId xmlns:a16="http://schemas.microsoft.com/office/drawing/2014/main" id="{5C90C03C-8EAA-F705-06CB-A6844F88A369}"/>
                  </a:ext>
                </a:extLst>
              </p:cNvPr>
              <p:cNvCxnSpPr/>
              <p:nvPr/>
            </p:nvCxnSpPr>
            <p:spPr>
              <a:xfrm flipV="1">
                <a:off x="3014664" y="1044575"/>
                <a:ext cx="1203325" cy="317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pic>
          <p:nvPicPr>
            <p:cNvPr id="14" name="図 13" descr="ダイアグラム&#10;&#10;自動的に生成された説明">
              <a:extLst>
                <a:ext uri="{FF2B5EF4-FFF2-40B4-BE49-F238E27FC236}">
                  <a16:creationId xmlns:a16="http://schemas.microsoft.com/office/drawing/2014/main" id="{C5C2AEB9-6DD2-F8E2-D282-1577FBA5E651}"/>
                </a:ext>
              </a:extLst>
            </p:cNvPr>
            <p:cNvPicPr>
              <a:picLocks noChangeAspect="1"/>
            </p:cNvPicPr>
            <p:nvPr/>
          </p:nvPicPr>
          <p:blipFill>
            <a:blip r:embed="rId4"/>
            <a:stretch>
              <a:fillRect/>
            </a:stretch>
          </p:blipFill>
          <p:spPr>
            <a:xfrm>
              <a:off x="1037809" y="2760107"/>
              <a:ext cx="5608654" cy="3797324"/>
            </a:xfrm>
            <a:prstGeom prst="rect">
              <a:avLst/>
            </a:prstGeom>
            <a:ln w="19050">
              <a:solidFill>
                <a:schemeClr val="tx1"/>
              </a:solidFill>
            </a:ln>
            <a:effectLst>
              <a:outerShdw blurRad="50800" dist="38100" dir="2700000" algn="tl" rotWithShape="0">
                <a:prstClr val="black">
                  <a:alpha val="40000"/>
                </a:prstClr>
              </a:outerShdw>
            </a:effectLst>
          </p:spPr>
        </p:pic>
        <p:cxnSp>
          <p:nvCxnSpPr>
            <p:cNvPr id="16" name="直線コネクタ 15">
              <a:extLst>
                <a:ext uri="{FF2B5EF4-FFF2-40B4-BE49-F238E27FC236}">
                  <a16:creationId xmlns:a16="http://schemas.microsoft.com/office/drawing/2014/main" id="{8C5AD408-AC6D-3AEB-2661-50C968874BFD}"/>
                </a:ext>
              </a:extLst>
            </p:cNvPr>
            <p:cNvCxnSpPr>
              <a:cxnSpLocks/>
            </p:cNvCxnSpPr>
            <p:nvPr/>
          </p:nvCxnSpPr>
          <p:spPr>
            <a:xfrm>
              <a:off x="2315688" y="884103"/>
              <a:ext cx="4330775" cy="1876004"/>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 name="直線コネクタ 16">
              <a:extLst>
                <a:ext uri="{FF2B5EF4-FFF2-40B4-BE49-F238E27FC236}">
                  <a16:creationId xmlns:a16="http://schemas.microsoft.com/office/drawing/2014/main" id="{7C242761-2018-6466-D3F3-67DE323C8FD5}"/>
                </a:ext>
              </a:extLst>
            </p:cNvPr>
            <p:cNvCxnSpPr>
              <a:cxnSpLocks/>
            </p:cNvCxnSpPr>
            <p:nvPr/>
          </p:nvCxnSpPr>
          <p:spPr>
            <a:xfrm flipH="1">
              <a:off x="1037809" y="990600"/>
              <a:ext cx="1073999" cy="1769507"/>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7" name="Text Box 7">
            <a:extLst>
              <a:ext uri="{FF2B5EF4-FFF2-40B4-BE49-F238E27FC236}">
                <a16:creationId xmlns:a16="http://schemas.microsoft.com/office/drawing/2014/main" id="{9F5FFFA3-5D80-D644-4BCB-4A8F8B3E1A95}"/>
              </a:ext>
            </a:extLst>
          </p:cNvPr>
          <p:cNvSpPr txBox="1">
            <a:spLocks noChangeArrowheads="1"/>
          </p:cNvSpPr>
          <p:nvPr/>
        </p:nvSpPr>
        <p:spPr bwMode="auto">
          <a:xfrm>
            <a:off x="7065552" y="794802"/>
            <a:ext cx="4944862" cy="4976747"/>
          </a:xfrm>
          <a:prstGeom prst="rect">
            <a:avLst/>
          </a:prstGeom>
          <a:noFill/>
          <a:ln w="12700">
            <a:noFill/>
            <a:miter lim="800000"/>
            <a:headEnd/>
            <a:tailEnd/>
          </a:ln>
          <a:effectLst/>
        </p:spPr>
        <p:txBody>
          <a:bodyPr wrap="square">
            <a:spAutoFit/>
          </a:bodyPr>
          <a:lstStyle/>
          <a:p>
            <a:pPr algn="ctr">
              <a:defRPr/>
            </a:pPr>
            <a:r>
              <a:rPr kumimoji="0" lang="en-US" sz="3200" b="1" u="sng" dirty="0">
                <a:solidFill>
                  <a:prstClr val="black"/>
                </a:solidFill>
                <a:latin typeface="Avenir Heavy" panose="02000503020000020003" pitchFamily="2" charset="0"/>
              </a:rPr>
              <a:t>GLM</a:t>
            </a:r>
            <a:endParaRPr kumimoji="0" lang="en-US" sz="2800" b="1" u="sng" dirty="0">
              <a:solidFill>
                <a:prstClr val="black"/>
              </a:solidFill>
              <a:latin typeface="Avenir Heavy" panose="02000503020000020003" pitchFamily="2" charset="0"/>
            </a:endParaRPr>
          </a:p>
          <a:p>
            <a:pPr marL="285750" indent="-285750">
              <a:spcBef>
                <a:spcPts val="1000"/>
              </a:spcBef>
              <a:buClr>
                <a:schemeClr val="tx1"/>
              </a:buClr>
              <a:buFont typeface="Wingdings" pitchFamily="2" charset="2"/>
              <a:buChar char="l"/>
              <a:defRPr/>
            </a:pPr>
            <a:r>
              <a:rPr kumimoji="0" lang="en-US" sz="2200" dirty="0">
                <a:solidFill>
                  <a:srgbClr val="0432FF"/>
                </a:solidFill>
                <a:latin typeface="Avenir Medium" panose="02000503020000020003" pitchFamily="2" charset="0"/>
              </a:rPr>
              <a:t>Very powerful tool</a:t>
            </a:r>
            <a:r>
              <a:rPr kumimoji="0" lang="en-US" sz="2200" dirty="0">
                <a:solidFill>
                  <a:prstClr val="black"/>
                </a:solidFill>
                <a:latin typeface="Avenir" panose="02000503020000020003" pitchFamily="2" charset="0"/>
              </a:rPr>
              <a:t> to continuously monitor lightning activities in wider latitudinal/longitudinal regions in dayside/nightside from space.</a:t>
            </a:r>
          </a:p>
          <a:p>
            <a:pPr marL="285750" indent="-285750">
              <a:spcBef>
                <a:spcPts val="1000"/>
              </a:spcBef>
              <a:buClr>
                <a:schemeClr val="tx1"/>
              </a:buClr>
              <a:buFont typeface="Wingdings" pitchFamily="2" charset="2"/>
              <a:buChar char="l"/>
              <a:defRPr/>
            </a:pPr>
            <a:r>
              <a:rPr kumimoji="0" lang="en-US" sz="2200" dirty="0">
                <a:solidFill>
                  <a:prstClr val="black"/>
                </a:solidFill>
                <a:latin typeface="Avenir" panose="02000503020000020003" pitchFamily="2" charset="0"/>
              </a:rPr>
              <a:t>OI emission (</a:t>
            </a:r>
            <a:r>
              <a:rPr kumimoji="0" lang="en-US" sz="2200" dirty="0">
                <a:solidFill>
                  <a:srgbClr val="FF0000"/>
                </a:solidFill>
                <a:latin typeface="Avenir Medium" panose="02000503020000020003" pitchFamily="2" charset="0"/>
              </a:rPr>
              <a:t>777.4 nm</a:t>
            </a:r>
            <a:r>
              <a:rPr kumimoji="0" lang="en-US" sz="2200" dirty="0">
                <a:solidFill>
                  <a:prstClr val="black"/>
                </a:solidFill>
                <a:latin typeface="Avenir" panose="02000503020000020003" pitchFamily="2" charset="0"/>
              </a:rPr>
              <a:t>)</a:t>
            </a:r>
          </a:p>
          <a:p>
            <a:pPr marL="285750" indent="-285750">
              <a:spcBef>
                <a:spcPts val="1000"/>
              </a:spcBef>
              <a:spcAft>
                <a:spcPts val="1200"/>
              </a:spcAft>
              <a:buFont typeface="Wingdings" pitchFamily="2" charset="2"/>
              <a:buChar char="l"/>
              <a:defRPr/>
            </a:pPr>
            <a:r>
              <a:rPr kumimoji="0" lang="en-US" sz="2200" dirty="0">
                <a:solidFill>
                  <a:prstClr val="black"/>
                </a:solidFill>
                <a:latin typeface="Avenir" panose="02000503020000020003" pitchFamily="2" charset="0"/>
              </a:rPr>
              <a:t>Near uniform spatial resolution/ coverage of </a:t>
            </a:r>
            <a:r>
              <a:rPr kumimoji="0" lang="en-US" sz="2400" u="sng" dirty="0">
                <a:solidFill>
                  <a:srgbClr val="FF0000"/>
                </a:solidFill>
                <a:latin typeface="Avenir Medium" panose="02000503020000020003" pitchFamily="2" charset="0"/>
              </a:rPr>
              <a:t>total lightning (both IC and CG)</a:t>
            </a:r>
            <a:r>
              <a:rPr kumimoji="0" lang="en-US" sz="2200" dirty="0">
                <a:solidFill>
                  <a:srgbClr val="FF0000"/>
                </a:solidFill>
                <a:latin typeface="Avenir" panose="02000503020000020003" pitchFamily="2" charset="0"/>
              </a:rPr>
              <a:t> </a:t>
            </a:r>
            <a:r>
              <a:rPr kumimoji="0" lang="en-US" sz="2200" dirty="0">
                <a:solidFill>
                  <a:prstClr val="black"/>
                </a:solidFill>
                <a:latin typeface="Avenir" panose="02000503020000020003" pitchFamily="2" charset="0"/>
              </a:rPr>
              <a:t>up to 52° latitude.</a:t>
            </a:r>
          </a:p>
          <a:p>
            <a:pPr marL="342900" indent="-342900">
              <a:spcBef>
                <a:spcPct val="20000"/>
              </a:spcBef>
              <a:buClr>
                <a:schemeClr val="tx1"/>
              </a:buClr>
              <a:buFont typeface="Wingdings" pitchFamily="2" charset="2"/>
              <a:buChar char="l"/>
              <a:defRPr/>
            </a:pPr>
            <a:r>
              <a:rPr kumimoji="0" lang="en-US" altLang="ja-JP" sz="2200" dirty="0">
                <a:solidFill>
                  <a:srgbClr val="009051"/>
                </a:solidFill>
                <a:latin typeface="Avenir Medium" panose="02000503020000020003" pitchFamily="2" charset="0"/>
              </a:rPr>
              <a:t>Only from the GLM observations, it may be difficult to distinguish IC and CG discharges</a:t>
            </a:r>
            <a:r>
              <a:rPr kumimoji="0" lang="en-US" altLang="ja-JP" sz="2200" dirty="0">
                <a:solidFill>
                  <a:prstClr val="black"/>
                </a:solidFill>
                <a:latin typeface="Avenir" panose="02000503020000020003" pitchFamily="2" charset="0"/>
              </a:rPr>
              <a:t>.</a:t>
            </a:r>
          </a:p>
        </p:txBody>
      </p:sp>
      <p:sp>
        <p:nvSpPr>
          <p:cNvPr id="26" name="テキスト ボックス 25">
            <a:extLst>
              <a:ext uri="{FF2B5EF4-FFF2-40B4-BE49-F238E27FC236}">
                <a16:creationId xmlns:a16="http://schemas.microsoft.com/office/drawing/2014/main" id="{077465BF-184F-FEAA-859E-81C1FE3F8E89}"/>
              </a:ext>
            </a:extLst>
          </p:cNvPr>
          <p:cNvSpPr txBox="1"/>
          <p:nvPr/>
        </p:nvSpPr>
        <p:spPr>
          <a:xfrm>
            <a:off x="6753342" y="6349414"/>
            <a:ext cx="2066592" cy="347146"/>
          </a:xfrm>
          <a:prstGeom prst="rect">
            <a:avLst/>
          </a:prstGeom>
          <a:noFill/>
        </p:spPr>
        <p:txBody>
          <a:bodyPr wrap="none" rtlCol="0">
            <a:spAutoFit/>
          </a:bodyPr>
          <a:lstStyle/>
          <a:p>
            <a:pPr algn="ctr">
              <a:lnSpc>
                <a:spcPts val="2100"/>
              </a:lnSpc>
            </a:pPr>
            <a:r>
              <a:rPr kumimoji="1" lang="en-US" altLang="ja-JP" sz="1400" dirty="0">
                <a:latin typeface="Avenir" panose="02000503020000020003" pitchFamily="2" charset="0"/>
                <a:ea typeface="Meiryo" charset="-128"/>
                <a:cs typeface="Meiryo" charset="-128"/>
              </a:rPr>
              <a:t>[</a:t>
            </a:r>
            <a:r>
              <a:rPr kumimoji="1" lang="en-US" altLang="ja-JP" sz="1400" i="1" dirty="0">
                <a:latin typeface="Avenir" panose="02000503020000020003" pitchFamily="2" charset="0"/>
                <a:ea typeface="Meiryo" charset="-128"/>
                <a:cs typeface="Meiryo" charset="-128"/>
              </a:rPr>
              <a:t>Edgington et al.</a:t>
            </a:r>
            <a:r>
              <a:rPr kumimoji="1" lang="en-US" altLang="ja-JP" sz="1400" dirty="0">
                <a:latin typeface="Avenir" panose="02000503020000020003" pitchFamily="2" charset="0"/>
                <a:ea typeface="Meiryo" charset="-128"/>
                <a:cs typeface="Meiryo" charset="-128"/>
              </a:rPr>
              <a:t>, 2018]</a:t>
            </a:r>
            <a:endParaRPr kumimoji="1" lang="ja-JP" altLang="en-US" sz="1400" dirty="0">
              <a:latin typeface="Avenir" panose="02000503020000020003" pitchFamily="2" charset="0"/>
              <a:ea typeface="Meiryo" charset="-128"/>
              <a:cs typeface="Meiryo" charset="-128"/>
            </a:endParaRPr>
          </a:p>
        </p:txBody>
      </p:sp>
    </p:spTree>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グループ化 35">
            <a:extLst>
              <a:ext uri="{FF2B5EF4-FFF2-40B4-BE49-F238E27FC236}">
                <a16:creationId xmlns:a16="http://schemas.microsoft.com/office/drawing/2014/main" id="{617A614E-4C9C-002B-671A-9285AF5A4493}"/>
              </a:ext>
            </a:extLst>
          </p:cNvPr>
          <p:cNvGrpSpPr/>
          <p:nvPr/>
        </p:nvGrpSpPr>
        <p:grpSpPr>
          <a:xfrm>
            <a:off x="7090502" y="1907614"/>
            <a:ext cx="4627882" cy="4355561"/>
            <a:chOff x="7090502" y="1907614"/>
            <a:chExt cx="4627882" cy="4355561"/>
          </a:xfrm>
        </p:grpSpPr>
        <p:pic>
          <p:nvPicPr>
            <p:cNvPr id="12" name="図 11">
              <a:extLst>
                <a:ext uri="{FF2B5EF4-FFF2-40B4-BE49-F238E27FC236}">
                  <a16:creationId xmlns:a16="http://schemas.microsoft.com/office/drawing/2014/main" id="{02AA8861-35A2-A4B1-1AA0-95F4E2E925E5}"/>
                </a:ext>
              </a:extLst>
            </p:cNvPr>
            <p:cNvPicPr/>
            <p:nvPr/>
          </p:nvPicPr>
          <p:blipFill>
            <a:blip r:embed="rId2"/>
            <a:srcRect t="7591" r="3914"/>
            <a:stretch/>
          </p:blipFill>
          <p:spPr>
            <a:xfrm>
              <a:off x="7090502" y="1907614"/>
              <a:ext cx="4627882" cy="4355561"/>
            </a:xfrm>
            <a:prstGeom prst="rect">
              <a:avLst/>
            </a:prstGeom>
            <a:ln>
              <a:noFill/>
            </a:ln>
          </p:spPr>
        </p:pic>
        <p:sp>
          <p:nvSpPr>
            <p:cNvPr id="13" name="TextShape 2">
              <a:extLst>
                <a:ext uri="{FF2B5EF4-FFF2-40B4-BE49-F238E27FC236}">
                  <a16:creationId xmlns:a16="http://schemas.microsoft.com/office/drawing/2014/main" id="{3855FE44-D582-8977-82A8-BB6F5F0D8704}"/>
                </a:ext>
              </a:extLst>
            </p:cNvPr>
            <p:cNvSpPr txBox="1"/>
            <p:nvPr/>
          </p:nvSpPr>
          <p:spPr>
            <a:xfrm>
              <a:off x="10010638" y="2199564"/>
              <a:ext cx="1275780" cy="594434"/>
            </a:xfrm>
            <a:prstGeom prst="rect">
              <a:avLst/>
            </a:prstGeom>
            <a:noFill/>
            <a:ln>
              <a:noFill/>
            </a:ln>
          </p:spPr>
          <p:txBody>
            <a:bodyPr/>
            <a:lstStyle/>
            <a:p>
              <a:endParaRPr lang="ja-JP" altLang="en-US"/>
            </a:p>
          </p:txBody>
        </p:sp>
        <p:sp>
          <p:nvSpPr>
            <p:cNvPr id="14" name="Freeform 16">
              <a:extLst>
                <a:ext uri="{FF2B5EF4-FFF2-40B4-BE49-F238E27FC236}">
                  <a16:creationId xmlns:a16="http://schemas.microsoft.com/office/drawing/2014/main" id="{46692076-0C7C-24DA-3F3B-06A2737A0591}"/>
                </a:ext>
              </a:extLst>
            </p:cNvPr>
            <p:cNvSpPr/>
            <p:nvPr/>
          </p:nvSpPr>
          <p:spPr>
            <a:xfrm>
              <a:off x="8252787" y="4462429"/>
              <a:ext cx="898854" cy="1273787"/>
            </a:xfrm>
            <a:custGeom>
              <a:avLst/>
              <a:gdLst/>
              <a:ahLst/>
              <a:cxnLst/>
              <a:rect l="0" t="0" r="r" b="b"/>
              <a:pathLst>
                <a:path w="2368" h="3870">
                  <a:moveTo>
                    <a:pt x="0" y="32"/>
                  </a:moveTo>
                  <a:cubicBezTo>
                    <a:pt x="220" y="0"/>
                    <a:pt x="286" y="130"/>
                    <a:pt x="434" y="258"/>
                  </a:cubicBezTo>
                  <a:cubicBezTo>
                    <a:pt x="591" y="394"/>
                    <a:pt x="647" y="640"/>
                    <a:pt x="679" y="829"/>
                  </a:cubicBezTo>
                  <a:cubicBezTo>
                    <a:pt x="716" y="1054"/>
                    <a:pt x="920" y="1205"/>
                    <a:pt x="1045" y="1393"/>
                  </a:cubicBezTo>
                  <a:cubicBezTo>
                    <a:pt x="1184" y="1602"/>
                    <a:pt x="1493" y="1673"/>
                    <a:pt x="1565" y="1941"/>
                  </a:cubicBezTo>
                  <a:cubicBezTo>
                    <a:pt x="1632" y="2183"/>
                    <a:pt x="1519" y="2455"/>
                    <a:pt x="1636" y="2673"/>
                  </a:cubicBezTo>
                  <a:cubicBezTo>
                    <a:pt x="1753" y="2888"/>
                    <a:pt x="1753" y="3123"/>
                    <a:pt x="1967" y="3238"/>
                  </a:cubicBezTo>
                  <a:cubicBezTo>
                    <a:pt x="2263" y="3394"/>
                    <a:pt x="2076" y="3732"/>
                    <a:pt x="2367" y="3869"/>
                  </a:cubicBezTo>
                </a:path>
              </a:pathLst>
            </a:custGeom>
            <a:ln w="38160">
              <a:solidFill>
                <a:srgbClr val="FF4000"/>
              </a:solidFill>
              <a:round/>
            </a:ln>
          </p:spPr>
          <p:txBody>
            <a:bodyPr/>
            <a:lstStyle/>
            <a:p>
              <a:endParaRPr lang="ja-JP" altLang="en-US"/>
            </a:p>
          </p:txBody>
        </p:sp>
        <p:sp>
          <p:nvSpPr>
            <p:cNvPr id="15" name="Freeform 17">
              <a:extLst>
                <a:ext uri="{FF2B5EF4-FFF2-40B4-BE49-F238E27FC236}">
                  <a16:creationId xmlns:a16="http://schemas.microsoft.com/office/drawing/2014/main" id="{0E498A64-546C-5129-9939-A8AD9BC636C8}"/>
                </a:ext>
              </a:extLst>
            </p:cNvPr>
            <p:cNvSpPr/>
            <p:nvPr/>
          </p:nvSpPr>
          <p:spPr>
            <a:xfrm>
              <a:off x="8569739" y="4527270"/>
              <a:ext cx="120708" cy="344943"/>
            </a:xfrm>
            <a:custGeom>
              <a:avLst/>
              <a:gdLst/>
              <a:ahLst/>
              <a:cxnLst/>
              <a:rect l="0" t="0" r="r" b="b"/>
              <a:pathLst>
                <a:path w="318" h="1048">
                  <a:moveTo>
                    <a:pt x="261" y="0"/>
                  </a:moveTo>
                  <a:cubicBezTo>
                    <a:pt x="317" y="224"/>
                    <a:pt x="58" y="327"/>
                    <a:pt x="0" y="516"/>
                  </a:cubicBezTo>
                  <a:lnTo>
                    <a:pt x="35" y="731"/>
                  </a:lnTo>
                  <a:lnTo>
                    <a:pt x="97" y="1047"/>
                  </a:lnTo>
                </a:path>
              </a:pathLst>
            </a:custGeom>
            <a:ln w="38160">
              <a:solidFill>
                <a:srgbClr val="FF4000"/>
              </a:solidFill>
              <a:round/>
            </a:ln>
          </p:spPr>
          <p:txBody>
            <a:bodyPr/>
            <a:lstStyle/>
            <a:p>
              <a:endParaRPr lang="ja-JP" altLang="en-US"/>
            </a:p>
          </p:txBody>
        </p:sp>
        <p:sp>
          <p:nvSpPr>
            <p:cNvPr id="16" name="Freeform 18">
              <a:extLst>
                <a:ext uri="{FF2B5EF4-FFF2-40B4-BE49-F238E27FC236}">
                  <a16:creationId xmlns:a16="http://schemas.microsoft.com/office/drawing/2014/main" id="{54DAA006-44E1-E03E-1C17-FCDFF8C02F6D}"/>
                </a:ext>
              </a:extLst>
            </p:cNvPr>
            <p:cNvSpPr/>
            <p:nvPr/>
          </p:nvSpPr>
          <p:spPr>
            <a:xfrm>
              <a:off x="8854047" y="5128945"/>
              <a:ext cx="290381" cy="185966"/>
            </a:xfrm>
            <a:custGeom>
              <a:avLst/>
              <a:gdLst/>
              <a:ahLst/>
              <a:cxnLst/>
              <a:rect l="0" t="0" r="r" b="b"/>
              <a:pathLst>
                <a:path w="765" h="565">
                  <a:moveTo>
                    <a:pt x="0" y="0"/>
                  </a:moveTo>
                  <a:cubicBezTo>
                    <a:pt x="145" y="184"/>
                    <a:pt x="273" y="392"/>
                    <a:pt x="488" y="515"/>
                  </a:cubicBezTo>
                  <a:lnTo>
                    <a:pt x="764" y="564"/>
                  </a:lnTo>
                </a:path>
              </a:pathLst>
            </a:custGeom>
            <a:ln w="38160">
              <a:solidFill>
                <a:srgbClr val="FF4000"/>
              </a:solidFill>
              <a:round/>
            </a:ln>
          </p:spPr>
          <p:txBody>
            <a:bodyPr/>
            <a:lstStyle/>
            <a:p>
              <a:endParaRPr lang="ja-JP" altLang="en-US"/>
            </a:p>
          </p:txBody>
        </p:sp>
        <p:sp>
          <p:nvSpPr>
            <p:cNvPr id="17" name="Freeform 19">
              <a:extLst>
                <a:ext uri="{FF2B5EF4-FFF2-40B4-BE49-F238E27FC236}">
                  <a16:creationId xmlns:a16="http://schemas.microsoft.com/office/drawing/2014/main" id="{9B52F6E4-CCC0-0292-FD1F-C129E4752FDF}"/>
                </a:ext>
              </a:extLst>
            </p:cNvPr>
            <p:cNvSpPr/>
            <p:nvPr/>
          </p:nvSpPr>
          <p:spPr>
            <a:xfrm>
              <a:off x="8923890" y="5456772"/>
              <a:ext cx="75158" cy="361071"/>
            </a:xfrm>
            <a:custGeom>
              <a:avLst/>
              <a:gdLst/>
              <a:ahLst/>
              <a:cxnLst/>
              <a:rect l="0" t="0" r="r" b="b"/>
              <a:pathLst>
                <a:path w="198" h="1097">
                  <a:moveTo>
                    <a:pt x="0" y="0"/>
                  </a:moveTo>
                  <a:cubicBezTo>
                    <a:pt x="75" y="167"/>
                    <a:pt x="197" y="476"/>
                    <a:pt x="59" y="648"/>
                  </a:cubicBezTo>
                  <a:lnTo>
                    <a:pt x="7" y="815"/>
                  </a:lnTo>
                  <a:lnTo>
                    <a:pt x="7" y="998"/>
                  </a:lnTo>
                  <a:lnTo>
                    <a:pt x="24" y="1096"/>
                  </a:lnTo>
                </a:path>
              </a:pathLst>
            </a:custGeom>
            <a:ln w="38160">
              <a:solidFill>
                <a:srgbClr val="FF4000"/>
              </a:solidFill>
              <a:round/>
            </a:ln>
          </p:spPr>
          <p:txBody>
            <a:bodyPr/>
            <a:lstStyle/>
            <a:p>
              <a:endParaRPr lang="ja-JP" altLang="en-US"/>
            </a:p>
          </p:txBody>
        </p:sp>
        <p:sp>
          <p:nvSpPr>
            <p:cNvPr id="18" name="Freeform 20">
              <a:extLst>
                <a:ext uri="{FF2B5EF4-FFF2-40B4-BE49-F238E27FC236}">
                  <a16:creationId xmlns:a16="http://schemas.microsoft.com/office/drawing/2014/main" id="{AA13B790-818F-5DD1-F11E-BA2DD0C35B1E}"/>
                </a:ext>
              </a:extLst>
            </p:cNvPr>
            <p:cNvSpPr/>
            <p:nvPr/>
          </p:nvSpPr>
          <p:spPr>
            <a:xfrm>
              <a:off x="9059022" y="2739360"/>
              <a:ext cx="898854" cy="1674684"/>
            </a:xfrm>
            <a:custGeom>
              <a:avLst/>
              <a:gdLst/>
              <a:ahLst/>
              <a:cxnLst/>
              <a:rect l="0" t="0" r="r" b="b"/>
              <a:pathLst>
                <a:path w="2368" h="5088">
                  <a:moveTo>
                    <a:pt x="2367" y="43"/>
                  </a:moveTo>
                  <a:cubicBezTo>
                    <a:pt x="2147" y="0"/>
                    <a:pt x="2081" y="172"/>
                    <a:pt x="1933" y="340"/>
                  </a:cubicBezTo>
                  <a:cubicBezTo>
                    <a:pt x="1776" y="519"/>
                    <a:pt x="1720" y="842"/>
                    <a:pt x="1689" y="1091"/>
                  </a:cubicBezTo>
                  <a:cubicBezTo>
                    <a:pt x="1651" y="1385"/>
                    <a:pt x="1447" y="1586"/>
                    <a:pt x="1323" y="1832"/>
                  </a:cubicBezTo>
                  <a:cubicBezTo>
                    <a:pt x="1184" y="2108"/>
                    <a:pt x="874" y="2201"/>
                    <a:pt x="802" y="2554"/>
                  </a:cubicBezTo>
                  <a:cubicBezTo>
                    <a:pt x="735" y="2870"/>
                    <a:pt x="850" y="3229"/>
                    <a:pt x="731" y="3515"/>
                  </a:cubicBezTo>
                  <a:cubicBezTo>
                    <a:pt x="616" y="3797"/>
                    <a:pt x="616" y="4107"/>
                    <a:pt x="401" y="4256"/>
                  </a:cubicBezTo>
                  <a:cubicBezTo>
                    <a:pt x="105" y="4463"/>
                    <a:pt x="291" y="4907"/>
                    <a:pt x="0" y="5087"/>
                  </a:cubicBezTo>
                </a:path>
              </a:pathLst>
            </a:custGeom>
            <a:ln w="38160">
              <a:solidFill>
                <a:srgbClr val="FF4000"/>
              </a:solidFill>
              <a:round/>
            </a:ln>
          </p:spPr>
          <p:txBody>
            <a:bodyPr/>
            <a:lstStyle/>
            <a:p>
              <a:endParaRPr lang="ja-JP" altLang="en-US"/>
            </a:p>
          </p:txBody>
        </p:sp>
        <p:sp>
          <p:nvSpPr>
            <p:cNvPr id="19" name="Freeform 21">
              <a:extLst>
                <a:ext uri="{FF2B5EF4-FFF2-40B4-BE49-F238E27FC236}">
                  <a16:creationId xmlns:a16="http://schemas.microsoft.com/office/drawing/2014/main" id="{E09B36EB-F2C0-6E24-63B7-C8ACA93731B0}"/>
                </a:ext>
              </a:extLst>
            </p:cNvPr>
            <p:cNvSpPr/>
            <p:nvPr/>
          </p:nvSpPr>
          <p:spPr>
            <a:xfrm>
              <a:off x="9519836" y="2825267"/>
              <a:ext cx="120708" cy="453231"/>
            </a:xfrm>
            <a:custGeom>
              <a:avLst/>
              <a:gdLst/>
              <a:ahLst/>
              <a:cxnLst/>
              <a:rect l="0" t="0" r="r" b="b"/>
              <a:pathLst>
                <a:path w="318" h="1377">
                  <a:moveTo>
                    <a:pt x="56" y="0"/>
                  </a:moveTo>
                  <a:cubicBezTo>
                    <a:pt x="0" y="292"/>
                    <a:pt x="259" y="429"/>
                    <a:pt x="317" y="677"/>
                  </a:cubicBezTo>
                  <a:lnTo>
                    <a:pt x="282" y="962"/>
                  </a:lnTo>
                  <a:lnTo>
                    <a:pt x="220" y="1376"/>
                  </a:lnTo>
                </a:path>
              </a:pathLst>
            </a:custGeom>
            <a:ln w="38160">
              <a:solidFill>
                <a:srgbClr val="FF4000"/>
              </a:solidFill>
              <a:round/>
            </a:ln>
          </p:spPr>
          <p:txBody>
            <a:bodyPr/>
            <a:lstStyle/>
            <a:p>
              <a:endParaRPr lang="ja-JP" altLang="en-US"/>
            </a:p>
          </p:txBody>
        </p:sp>
        <p:sp>
          <p:nvSpPr>
            <p:cNvPr id="20" name="Freeform 22">
              <a:extLst>
                <a:ext uri="{FF2B5EF4-FFF2-40B4-BE49-F238E27FC236}">
                  <a16:creationId xmlns:a16="http://schemas.microsoft.com/office/drawing/2014/main" id="{09BDF03F-579C-3E8C-F367-6CE08BE612D7}"/>
                </a:ext>
              </a:extLst>
            </p:cNvPr>
            <p:cNvSpPr/>
            <p:nvPr/>
          </p:nvSpPr>
          <p:spPr>
            <a:xfrm>
              <a:off x="9065855" y="3615870"/>
              <a:ext cx="290761" cy="243896"/>
            </a:xfrm>
            <a:custGeom>
              <a:avLst/>
              <a:gdLst/>
              <a:ahLst/>
              <a:cxnLst/>
              <a:rect l="0" t="0" r="r" b="b"/>
              <a:pathLst>
                <a:path w="766" h="741">
                  <a:moveTo>
                    <a:pt x="765" y="0"/>
                  </a:moveTo>
                  <a:cubicBezTo>
                    <a:pt x="619" y="241"/>
                    <a:pt x="491" y="514"/>
                    <a:pt x="278" y="677"/>
                  </a:cubicBezTo>
                  <a:lnTo>
                    <a:pt x="0" y="740"/>
                  </a:lnTo>
                </a:path>
              </a:pathLst>
            </a:custGeom>
            <a:ln w="38160">
              <a:solidFill>
                <a:srgbClr val="FF4000"/>
              </a:solidFill>
              <a:round/>
            </a:ln>
          </p:spPr>
          <p:txBody>
            <a:bodyPr/>
            <a:lstStyle/>
            <a:p>
              <a:endParaRPr lang="ja-JP" altLang="en-US"/>
            </a:p>
          </p:txBody>
        </p:sp>
        <p:sp>
          <p:nvSpPr>
            <p:cNvPr id="21" name="Freeform 23">
              <a:extLst>
                <a:ext uri="{FF2B5EF4-FFF2-40B4-BE49-F238E27FC236}">
                  <a16:creationId xmlns:a16="http://schemas.microsoft.com/office/drawing/2014/main" id="{E7B86FB1-FF46-FE60-241F-DA1A75277515}"/>
                </a:ext>
              </a:extLst>
            </p:cNvPr>
            <p:cNvSpPr/>
            <p:nvPr/>
          </p:nvSpPr>
          <p:spPr>
            <a:xfrm>
              <a:off x="9211615" y="4046720"/>
              <a:ext cx="74778" cy="474626"/>
            </a:xfrm>
            <a:custGeom>
              <a:avLst/>
              <a:gdLst/>
              <a:ahLst/>
              <a:cxnLst/>
              <a:rect l="0" t="0" r="r" b="b"/>
              <a:pathLst>
                <a:path w="197" h="1442">
                  <a:moveTo>
                    <a:pt x="196" y="0"/>
                  </a:moveTo>
                  <a:cubicBezTo>
                    <a:pt x="122" y="219"/>
                    <a:pt x="0" y="626"/>
                    <a:pt x="137" y="853"/>
                  </a:cubicBezTo>
                  <a:lnTo>
                    <a:pt x="189" y="1071"/>
                  </a:lnTo>
                  <a:lnTo>
                    <a:pt x="190" y="1312"/>
                  </a:lnTo>
                  <a:lnTo>
                    <a:pt x="173" y="1441"/>
                  </a:lnTo>
                </a:path>
              </a:pathLst>
            </a:custGeom>
            <a:ln w="38160">
              <a:solidFill>
                <a:srgbClr val="FF4000"/>
              </a:solidFill>
              <a:round/>
            </a:ln>
          </p:spPr>
          <p:txBody>
            <a:bodyPr/>
            <a:lstStyle/>
            <a:p>
              <a:endParaRPr lang="ja-JP" altLang="en-US"/>
            </a:p>
          </p:txBody>
        </p:sp>
        <p:sp>
          <p:nvSpPr>
            <p:cNvPr id="22" name="Freeform 24">
              <a:extLst>
                <a:ext uri="{FF2B5EF4-FFF2-40B4-BE49-F238E27FC236}">
                  <a16:creationId xmlns:a16="http://schemas.microsoft.com/office/drawing/2014/main" id="{8560D839-8FA2-D7A2-262A-DE6DE9B1C5B0}"/>
                </a:ext>
              </a:extLst>
            </p:cNvPr>
            <p:cNvSpPr/>
            <p:nvPr/>
          </p:nvSpPr>
          <p:spPr>
            <a:xfrm>
              <a:off x="10479044" y="2803543"/>
              <a:ext cx="1141408" cy="2844133"/>
            </a:xfrm>
            <a:custGeom>
              <a:avLst/>
              <a:gdLst/>
              <a:ahLst/>
              <a:cxnLst/>
              <a:rect l="0" t="0" r="r" b="b"/>
              <a:pathLst>
                <a:path w="3007" h="8641">
                  <a:moveTo>
                    <a:pt x="0" y="72"/>
                  </a:moveTo>
                  <a:cubicBezTo>
                    <a:pt x="278" y="0"/>
                    <a:pt x="364" y="291"/>
                    <a:pt x="549" y="577"/>
                  </a:cubicBezTo>
                  <a:cubicBezTo>
                    <a:pt x="749" y="880"/>
                    <a:pt x="821" y="1429"/>
                    <a:pt x="861" y="1852"/>
                  </a:cubicBezTo>
                  <a:cubicBezTo>
                    <a:pt x="909" y="2353"/>
                    <a:pt x="1168" y="2692"/>
                    <a:pt x="1326" y="3112"/>
                  </a:cubicBezTo>
                  <a:cubicBezTo>
                    <a:pt x="1502" y="3579"/>
                    <a:pt x="1895" y="3737"/>
                    <a:pt x="1989" y="4335"/>
                  </a:cubicBezTo>
                  <a:cubicBezTo>
                    <a:pt x="2072" y="4874"/>
                    <a:pt x="1928" y="5484"/>
                    <a:pt x="2077" y="5970"/>
                  </a:cubicBezTo>
                  <a:cubicBezTo>
                    <a:pt x="2225" y="6449"/>
                    <a:pt x="2225" y="6975"/>
                    <a:pt x="2497" y="7229"/>
                  </a:cubicBezTo>
                  <a:cubicBezTo>
                    <a:pt x="2873" y="7581"/>
                    <a:pt x="2637" y="8334"/>
                    <a:pt x="3006" y="8640"/>
                  </a:cubicBezTo>
                </a:path>
              </a:pathLst>
            </a:custGeom>
            <a:ln w="38160">
              <a:solidFill>
                <a:srgbClr val="FF4000"/>
              </a:solidFill>
              <a:round/>
            </a:ln>
          </p:spPr>
          <p:txBody>
            <a:bodyPr/>
            <a:lstStyle/>
            <a:p>
              <a:endParaRPr lang="ja-JP" altLang="en-US"/>
            </a:p>
          </p:txBody>
        </p:sp>
        <p:sp>
          <p:nvSpPr>
            <p:cNvPr id="23" name="Freeform 25">
              <a:extLst>
                <a:ext uri="{FF2B5EF4-FFF2-40B4-BE49-F238E27FC236}">
                  <a16:creationId xmlns:a16="http://schemas.microsoft.com/office/drawing/2014/main" id="{65D41CED-3D7D-F2AF-ADA2-4199EC41FEE4}"/>
                </a:ext>
              </a:extLst>
            </p:cNvPr>
            <p:cNvSpPr/>
            <p:nvPr/>
          </p:nvSpPr>
          <p:spPr>
            <a:xfrm>
              <a:off x="10881402" y="2949025"/>
              <a:ext cx="153352" cy="769538"/>
            </a:xfrm>
            <a:custGeom>
              <a:avLst/>
              <a:gdLst/>
              <a:ahLst/>
              <a:cxnLst/>
              <a:rect l="0" t="0" r="r" b="b"/>
              <a:pathLst>
                <a:path w="404" h="2338">
                  <a:moveTo>
                    <a:pt x="331" y="0"/>
                  </a:moveTo>
                  <a:cubicBezTo>
                    <a:pt x="403" y="497"/>
                    <a:pt x="74" y="729"/>
                    <a:pt x="0" y="1150"/>
                  </a:cubicBezTo>
                  <a:lnTo>
                    <a:pt x="44" y="1631"/>
                  </a:lnTo>
                  <a:lnTo>
                    <a:pt x="123" y="2337"/>
                  </a:lnTo>
                </a:path>
              </a:pathLst>
            </a:custGeom>
            <a:ln w="38160">
              <a:solidFill>
                <a:srgbClr val="FF4000"/>
              </a:solidFill>
              <a:round/>
            </a:ln>
          </p:spPr>
          <p:txBody>
            <a:bodyPr/>
            <a:lstStyle/>
            <a:p>
              <a:endParaRPr lang="ja-JP" altLang="en-US"/>
            </a:p>
          </p:txBody>
        </p:sp>
        <p:sp>
          <p:nvSpPr>
            <p:cNvPr id="24" name="Freeform 26">
              <a:extLst>
                <a:ext uri="{FF2B5EF4-FFF2-40B4-BE49-F238E27FC236}">
                  <a16:creationId xmlns:a16="http://schemas.microsoft.com/office/drawing/2014/main" id="{01B2A5DF-402B-01A6-1B67-33ADA8845327}"/>
                </a:ext>
              </a:extLst>
            </p:cNvPr>
            <p:cNvSpPr/>
            <p:nvPr/>
          </p:nvSpPr>
          <p:spPr>
            <a:xfrm>
              <a:off x="11242386" y="4291932"/>
              <a:ext cx="369335" cy="415709"/>
            </a:xfrm>
            <a:custGeom>
              <a:avLst/>
              <a:gdLst/>
              <a:ahLst/>
              <a:cxnLst/>
              <a:rect l="0" t="0" r="r" b="b"/>
              <a:pathLst>
                <a:path w="973" h="1263">
                  <a:moveTo>
                    <a:pt x="0" y="0"/>
                  </a:moveTo>
                  <a:cubicBezTo>
                    <a:pt x="185" y="411"/>
                    <a:pt x="348" y="876"/>
                    <a:pt x="619" y="1151"/>
                  </a:cubicBezTo>
                  <a:lnTo>
                    <a:pt x="972" y="1262"/>
                  </a:lnTo>
                </a:path>
              </a:pathLst>
            </a:custGeom>
            <a:ln w="38160">
              <a:solidFill>
                <a:srgbClr val="FF4000"/>
              </a:solidFill>
              <a:round/>
            </a:ln>
          </p:spPr>
          <p:txBody>
            <a:bodyPr/>
            <a:lstStyle/>
            <a:p>
              <a:endParaRPr lang="ja-JP" altLang="en-US"/>
            </a:p>
          </p:txBody>
        </p:sp>
        <p:sp>
          <p:nvSpPr>
            <p:cNvPr id="25" name="Freeform 27">
              <a:extLst>
                <a:ext uri="{FF2B5EF4-FFF2-40B4-BE49-F238E27FC236}">
                  <a16:creationId xmlns:a16="http://schemas.microsoft.com/office/drawing/2014/main" id="{21A5E9F2-C8DB-EE04-CF4C-FC7CA45B30A0}"/>
                </a:ext>
              </a:extLst>
            </p:cNvPr>
            <p:cNvSpPr/>
            <p:nvPr/>
          </p:nvSpPr>
          <p:spPr>
            <a:xfrm>
              <a:off x="11331209" y="5024606"/>
              <a:ext cx="95275" cy="805744"/>
            </a:xfrm>
            <a:custGeom>
              <a:avLst/>
              <a:gdLst/>
              <a:ahLst/>
              <a:cxnLst/>
              <a:rect l="0" t="0" r="r" b="b"/>
              <a:pathLst>
                <a:path w="251" h="2448">
                  <a:moveTo>
                    <a:pt x="0" y="0"/>
                  </a:moveTo>
                  <a:cubicBezTo>
                    <a:pt x="97" y="372"/>
                    <a:pt x="250" y="1062"/>
                    <a:pt x="75" y="1446"/>
                  </a:cubicBezTo>
                  <a:lnTo>
                    <a:pt x="9" y="1818"/>
                  </a:lnTo>
                  <a:lnTo>
                    <a:pt x="9" y="2226"/>
                  </a:lnTo>
                  <a:lnTo>
                    <a:pt x="31" y="2447"/>
                  </a:lnTo>
                </a:path>
              </a:pathLst>
            </a:custGeom>
            <a:ln w="38160">
              <a:solidFill>
                <a:srgbClr val="FF4000"/>
              </a:solidFill>
              <a:round/>
            </a:ln>
          </p:spPr>
          <p:txBody>
            <a:bodyPr/>
            <a:lstStyle/>
            <a:p>
              <a:endParaRPr lang="ja-JP" altLang="en-US"/>
            </a:p>
          </p:txBody>
        </p:sp>
        <p:sp>
          <p:nvSpPr>
            <p:cNvPr id="28" name="TextShape 30">
              <a:extLst>
                <a:ext uri="{FF2B5EF4-FFF2-40B4-BE49-F238E27FC236}">
                  <a16:creationId xmlns:a16="http://schemas.microsoft.com/office/drawing/2014/main" id="{CF183D00-1E8B-3016-DA80-26984C5AB601}"/>
                </a:ext>
              </a:extLst>
            </p:cNvPr>
            <p:cNvSpPr txBox="1"/>
            <p:nvPr/>
          </p:nvSpPr>
          <p:spPr>
            <a:xfrm>
              <a:off x="8352238" y="2059349"/>
              <a:ext cx="425134" cy="594434"/>
            </a:xfrm>
            <a:prstGeom prst="rect">
              <a:avLst/>
            </a:prstGeom>
            <a:noFill/>
            <a:ln>
              <a:noFill/>
            </a:ln>
          </p:spPr>
          <p:txBody>
            <a:bodyPr/>
            <a:lstStyle/>
            <a:p>
              <a:endParaRPr lang="ja-JP" altLang="en-US"/>
            </a:p>
          </p:txBody>
        </p:sp>
      </p:grpSp>
      <p:grpSp>
        <p:nvGrpSpPr>
          <p:cNvPr id="32" name="グループ化 31">
            <a:extLst>
              <a:ext uri="{FF2B5EF4-FFF2-40B4-BE49-F238E27FC236}">
                <a16:creationId xmlns:a16="http://schemas.microsoft.com/office/drawing/2014/main" id="{29E5D70B-3718-1860-6D07-3CFB0081BCDA}"/>
              </a:ext>
            </a:extLst>
          </p:cNvPr>
          <p:cNvGrpSpPr/>
          <p:nvPr/>
        </p:nvGrpSpPr>
        <p:grpSpPr>
          <a:xfrm>
            <a:off x="9476943" y="673981"/>
            <a:ext cx="1002101" cy="1958077"/>
            <a:chOff x="3182648" y="819369"/>
            <a:chExt cx="1002101" cy="1958077"/>
          </a:xfrm>
        </p:grpSpPr>
        <p:sp>
          <p:nvSpPr>
            <p:cNvPr id="26" name="CustomShape 28">
              <a:extLst>
                <a:ext uri="{FF2B5EF4-FFF2-40B4-BE49-F238E27FC236}">
                  <a16:creationId xmlns:a16="http://schemas.microsoft.com/office/drawing/2014/main" id="{F1611891-B6B2-CFFB-B535-8850824CAA39}"/>
                </a:ext>
              </a:extLst>
            </p:cNvPr>
            <p:cNvSpPr/>
            <p:nvPr/>
          </p:nvSpPr>
          <p:spPr>
            <a:xfrm>
              <a:off x="3808961" y="819369"/>
              <a:ext cx="375788" cy="1908047"/>
            </a:xfrm>
            <a:custGeom>
              <a:avLst/>
              <a:gdLst/>
              <a:ahLst/>
              <a:cxnLst/>
              <a:rect l="0" t="0" r="r" b="b"/>
              <a:pathLst>
                <a:path w="992" h="5798">
                  <a:moveTo>
                    <a:pt x="247" y="5797"/>
                  </a:moveTo>
                  <a:lnTo>
                    <a:pt x="247" y="1449"/>
                  </a:lnTo>
                  <a:lnTo>
                    <a:pt x="0" y="1449"/>
                  </a:lnTo>
                  <a:lnTo>
                    <a:pt x="495" y="0"/>
                  </a:lnTo>
                  <a:lnTo>
                    <a:pt x="991" y="1449"/>
                  </a:lnTo>
                  <a:lnTo>
                    <a:pt x="743" y="1449"/>
                  </a:lnTo>
                  <a:lnTo>
                    <a:pt x="743" y="5797"/>
                  </a:lnTo>
                  <a:lnTo>
                    <a:pt x="247" y="5797"/>
                  </a:lnTo>
                </a:path>
              </a:pathLst>
            </a:custGeom>
            <a:solidFill>
              <a:srgbClr val="FF3333"/>
            </a:solidFill>
            <a:ln>
              <a:noFill/>
            </a:ln>
          </p:spPr>
          <p:style>
            <a:lnRef idx="0">
              <a:scrgbClr r="0" g="0" b="0"/>
            </a:lnRef>
            <a:fillRef idx="0">
              <a:scrgbClr r="0" g="0" b="0"/>
            </a:fillRef>
            <a:effectRef idx="0">
              <a:scrgbClr r="0" g="0" b="0"/>
            </a:effectRef>
            <a:fontRef idx="minor"/>
          </p:style>
          <p:txBody>
            <a:bodyPr/>
            <a:lstStyle/>
            <a:p>
              <a:endParaRPr lang="ja-JP" altLang="en-US"/>
            </a:p>
          </p:txBody>
        </p:sp>
        <p:sp>
          <p:nvSpPr>
            <p:cNvPr id="27" name="CustomShape 29">
              <a:extLst>
                <a:ext uri="{FF2B5EF4-FFF2-40B4-BE49-F238E27FC236}">
                  <a16:creationId xmlns:a16="http://schemas.microsoft.com/office/drawing/2014/main" id="{E334226B-DE68-6421-B4A4-F53D0086B2FB}"/>
                </a:ext>
              </a:extLst>
            </p:cNvPr>
            <p:cNvSpPr/>
            <p:nvPr/>
          </p:nvSpPr>
          <p:spPr>
            <a:xfrm>
              <a:off x="3182648" y="869399"/>
              <a:ext cx="375788" cy="1908047"/>
            </a:xfrm>
            <a:custGeom>
              <a:avLst/>
              <a:gdLst/>
              <a:ahLst/>
              <a:cxnLst/>
              <a:rect l="0" t="0" r="r" b="b"/>
              <a:pathLst>
                <a:path w="992" h="5798">
                  <a:moveTo>
                    <a:pt x="247" y="5797"/>
                  </a:moveTo>
                  <a:lnTo>
                    <a:pt x="247" y="1449"/>
                  </a:lnTo>
                  <a:lnTo>
                    <a:pt x="0" y="1449"/>
                  </a:lnTo>
                  <a:lnTo>
                    <a:pt x="495" y="0"/>
                  </a:lnTo>
                  <a:lnTo>
                    <a:pt x="991" y="1449"/>
                  </a:lnTo>
                  <a:lnTo>
                    <a:pt x="743" y="1449"/>
                  </a:lnTo>
                  <a:lnTo>
                    <a:pt x="743" y="5797"/>
                  </a:lnTo>
                  <a:lnTo>
                    <a:pt x="247" y="5797"/>
                  </a:lnTo>
                </a:path>
              </a:pathLst>
            </a:custGeom>
            <a:solidFill>
              <a:srgbClr val="0000CC"/>
            </a:solidFill>
            <a:ln>
              <a:noFill/>
            </a:ln>
          </p:spPr>
          <p:style>
            <a:lnRef idx="0">
              <a:scrgbClr r="0" g="0" b="0"/>
            </a:lnRef>
            <a:fillRef idx="0">
              <a:scrgbClr r="0" g="0" b="0"/>
            </a:fillRef>
            <a:effectRef idx="0">
              <a:scrgbClr r="0" g="0" b="0"/>
            </a:effectRef>
            <a:fontRef idx="minor"/>
          </p:style>
          <p:txBody>
            <a:bodyPr/>
            <a:lstStyle/>
            <a:p>
              <a:endParaRPr lang="ja-JP" altLang="en-US"/>
            </a:p>
          </p:txBody>
        </p:sp>
      </p:grpSp>
      <p:grpSp>
        <p:nvGrpSpPr>
          <p:cNvPr id="33" name="グループ化 32">
            <a:extLst>
              <a:ext uri="{FF2B5EF4-FFF2-40B4-BE49-F238E27FC236}">
                <a16:creationId xmlns:a16="http://schemas.microsoft.com/office/drawing/2014/main" id="{9B297564-421C-2FE2-B4C3-EC3727AC7F10}"/>
              </a:ext>
            </a:extLst>
          </p:cNvPr>
          <p:cNvGrpSpPr/>
          <p:nvPr/>
        </p:nvGrpSpPr>
        <p:grpSpPr>
          <a:xfrm>
            <a:off x="8034146" y="744913"/>
            <a:ext cx="952755" cy="3693324"/>
            <a:chOff x="1288147" y="869399"/>
            <a:chExt cx="952755" cy="3693324"/>
          </a:xfrm>
        </p:grpSpPr>
        <p:sp>
          <p:nvSpPr>
            <p:cNvPr id="29" name="CustomShape 31">
              <a:extLst>
                <a:ext uri="{FF2B5EF4-FFF2-40B4-BE49-F238E27FC236}">
                  <a16:creationId xmlns:a16="http://schemas.microsoft.com/office/drawing/2014/main" id="{A13AD1FC-6EAA-075E-31F7-4C901428C81C}"/>
                </a:ext>
              </a:extLst>
            </p:cNvPr>
            <p:cNvSpPr/>
            <p:nvPr/>
          </p:nvSpPr>
          <p:spPr>
            <a:xfrm>
              <a:off x="1865114" y="869399"/>
              <a:ext cx="375788" cy="3693324"/>
            </a:xfrm>
            <a:custGeom>
              <a:avLst/>
              <a:gdLst/>
              <a:ahLst/>
              <a:cxnLst/>
              <a:rect l="0" t="0" r="r" b="b"/>
              <a:pathLst>
                <a:path w="992" h="11223">
                  <a:moveTo>
                    <a:pt x="202" y="11222"/>
                  </a:moveTo>
                  <a:lnTo>
                    <a:pt x="202" y="1401"/>
                  </a:lnTo>
                  <a:lnTo>
                    <a:pt x="0" y="1401"/>
                  </a:lnTo>
                  <a:lnTo>
                    <a:pt x="495" y="0"/>
                  </a:lnTo>
                  <a:lnTo>
                    <a:pt x="991" y="1401"/>
                  </a:lnTo>
                  <a:lnTo>
                    <a:pt x="788" y="1401"/>
                  </a:lnTo>
                  <a:lnTo>
                    <a:pt x="788" y="11222"/>
                  </a:lnTo>
                  <a:lnTo>
                    <a:pt x="202" y="11222"/>
                  </a:lnTo>
                </a:path>
              </a:pathLst>
            </a:custGeom>
            <a:solidFill>
              <a:srgbClr val="FF3333"/>
            </a:solidFill>
            <a:ln>
              <a:noFill/>
            </a:ln>
          </p:spPr>
          <p:style>
            <a:lnRef idx="0">
              <a:scrgbClr r="0" g="0" b="0"/>
            </a:lnRef>
            <a:fillRef idx="0">
              <a:scrgbClr r="0" g="0" b="0"/>
            </a:fillRef>
            <a:effectRef idx="0">
              <a:scrgbClr r="0" g="0" b="0"/>
            </a:effectRef>
            <a:fontRef idx="minor"/>
          </p:style>
          <p:txBody>
            <a:bodyPr/>
            <a:lstStyle/>
            <a:p>
              <a:endParaRPr lang="ja-JP" altLang="en-US"/>
            </a:p>
          </p:txBody>
        </p:sp>
        <p:sp>
          <p:nvSpPr>
            <p:cNvPr id="30" name="CustomShape 32">
              <a:extLst>
                <a:ext uri="{FF2B5EF4-FFF2-40B4-BE49-F238E27FC236}">
                  <a16:creationId xmlns:a16="http://schemas.microsoft.com/office/drawing/2014/main" id="{FF60E77F-32FD-A8F6-EF45-C29A8229D6AE}"/>
                </a:ext>
              </a:extLst>
            </p:cNvPr>
            <p:cNvSpPr/>
            <p:nvPr/>
          </p:nvSpPr>
          <p:spPr>
            <a:xfrm>
              <a:off x="1288147" y="869399"/>
              <a:ext cx="375788" cy="3693324"/>
            </a:xfrm>
            <a:custGeom>
              <a:avLst/>
              <a:gdLst/>
              <a:ahLst/>
              <a:cxnLst/>
              <a:rect l="0" t="0" r="r" b="b"/>
              <a:pathLst>
                <a:path w="992" h="11223">
                  <a:moveTo>
                    <a:pt x="248" y="11222"/>
                  </a:moveTo>
                  <a:lnTo>
                    <a:pt x="248" y="1401"/>
                  </a:lnTo>
                  <a:lnTo>
                    <a:pt x="0" y="1401"/>
                  </a:lnTo>
                  <a:lnTo>
                    <a:pt x="495" y="0"/>
                  </a:lnTo>
                  <a:lnTo>
                    <a:pt x="991" y="1401"/>
                  </a:lnTo>
                  <a:lnTo>
                    <a:pt x="742" y="1401"/>
                  </a:lnTo>
                  <a:lnTo>
                    <a:pt x="742" y="11222"/>
                  </a:lnTo>
                  <a:lnTo>
                    <a:pt x="248" y="11222"/>
                  </a:lnTo>
                </a:path>
              </a:pathLst>
            </a:custGeom>
            <a:gradFill>
              <a:gsLst>
                <a:gs pos="0">
                  <a:srgbClr val="FFFFFF"/>
                </a:gs>
                <a:gs pos="100000">
                  <a:srgbClr val="0000CC"/>
                </a:gs>
              </a:gsLst>
              <a:lin ang="3600000"/>
            </a:gradFill>
            <a:ln>
              <a:noFill/>
            </a:ln>
          </p:spPr>
          <p:style>
            <a:lnRef idx="0">
              <a:scrgbClr r="0" g="0" b="0"/>
            </a:lnRef>
            <a:fillRef idx="0">
              <a:scrgbClr r="0" g="0" b="0"/>
            </a:fillRef>
            <a:effectRef idx="0">
              <a:scrgbClr r="0" g="0" b="0"/>
            </a:effectRef>
            <a:fontRef idx="minor"/>
          </p:style>
          <p:txBody>
            <a:bodyPr/>
            <a:lstStyle/>
            <a:p>
              <a:endParaRPr lang="ja-JP" altLang="en-US"/>
            </a:p>
          </p:txBody>
        </p:sp>
      </p:grpSp>
      <p:sp>
        <p:nvSpPr>
          <p:cNvPr id="38" name="テキスト ボックス 37">
            <a:extLst>
              <a:ext uri="{FF2B5EF4-FFF2-40B4-BE49-F238E27FC236}">
                <a16:creationId xmlns:a16="http://schemas.microsoft.com/office/drawing/2014/main" id="{FC768056-006E-963A-F640-1F3A6C4799B0}"/>
              </a:ext>
            </a:extLst>
          </p:cNvPr>
          <p:cNvSpPr txBox="1"/>
          <p:nvPr/>
        </p:nvSpPr>
        <p:spPr>
          <a:xfrm>
            <a:off x="137882" y="532207"/>
            <a:ext cx="6961508" cy="1107996"/>
          </a:xfrm>
          <a:prstGeom prst="rect">
            <a:avLst/>
          </a:prstGeom>
          <a:noFill/>
        </p:spPr>
        <p:txBody>
          <a:bodyPr wrap="square" rtlCol="0">
            <a:spAutoFit/>
          </a:bodyPr>
          <a:lstStyle/>
          <a:p>
            <a:pPr marL="285750" indent="-285750" algn="l">
              <a:spcAft>
                <a:spcPts val="600"/>
              </a:spcAft>
              <a:buClr>
                <a:schemeClr val="tx1"/>
              </a:buClr>
              <a:buSzPct val="80000"/>
              <a:buFont typeface="Wingdings" pitchFamily="2" charset="2"/>
              <a:buChar char="l"/>
            </a:pPr>
            <a:r>
              <a:rPr lang="en-US" altLang="ja-JP" sz="2200" dirty="0">
                <a:solidFill>
                  <a:schemeClr val="tx1"/>
                </a:solidFill>
                <a:latin typeface="Avenir" panose="02000503020000020003" pitchFamily="2" charset="0"/>
                <a:cs typeface="Avenir Heavy"/>
              </a:rPr>
              <a:t>The </a:t>
            </a:r>
            <a:r>
              <a:rPr lang="en-US" altLang="ja-JP" sz="2200" dirty="0">
                <a:solidFill>
                  <a:srgbClr val="FF0000"/>
                </a:solidFill>
                <a:latin typeface="Avenir Medium" panose="02000503020000020003" pitchFamily="2" charset="0"/>
                <a:cs typeface="Avenir Heavy"/>
              </a:rPr>
              <a:t>intensities of blue and red emissions escaping to space are different</a:t>
            </a:r>
            <a:r>
              <a:rPr lang="en-US" altLang="ja-JP" sz="2200" dirty="0">
                <a:solidFill>
                  <a:schemeClr val="tx1"/>
                </a:solidFill>
                <a:latin typeface="Avenir Medium" panose="02000503020000020003" pitchFamily="2" charset="0"/>
                <a:cs typeface="Avenir Heavy"/>
              </a:rPr>
              <a:t> </a:t>
            </a:r>
            <a:r>
              <a:rPr lang="en-US" altLang="ja-JP" sz="2200" dirty="0">
                <a:solidFill>
                  <a:schemeClr val="tx1"/>
                </a:solidFill>
                <a:latin typeface="Avenir" panose="02000503020000020003" pitchFamily="2" charset="0"/>
                <a:cs typeface="Avenir Heavy"/>
              </a:rPr>
              <a:t>depending on the discharge altitude.</a:t>
            </a:r>
          </a:p>
        </p:txBody>
      </p:sp>
      <p:sp>
        <p:nvSpPr>
          <p:cNvPr id="39" name="TextShape 1">
            <a:extLst>
              <a:ext uri="{FF2B5EF4-FFF2-40B4-BE49-F238E27FC236}">
                <a16:creationId xmlns:a16="http://schemas.microsoft.com/office/drawing/2014/main" id="{2B4518AD-8A04-E17B-BCCA-4D846FB36171}"/>
              </a:ext>
            </a:extLst>
          </p:cNvPr>
          <p:cNvSpPr txBox="1"/>
          <p:nvPr/>
        </p:nvSpPr>
        <p:spPr>
          <a:xfrm>
            <a:off x="-1" y="8501"/>
            <a:ext cx="8872151" cy="451341"/>
          </a:xfrm>
          <a:prstGeom prst="rect">
            <a:avLst/>
          </a:prstGeom>
          <a:noFill/>
          <a:ln>
            <a:noFill/>
          </a:ln>
        </p:spPr>
        <p:txBody>
          <a:bodyPr lIns="81646" tIns="40823" rIns="81646" bIns="40823"/>
          <a:lstStyle/>
          <a:p>
            <a:r>
              <a:rPr lang="en-US" sz="2903" spc="-1" dirty="0">
                <a:solidFill>
                  <a:srgbClr val="FFFF00"/>
                </a:solidFill>
                <a:uFill>
                  <a:solidFill>
                    <a:srgbClr val="FFFFFF"/>
                  </a:solidFill>
                </a:uFill>
                <a:latin typeface="Avenir Medium" panose="02000503020000020003" pitchFamily="2" charset="0"/>
              </a:rPr>
              <a:t>Identification of IC and CG Discharges</a:t>
            </a:r>
            <a:endParaRPr lang="en-US" sz="1633" spc="-1" dirty="0">
              <a:solidFill>
                <a:srgbClr val="FFFF00"/>
              </a:solidFill>
              <a:uFill>
                <a:solidFill>
                  <a:srgbClr val="FFFFFF"/>
                </a:solidFill>
              </a:uFill>
              <a:latin typeface="Avenir Medium" panose="02000503020000020003" pitchFamily="2" charset="0"/>
            </a:endParaRPr>
          </a:p>
        </p:txBody>
      </p:sp>
      <p:grpSp>
        <p:nvGrpSpPr>
          <p:cNvPr id="48" name="グループ化 47">
            <a:extLst>
              <a:ext uri="{FF2B5EF4-FFF2-40B4-BE49-F238E27FC236}">
                <a16:creationId xmlns:a16="http://schemas.microsoft.com/office/drawing/2014/main" id="{0FCB6C95-31C1-4017-07D5-A0AD2CEC72A6}"/>
              </a:ext>
            </a:extLst>
          </p:cNvPr>
          <p:cNvGrpSpPr/>
          <p:nvPr/>
        </p:nvGrpSpPr>
        <p:grpSpPr>
          <a:xfrm>
            <a:off x="0" y="1643519"/>
            <a:ext cx="6804758" cy="4139828"/>
            <a:chOff x="0" y="1643519"/>
            <a:chExt cx="6804758" cy="4139828"/>
          </a:xfrm>
        </p:grpSpPr>
        <p:pic>
          <p:nvPicPr>
            <p:cNvPr id="35" name="図 34" descr="グラフ, ダイアグラム&#10;&#10;自動的に生成された説明">
              <a:extLst>
                <a:ext uri="{FF2B5EF4-FFF2-40B4-BE49-F238E27FC236}">
                  <a16:creationId xmlns:a16="http://schemas.microsoft.com/office/drawing/2014/main" id="{0E791CC2-054C-CA8B-AB08-E95392C90BC9}"/>
                </a:ext>
              </a:extLst>
            </p:cNvPr>
            <p:cNvPicPr>
              <a:picLocks noChangeAspect="1"/>
            </p:cNvPicPr>
            <p:nvPr/>
          </p:nvPicPr>
          <p:blipFill>
            <a:blip r:embed="rId3"/>
            <a:stretch>
              <a:fillRect/>
            </a:stretch>
          </p:blipFill>
          <p:spPr>
            <a:xfrm>
              <a:off x="0" y="1787390"/>
              <a:ext cx="6804758" cy="3995957"/>
            </a:xfrm>
            <a:prstGeom prst="rect">
              <a:avLst/>
            </a:prstGeom>
          </p:spPr>
        </p:pic>
        <p:sp>
          <p:nvSpPr>
            <p:cNvPr id="41" name="正方形/長方形 40">
              <a:extLst>
                <a:ext uri="{FF2B5EF4-FFF2-40B4-BE49-F238E27FC236}">
                  <a16:creationId xmlns:a16="http://schemas.microsoft.com/office/drawing/2014/main" id="{AA42E0A7-20E2-B143-71E9-CFDC5F7EADE5}"/>
                </a:ext>
              </a:extLst>
            </p:cNvPr>
            <p:cNvSpPr/>
            <p:nvPr/>
          </p:nvSpPr>
          <p:spPr>
            <a:xfrm>
              <a:off x="1675038" y="1979366"/>
              <a:ext cx="794959" cy="3448112"/>
            </a:xfrm>
            <a:prstGeom prst="rect">
              <a:avLst/>
            </a:prstGeom>
            <a:solidFill>
              <a:srgbClr val="0432FF">
                <a:alpha val="9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2" name="正方形/長方形 41">
              <a:extLst>
                <a:ext uri="{FF2B5EF4-FFF2-40B4-BE49-F238E27FC236}">
                  <a16:creationId xmlns:a16="http://schemas.microsoft.com/office/drawing/2014/main" id="{091A95CD-F967-4F49-978D-7EA88B1E847A}"/>
                </a:ext>
              </a:extLst>
            </p:cNvPr>
            <p:cNvSpPr/>
            <p:nvPr/>
          </p:nvSpPr>
          <p:spPr>
            <a:xfrm>
              <a:off x="4910934" y="1968605"/>
              <a:ext cx="794959" cy="3448112"/>
            </a:xfrm>
            <a:prstGeom prst="rect">
              <a:avLst/>
            </a:prstGeom>
            <a:solidFill>
              <a:srgbClr val="FF0000">
                <a:alpha val="9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7" name="テキスト ボックス 46">
              <a:extLst>
                <a:ext uri="{FF2B5EF4-FFF2-40B4-BE49-F238E27FC236}">
                  <a16:creationId xmlns:a16="http://schemas.microsoft.com/office/drawing/2014/main" id="{AD4DCE43-9C55-FD16-F9F8-5E46166203FC}"/>
                </a:ext>
              </a:extLst>
            </p:cNvPr>
            <p:cNvSpPr txBox="1"/>
            <p:nvPr/>
          </p:nvSpPr>
          <p:spPr>
            <a:xfrm>
              <a:off x="581280" y="1643519"/>
              <a:ext cx="2796535" cy="354712"/>
            </a:xfrm>
            <a:prstGeom prst="rect">
              <a:avLst/>
            </a:prstGeom>
            <a:noFill/>
          </p:spPr>
          <p:txBody>
            <a:bodyPr wrap="none" rtlCol="0">
              <a:spAutoFit/>
            </a:bodyPr>
            <a:lstStyle/>
            <a:p>
              <a:pPr algn="l">
                <a:lnSpc>
                  <a:spcPts val="2100"/>
                </a:lnSpc>
              </a:pPr>
              <a:r>
                <a:rPr kumimoji="1" lang="en-US" altLang="ja-JP" sz="1600" b="1" dirty="0">
                  <a:solidFill>
                    <a:srgbClr val="0432FF"/>
                  </a:solidFill>
                  <a:latin typeface="Avenir Heavy" panose="02000503020000020003" pitchFamily="2" charset="0"/>
                  <a:ea typeface="Meiryo" charset="-128"/>
                  <a:cs typeface="Meiryo" charset="-128"/>
                </a:rPr>
                <a:t>Atmospheric Transmittance</a:t>
              </a:r>
              <a:endParaRPr kumimoji="1" lang="ja-JP" altLang="en-US" sz="1600" b="1" dirty="0">
                <a:solidFill>
                  <a:srgbClr val="0432FF"/>
                </a:solidFill>
                <a:latin typeface="Avenir Heavy" panose="02000503020000020003" pitchFamily="2" charset="0"/>
                <a:ea typeface="Meiryo" charset="-128"/>
                <a:cs typeface="Meiryo" charset="-128"/>
              </a:endParaRPr>
            </a:p>
          </p:txBody>
        </p:sp>
      </p:grpSp>
      <p:sp>
        <p:nvSpPr>
          <p:cNvPr id="53" name="テキスト ボックス 52">
            <a:extLst>
              <a:ext uri="{FF2B5EF4-FFF2-40B4-BE49-F238E27FC236}">
                <a16:creationId xmlns:a16="http://schemas.microsoft.com/office/drawing/2014/main" id="{D086EABB-0DB7-B689-957B-3F8719C97C7F}"/>
              </a:ext>
            </a:extLst>
          </p:cNvPr>
          <p:cNvSpPr txBox="1"/>
          <p:nvPr/>
        </p:nvSpPr>
        <p:spPr>
          <a:xfrm>
            <a:off x="137882" y="5911922"/>
            <a:ext cx="6961508" cy="769441"/>
          </a:xfrm>
          <a:prstGeom prst="rect">
            <a:avLst/>
          </a:prstGeom>
          <a:noFill/>
        </p:spPr>
        <p:txBody>
          <a:bodyPr wrap="square" rtlCol="0">
            <a:spAutoFit/>
          </a:bodyPr>
          <a:lstStyle/>
          <a:p>
            <a:pPr marL="285750" indent="-285750" algn="l">
              <a:spcAft>
                <a:spcPts val="600"/>
              </a:spcAft>
              <a:buClr>
                <a:schemeClr val="tx1"/>
              </a:buClr>
              <a:buSzPct val="80000"/>
              <a:buFont typeface="Wingdings" pitchFamily="2" charset="2"/>
              <a:buChar char="l"/>
            </a:pPr>
            <a:r>
              <a:rPr lang="en-US" altLang="ja-JP" sz="2200" b="1" i="1" dirty="0">
                <a:solidFill>
                  <a:srgbClr val="0432FF"/>
                </a:solidFill>
                <a:highlight>
                  <a:srgbClr val="FFFF00"/>
                </a:highlight>
                <a:latin typeface="Avenir Heavy" panose="02000503020000020003" pitchFamily="2" charset="0"/>
                <a:cs typeface="Avenir Heavy"/>
              </a:rPr>
              <a:t>Intensity ratio of the blue/red emissions must be a key to clarify the discharge altitude and type !!</a:t>
            </a:r>
          </a:p>
        </p:txBody>
      </p:sp>
    </p:spTree>
    <p:extLst>
      <p:ext uri="{BB962C8B-B14F-4D97-AF65-F5344CB8AC3E}">
        <p14:creationId xmlns:p14="http://schemas.microsoft.com/office/powerpoint/2010/main" val="114171262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down)">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wipe(down)">
                                      <p:cBhvr>
                                        <p:cTn id="1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図 29" descr="マップ&#10;&#10;自動的に生成された説明">
            <a:extLst>
              <a:ext uri="{FF2B5EF4-FFF2-40B4-BE49-F238E27FC236}">
                <a16:creationId xmlns:a16="http://schemas.microsoft.com/office/drawing/2014/main" id="{5F62E97A-3CF9-3007-0521-F46F3FDA866D}"/>
              </a:ext>
            </a:extLst>
          </p:cNvPr>
          <p:cNvPicPr>
            <a:picLocks noChangeAspect="1"/>
          </p:cNvPicPr>
          <p:nvPr/>
        </p:nvPicPr>
        <p:blipFill>
          <a:blip r:embed="rId2"/>
          <a:stretch>
            <a:fillRect/>
          </a:stretch>
        </p:blipFill>
        <p:spPr>
          <a:xfrm>
            <a:off x="114228" y="532164"/>
            <a:ext cx="5916279" cy="6114038"/>
          </a:xfrm>
          <a:prstGeom prst="rect">
            <a:avLst/>
          </a:prstGeom>
        </p:spPr>
      </p:pic>
      <p:pic>
        <p:nvPicPr>
          <p:cNvPr id="5" name="図 4" descr="夜空に光っている電子&#10;&#10;自動的に生成された説明">
            <a:extLst>
              <a:ext uri="{FF2B5EF4-FFF2-40B4-BE49-F238E27FC236}">
                <a16:creationId xmlns:a16="http://schemas.microsoft.com/office/drawing/2014/main" id="{32098E5B-FA53-F355-B423-E4B62A9E9942}"/>
              </a:ext>
            </a:extLst>
          </p:cNvPr>
          <p:cNvPicPr>
            <a:picLocks noChangeAspect="1"/>
          </p:cNvPicPr>
          <p:nvPr/>
        </p:nvPicPr>
        <p:blipFill>
          <a:blip r:embed="rId3"/>
          <a:stretch>
            <a:fillRect/>
          </a:stretch>
        </p:blipFill>
        <p:spPr>
          <a:xfrm>
            <a:off x="6623004" y="3401892"/>
            <a:ext cx="5079776" cy="3244310"/>
          </a:xfrm>
          <a:prstGeom prst="rect">
            <a:avLst/>
          </a:prstGeom>
        </p:spPr>
      </p:pic>
      <p:sp>
        <p:nvSpPr>
          <p:cNvPr id="31" name="テキスト ボックス 30">
            <a:extLst>
              <a:ext uri="{FF2B5EF4-FFF2-40B4-BE49-F238E27FC236}">
                <a16:creationId xmlns:a16="http://schemas.microsoft.com/office/drawing/2014/main" id="{2832C4BE-E1C4-B2B3-5F67-7138EAF89E00}"/>
              </a:ext>
            </a:extLst>
          </p:cNvPr>
          <p:cNvSpPr txBox="1"/>
          <p:nvPr/>
        </p:nvSpPr>
        <p:spPr>
          <a:xfrm>
            <a:off x="4879571" y="1105497"/>
            <a:ext cx="7312429" cy="1523494"/>
          </a:xfrm>
          <a:prstGeom prst="rect">
            <a:avLst/>
          </a:prstGeom>
          <a:noFill/>
        </p:spPr>
        <p:txBody>
          <a:bodyPr wrap="square" rtlCol="0">
            <a:spAutoFit/>
          </a:bodyPr>
          <a:lstStyle/>
          <a:p>
            <a:pPr marL="285750" indent="-285750">
              <a:spcAft>
                <a:spcPts val="600"/>
              </a:spcAft>
              <a:buClr>
                <a:schemeClr val="tx1"/>
              </a:buClr>
              <a:buSzPct val="80000"/>
              <a:buFont typeface="Wingdings" pitchFamily="2" charset="2"/>
              <a:buChar char="l"/>
            </a:pPr>
            <a:r>
              <a:rPr lang="en-US" altLang="ja-JP" sz="2200" dirty="0">
                <a:solidFill>
                  <a:schemeClr val="tx1"/>
                </a:solidFill>
                <a:latin typeface="Avenir" panose="02000503020000020003" pitchFamily="2" charset="0"/>
                <a:cs typeface="Avenir Heavy"/>
              </a:rPr>
              <a:t>Optical and electromagnetic wave observations of </a:t>
            </a:r>
            <a:r>
              <a:rPr lang="en-US" altLang="ja-JP" sz="2200" dirty="0">
                <a:solidFill>
                  <a:srgbClr val="0432FF"/>
                </a:solidFill>
                <a:latin typeface="Avenir Medium" panose="02000503020000020003" pitchFamily="2" charset="0"/>
                <a:cs typeface="Avenir Heavy"/>
              </a:rPr>
              <a:t>lightning and transient luminous events (TLEs) at the ISS</a:t>
            </a:r>
            <a:r>
              <a:rPr lang="en-US" altLang="ja-JP" sz="2200" dirty="0">
                <a:solidFill>
                  <a:schemeClr val="tx1"/>
                </a:solidFill>
                <a:latin typeface="Avenir" panose="02000503020000020003" pitchFamily="2" charset="0"/>
                <a:cs typeface="Avenir Heavy"/>
              </a:rPr>
              <a:t> in 2012-2015.</a:t>
            </a:r>
          </a:p>
          <a:p>
            <a:pPr marL="285750" indent="-285750">
              <a:spcAft>
                <a:spcPts val="600"/>
              </a:spcAft>
              <a:buClr>
                <a:schemeClr val="tx1"/>
              </a:buClr>
              <a:buSzPct val="80000"/>
              <a:buFont typeface="Wingdings" pitchFamily="2" charset="2"/>
              <a:buChar char="l"/>
            </a:pPr>
            <a:r>
              <a:rPr lang="en-US" altLang="ja-JP" sz="2200" dirty="0">
                <a:latin typeface="Avenir" panose="02000503020000020003" pitchFamily="2" charset="0"/>
                <a:cs typeface="Avenir Heavy"/>
              </a:rPr>
              <a:t>Nadir observations of lightning and TLE emissions.</a:t>
            </a:r>
            <a:endParaRPr lang="en-US" altLang="ja-JP" sz="2200" dirty="0">
              <a:solidFill>
                <a:schemeClr val="tx1"/>
              </a:solidFill>
              <a:latin typeface="Avenir" panose="02000503020000020003" pitchFamily="2" charset="0"/>
              <a:cs typeface="Avenir Heavy"/>
            </a:endParaRPr>
          </a:p>
        </p:txBody>
      </p:sp>
      <p:sp>
        <p:nvSpPr>
          <p:cNvPr id="32" name="テキスト ボックス 31">
            <a:extLst>
              <a:ext uri="{FF2B5EF4-FFF2-40B4-BE49-F238E27FC236}">
                <a16:creationId xmlns:a16="http://schemas.microsoft.com/office/drawing/2014/main" id="{C69030A5-B706-4C6B-F119-3D055089B916}"/>
              </a:ext>
            </a:extLst>
          </p:cNvPr>
          <p:cNvSpPr txBox="1"/>
          <p:nvPr/>
        </p:nvSpPr>
        <p:spPr>
          <a:xfrm>
            <a:off x="4879571" y="565763"/>
            <a:ext cx="2654894" cy="523220"/>
          </a:xfrm>
          <a:prstGeom prst="rect">
            <a:avLst/>
          </a:prstGeom>
          <a:solidFill>
            <a:srgbClr val="FFFF00"/>
          </a:solidFill>
        </p:spPr>
        <p:txBody>
          <a:bodyPr wrap="none" rtlCol="0">
            <a:spAutoFit/>
          </a:bodyPr>
          <a:lstStyle/>
          <a:p>
            <a:pPr algn="l"/>
            <a:r>
              <a:rPr kumimoji="1" lang="en-US" altLang="ja-JP" sz="2800" b="1" dirty="0">
                <a:solidFill>
                  <a:srgbClr val="0432FF"/>
                </a:solidFill>
                <a:latin typeface="Avenir Heavy" panose="02000503020000020003" pitchFamily="2" charset="0"/>
                <a:ea typeface="Meiryo" charset="-128"/>
                <a:cs typeface="Meiryo" charset="-128"/>
              </a:rPr>
              <a:t>GLIMS Mission</a:t>
            </a:r>
            <a:endParaRPr kumimoji="1" lang="ja-JP" altLang="en-US" sz="2800" b="1" dirty="0">
              <a:solidFill>
                <a:srgbClr val="0432FF"/>
              </a:solidFill>
              <a:latin typeface="Avenir Heavy" panose="02000503020000020003" pitchFamily="2" charset="0"/>
              <a:ea typeface="Meiryo" charset="-128"/>
              <a:cs typeface="Meiryo" charset="-128"/>
            </a:endParaRPr>
          </a:p>
        </p:txBody>
      </p:sp>
      <p:sp>
        <p:nvSpPr>
          <p:cNvPr id="33" name="TextShape 1">
            <a:extLst>
              <a:ext uri="{FF2B5EF4-FFF2-40B4-BE49-F238E27FC236}">
                <a16:creationId xmlns:a16="http://schemas.microsoft.com/office/drawing/2014/main" id="{BDF88267-CB25-0330-3DC7-E2A65221371D}"/>
              </a:ext>
            </a:extLst>
          </p:cNvPr>
          <p:cNvSpPr txBox="1"/>
          <p:nvPr/>
        </p:nvSpPr>
        <p:spPr>
          <a:xfrm>
            <a:off x="-1" y="8501"/>
            <a:ext cx="8872151" cy="451341"/>
          </a:xfrm>
          <a:prstGeom prst="rect">
            <a:avLst/>
          </a:prstGeom>
          <a:noFill/>
          <a:ln>
            <a:noFill/>
          </a:ln>
        </p:spPr>
        <p:txBody>
          <a:bodyPr lIns="81646" tIns="40823" rIns="81646" bIns="40823"/>
          <a:lstStyle/>
          <a:p>
            <a:r>
              <a:rPr lang="en-US" sz="2903" spc="-1" dirty="0">
                <a:solidFill>
                  <a:srgbClr val="FFFF00"/>
                </a:solidFill>
                <a:uFill>
                  <a:solidFill>
                    <a:srgbClr val="FFFFFF"/>
                  </a:solidFill>
                </a:uFill>
                <a:latin typeface="Avenir Medium" panose="02000503020000020003" pitchFamily="2" charset="0"/>
              </a:rPr>
              <a:t>Identification of IC and CG Discharges</a:t>
            </a:r>
            <a:endParaRPr lang="en-US" sz="1633" spc="-1" dirty="0">
              <a:solidFill>
                <a:srgbClr val="FFFF00"/>
              </a:solidFill>
              <a:uFill>
                <a:solidFill>
                  <a:srgbClr val="FFFFFF"/>
                </a:solidFill>
              </a:uFill>
              <a:latin typeface="Avenir Medium" panose="02000503020000020003" pitchFamily="2" charset="0"/>
            </a:endParaRPr>
          </a:p>
        </p:txBody>
      </p:sp>
    </p:spTree>
    <p:extLst>
      <p:ext uri="{BB962C8B-B14F-4D97-AF65-F5344CB8AC3E}">
        <p14:creationId xmlns:p14="http://schemas.microsoft.com/office/powerpoint/2010/main" val="143649248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Shape 1">
            <a:extLst>
              <a:ext uri="{FF2B5EF4-FFF2-40B4-BE49-F238E27FC236}">
                <a16:creationId xmlns:a16="http://schemas.microsoft.com/office/drawing/2014/main" id="{DFC8FAFD-8C45-3CCA-3433-98917AD188AF}"/>
              </a:ext>
            </a:extLst>
          </p:cNvPr>
          <p:cNvSpPr txBox="1"/>
          <p:nvPr/>
        </p:nvSpPr>
        <p:spPr>
          <a:xfrm>
            <a:off x="-1" y="8501"/>
            <a:ext cx="8872151" cy="451341"/>
          </a:xfrm>
          <a:prstGeom prst="rect">
            <a:avLst/>
          </a:prstGeom>
          <a:noFill/>
          <a:ln>
            <a:noFill/>
          </a:ln>
        </p:spPr>
        <p:txBody>
          <a:bodyPr lIns="81646" tIns="40823" rIns="81646" bIns="40823"/>
          <a:lstStyle/>
          <a:p>
            <a:r>
              <a:rPr lang="en-US" sz="2903" spc="-1" dirty="0">
                <a:solidFill>
                  <a:srgbClr val="FFFF00"/>
                </a:solidFill>
                <a:uFill>
                  <a:solidFill>
                    <a:srgbClr val="FFFFFF"/>
                  </a:solidFill>
                </a:uFill>
                <a:latin typeface="Avenir Medium" panose="02000503020000020003" pitchFamily="2" charset="0"/>
              </a:rPr>
              <a:t>Identification of IC and CG Discharges</a:t>
            </a:r>
            <a:endParaRPr lang="en-US" sz="1633" spc="-1" dirty="0">
              <a:solidFill>
                <a:srgbClr val="FFFF00"/>
              </a:solidFill>
              <a:uFill>
                <a:solidFill>
                  <a:srgbClr val="FFFFFF"/>
                </a:solidFill>
              </a:uFill>
              <a:latin typeface="Avenir Medium" panose="02000503020000020003" pitchFamily="2" charset="0"/>
            </a:endParaRPr>
          </a:p>
        </p:txBody>
      </p:sp>
      <p:pic>
        <p:nvPicPr>
          <p:cNvPr id="3" name="図 2" descr="グラフィカル ユーザー インターフェイス, アプリケーション&#10;&#10;自動的に生成された説明">
            <a:extLst>
              <a:ext uri="{FF2B5EF4-FFF2-40B4-BE49-F238E27FC236}">
                <a16:creationId xmlns:a16="http://schemas.microsoft.com/office/drawing/2014/main" id="{D475A00D-DE8D-D273-4FAF-110291372D5E}"/>
              </a:ext>
            </a:extLst>
          </p:cNvPr>
          <p:cNvPicPr>
            <a:picLocks noChangeAspect="1"/>
          </p:cNvPicPr>
          <p:nvPr/>
        </p:nvPicPr>
        <p:blipFill>
          <a:blip r:embed="rId3"/>
          <a:stretch>
            <a:fillRect/>
          </a:stretch>
        </p:blipFill>
        <p:spPr>
          <a:xfrm>
            <a:off x="407257" y="533494"/>
            <a:ext cx="11377486" cy="6121305"/>
          </a:xfrm>
          <a:prstGeom prst="rect">
            <a:avLst/>
          </a:prstGeom>
        </p:spPr>
      </p:pic>
    </p:spTree>
    <p:extLst>
      <p:ext uri="{BB962C8B-B14F-4D97-AF65-F5344CB8AC3E}">
        <p14:creationId xmlns:p14="http://schemas.microsoft.com/office/powerpoint/2010/main" val="5772579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Shape 1">
            <a:extLst>
              <a:ext uri="{FF2B5EF4-FFF2-40B4-BE49-F238E27FC236}">
                <a16:creationId xmlns:a16="http://schemas.microsoft.com/office/drawing/2014/main" id="{B286F94E-AC77-C54D-9E22-EB8EB6F489F0}"/>
              </a:ext>
            </a:extLst>
          </p:cNvPr>
          <p:cNvSpPr txBox="1"/>
          <p:nvPr/>
        </p:nvSpPr>
        <p:spPr>
          <a:xfrm>
            <a:off x="-1" y="8501"/>
            <a:ext cx="8872151" cy="451341"/>
          </a:xfrm>
          <a:prstGeom prst="rect">
            <a:avLst/>
          </a:prstGeom>
          <a:noFill/>
          <a:ln>
            <a:noFill/>
          </a:ln>
        </p:spPr>
        <p:txBody>
          <a:bodyPr lIns="81646" tIns="40823" rIns="81646" bIns="40823"/>
          <a:lstStyle/>
          <a:p>
            <a:r>
              <a:rPr lang="en-US" sz="2903" spc="-1" dirty="0">
                <a:solidFill>
                  <a:srgbClr val="FFFF00"/>
                </a:solidFill>
                <a:uFill>
                  <a:solidFill>
                    <a:srgbClr val="FFFFFF"/>
                  </a:solidFill>
                </a:uFill>
                <a:latin typeface="Avenir Medium" panose="02000503020000020003" pitchFamily="2" charset="0"/>
              </a:rPr>
              <a:t>Identification of IC and CG Discharges</a:t>
            </a:r>
            <a:endParaRPr lang="en-US" sz="1633" spc="-1" dirty="0">
              <a:solidFill>
                <a:srgbClr val="FFFF00"/>
              </a:solidFill>
              <a:uFill>
                <a:solidFill>
                  <a:srgbClr val="FFFFFF"/>
                </a:solidFill>
              </a:uFill>
              <a:latin typeface="Avenir Medium" panose="02000503020000020003" pitchFamily="2" charset="0"/>
            </a:endParaRPr>
          </a:p>
        </p:txBody>
      </p:sp>
      <p:pic>
        <p:nvPicPr>
          <p:cNvPr id="9" name="図 8" descr="グラフィカル ユーザー インターフェイス&#10;&#10;自動的に生成された説明">
            <a:extLst>
              <a:ext uri="{FF2B5EF4-FFF2-40B4-BE49-F238E27FC236}">
                <a16:creationId xmlns:a16="http://schemas.microsoft.com/office/drawing/2014/main" id="{6769D363-3451-665D-DD37-7CA78BC13EA8}"/>
              </a:ext>
            </a:extLst>
          </p:cNvPr>
          <p:cNvPicPr>
            <a:picLocks noChangeAspect="1"/>
          </p:cNvPicPr>
          <p:nvPr/>
        </p:nvPicPr>
        <p:blipFill>
          <a:blip r:embed="rId2"/>
          <a:stretch>
            <a:fillRect/>
          </a:stretch>
        </p:blipFill>
        <p:spPr>
          <a:xfrm>
            <a:off x="44663" y="519480"/>
            <a:ext cx="7530277" cy="6109919"/>
          </a:xfrm>
          <a:prstGeom prst="rect">
            <a:avLst/>
          </a:prstGeom>
          <a:effectLst/>
        </p:spPr>
      </p:pic>
      <p:pic>
        <p:nvPicPr>
          <p:cNvPr id="12" name="図 11" descr="テーブル が含まれている画像&#10;&#10;自動的に生成された説明">
            <a:extLst>
              <a:ext uri="{FF2B5EF4-FFF2-40B4-BE49-F238E27FC236}">
                <a16:creationId xmlns:a16="http://schemas.microsoft.com/office/drawing/2014/main" id="{2AE4CCAA-B69D-5B15-16D9-58A18A2AC25D}"/>
              </a:ext>
            </a:extLst>
          </p:cNvPr>
          <p:cNvPicPr>
            <a:picLocks noChangeAspect="1"/>
          </p:cNvPicPr>
          <p:nvPr/>
        </p:nvPicPr>
        <p:blipFill>
          <a:blip r:embed="rId3"/>
          <a:stretch>
            <a:fillRect/>
          </a:stretch>
        </p:blipFill>
        <p:spPr>
          <a:xfrm>
            <a:off x="7668219" y="1340209"/>
            <a:ext cx="4499687" cy="398853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図 26" descr="カレンダー&#10;&#10;自動的に生成された説明">
            <a:extLst>
              <a:ext uri="{FF2B5EF4-FFF2-40B4-BE49-F238E27FC236}">
                <a16:creationId xmlns:a16="http://schemas.microsoft.com/office/drawing/2014/main" id="{CBA3C36A-64FF-E804-3BB4-5CAF35EE22DF}"/>
              </a:ext>
            </a:extLst>
          </p:cNvPr>
          <p:cNvPicPr>
            <a:picLocks noChangeAspect="1"/>
          </p:cNvPicPr>
          <p:nvPr/>
        </p:nvPicPr>
        <p:blipFill>
          <a:blip r:embed="rId2"/>
          <a:stretch>
            <a:fillRect/>
          </a:stretch>
        </p:blipFill>
        <p:spPr>
          <a:xfrm>
            <a:off x="6609347" y="0"/>
            <a:ext cx="5539173" cy="6705600"/>
          </a:xfrm>
          <a:prstGeom prst="rect">
            <a:avLst/>
          </a:prstGeom>
        </p:spPr>
      </p:pic>
      <p:sp>
        <p:nvSpPr>
          <p:cNvPr id="3" name="TextShape 1">
            <a:extLst>
              <a:ext uri="{FF2B5EF4-FFF2-40B4-BE49-F238E27FC236}">
                <a16:creationId xmlns:a16="http://schemas.microsoft.com/office/drawing/2014/main" id="{B286F94E-AC77-C54D-9E22-EB8EB6F489F0}"/>
              </a:ext>
            </a:extLst>
          </p:cNvPr>
          <p:cNvSpPr txBox="1"/>
          <p:nvPr/>
        </p:nvSpPr>
        <p:spPr>
          <a:xfrm>
            <a:off x="-1" y="8501"/>
            <a:ext cx="8872151" cy="451341"/>
          </a:xfrm>
          <a:prstGeom prst="rect">
            <a:avLst/>
          </a:prstGeom>
          <a:noFill/>
          <a:ln>
            <a:noFill/>
          </a:ln>
        </p:spPr>
        <p:txBody>
          <a:bodyPr lIns="81646" tIns="40823" rIns="81646" bIns="40823"/>
          <a:lstStyle/>
          <a:p>
            <a:r>
              <a:rPr lang="en-US" sz="2903" spc="-1" dirty="0">
                <a:solidFill>
                  <a:srgbClr val="FFFF00"/>
                </a:solidFill>
                <a:uFill>
                  <a:solidFill>
                    <a:srgbClr val="FFFFFF"/>
                  </a:solidFill>
                </a:uFill>
                <a:latin typeface="Avenir Medium" panose="02000503020000020003" pitchFamily="2" charset="0"/>
              </a:rPr>
              <a:t>Identification of IC and CG Discharges</a:t>
            </a:r>
            <a:endParaRPr lang="en-US" sz="1633" spc="-1" dirty="0">
              <a:solidFill>
                <a:srgbClr val="FFFF00"/>
              </a:solidFill>
              <a:uFill>
                <a:solidFill>
                  <a:srgbClr val="FFFFFF"/>
                </a:solidFill>
              </a:uFill>
              <a:latin typeface="Avenir Medium" panose="02000503020000020003" pitchFamily="2" charset="0"/>
            </a:endParaRPr>
          </a:p>
        </p:txBody>
      </p:sp>
      <p:sp>
        <p:nvSpPr>
          <p:cNvPr id="16" name="テキスト ボックス 15">
            <a:extLst>
              <a:ext uri="{FF2B5EF4-FFF2-40B4-BE49-F238E27FC236}">
                <a16:creationId xmlns:a16="http://schemas.microsoft.com/office/drawing/2014/main" id="{402375E4-FAF0-E43E-1667-901C574EFF86}"/>
              </a:ext>
            </a:extLst>
          </p:cNvPr>
          <p:cNvSpPr txBox="1"/>
          <p:nvPr/>
        </p:nvSpPr>
        <p:spPr>
          <a:xfrm>
            <a:off x="602112" y="1165655"/>
            <a:ext cx="5713424" cy="846386"/>
          </a:xfrm>
          <a:prstGeom prst="rect">
            <a:avLst/>
          </a:prstGeom>
          <a:noFill/>
        </p:spPr>
        <p:txBody>
          <a:bodyPr wrap="none" rtlCol="0">
            <a:spAutoFit/>
          </a:bodyPr>
          <a:lstStyle/>
          <a:p>
            <a:pPr marL="342900" indent="-342900" algn="l">
              <a:spcAft>
                <a:spcPts val="600"/>
              </a:spcAft>
              <a:buFont typeface="Wingdings" pitchFamily="2" charset="2"/>
              <a:buChar char="l"/>
            </a:pPr>
            <a:r>
              <a:rPr kumimoji="1" lang="en-US" altLang="ja-JP" sz="2200" dirty="0">
                <a:latin typeface="Avenir Medium" panose="02000503020000020003" pitchFamily="2" charset="0"/>
                <a:ea typeface="Meiryo" charset="-128"/>
                <a:cs typeface="Meiryo" charset="-128"/>
              </a:rPr>
              <a:t>Date :		2014-08-06  17:08:14.</a:t>
            </a:r>
            <a:r>
              <a:rPr kumimoji="1" lang="en-US" altLang="ja-JP" sz="2000" dirty="0">
                <a:latin typeface="Avenir Medium" panose="02000503020000020003" pitchFamily="2" charset="0"/>
                <a:ea typeface="Meiryo" charset="-128"/>
                <a:cs typeface="Meiryo" charset="-128"/>
              </a:rPr>
              <a:t>879</a:t>
            </a:r>
            <a:r>
              <a:rPr kumimoji="1" lang="en-US" altLang="ja-JP" sz="2200" dirty="0">
                <a:latin typeface="Avenir Medium" panose="02000503020000020003" pitchFamily="2" charset="0"/>
                <a:ea typeface="Meiryo" charset="-128"/>
                <a:cs typeface="Meiryo" charset="-128"/>
              </a:rPr>
              <a:t> UT</a:t>
            </a:r>
          </a:p>
          <a:p>
            <a:pPr marL="342900" indent="-342900" algn="l">
              <a:spcAft>
                <a:spcPts val="600"/>
              </a:spcAft>
              <a:buFont typeface="Wingdings" pitchFamily="2" charset="2"/>
              <a:buChar char="l"/>
            </a:pPr>
            <a:r>
              <a:rPr kumimoji="1" lang="en-US" altLang="ja-JP" sz="2200" dirty="0">
                <a:latin typeface="Avenir Medium" panose="02000503020000020003" pitchFamily="2" charset="0"/>
                <a:ea typeface="Meiryo" charset="-128"/>
                <a:cs typeface="Meiryo" charset="-128"/>
              </a:rPr>
              <a:t>Location :  	(157.61°E, 22.62°N)</a:t>
            </a:r>
          </a:p>
        </p:txBody>
      </p:sp>
      <p:sp>
        <p:nvSpPr>
          <p:cNvPr id="28" name="テキスト ボックス 27">
            <a:extLst>
              <a:ext uri="{FF2B5EF4-FFF2-40B4-BE49-F238E27FC236}">
                <a16:creationId xmlns:a16="http://schemas.microsoft.com/office/drawing/2014/main" id="{9373EA90-27E4-F0D0-C2B0-C38FC40BFB02}"/>
              </a:ext>
            </a:extLst>
          </p:cNvPr>
          <p:cNvSpPr txBox="1"/>
          <p:nvPr/>
        </p:nvSpPr>
        <p:spPr>
          <a:xfrm>
            <a:off x="190217" y="559770"/>
            <a:ext cx="2098651" cy="523220"/>
          </a:xfrm>
          <a:prstGeom prst="rect">
            <a:avLst/>
          </a:prstGeom>
        </p:spPr>
        <p:style>
          <a:lnRef idx="0">
            <a:schemeClr val="accent6"/>
          </a:lnRef>
          <a:fillRef idx="3">
            <a:schemeClr val="accent6"/>
          </a:fillRef>
          <a:effectRef idx="3">
            <a:schemeClr val="accent6"/>
          </a:effectRef>
          <a:fontRef idx="minor">
            <a:schemeClr val="lt1"/>
          </a:fontRef>
        </p:style>
        <p:txBody>
          <a:bodyPr wrap="none" rtlCol="0">
            <a:spAutoFit/>
          </a:bodyPr>
          <a:lstStyle/>
          <a:p>
            <a:pPr algn="l"/>
            <a:r>
              <a:rPr kumimoji="1" lang="en-US" altLang="ja-JP" sz="2800" b="1" dirty="0">
                <a:solidFill>
                  <a:schemeClr val="tx1"/>
                </a:solidFill>
                <a:latin typeface="Avenir Heavy" panose="02000503020000020003" pitchFamily="2" charset="0"/>
                <a:ea typeface="Meiryo" charset="-128"/>
                <a:cs typeface="Meiryo" charset="-128"/>
              </a:rPr>
              <a:t> -CG Event </a:t>
            </a:r>
            <a:endParaRPr kumimoji="1" lang="ja-JP" altLang="en-US" sz="2800" b="1" dirty="0">
              <a:solidFill>
                <a:schemeClr val="tx1"/>
              </a:solidFill>
              <a:latin typeface="Avenir Heavy" panose="02000503020000020003" pitchFamily="2" charset="0"/>
              <a:ea typeface="Meiryo" charset="-128"/>
              <a:cs typeface="Meiryo" charset="-128"/>
            </a:endParaRPr>
          </a:p>
        </p:txBody>
      </p:sp>
      <p:grpSp>
        <p:nvGrpSpPr>
          <p:cNvPr id="5" name="グループ化 4">
            <a:extLst>
              <a:ext uri="{FF2B5EF4-FFF2-40B4-BE49-F238E27FC236}">
                <a16:creationId xmlns:a16="http://schemas.microsoft.com/office/drawing/2014/main" id="{75E31741-5273-0653-95B7-98C7257239BA}"/>
              </a:ext>
            </a:extLst>
          </p:cNvPr>
          <p:cNvGrpSpPr/>
          <p:nvPr/>
        </p:nvGrpSpPr>
        <p:grpSpPr>
          <a:xfrm>
            <a:off x="-1" y="2452518"/>
            <a:ext cx="6609347" cy="4038217"/>
            <a:chOff x="-1" y="2452518"/>
            <a:chExt cx="6609347" cy="4038217"/>
          </a:xfrm>
        </p:grpSpPr>
        <p:pic>
          <p:nvPicPr>
            <p:cNvPr id="25" name="図 24" descr="タイムライン が含まれている画像&#10;&#10;自動的に生成された説明">
              <a:extLst>
                <a:ext uri="{FF2B5EF4-FFF2-40B4-BE49-F238E27FC236}">
                  <a16:creationId xmlns:a16="http://schemas.microsoft.com/office/drawing/2014/main" id="{9E812561-B63C-116E-B646-396F4D681253}"/>
                </a:ext>
              </a:extLst>
            </p:cNvPr>
            <p:cNvPicPr>
              <a:picLocks noChangeAspect="1"/>
            </p:cNvPicPr>
            <p:nvPr/>
          </p:nvPicPr>
          <p:blipFill>
            <a:blip r:embed="rId3"/>
            <a:stretch>
              <a:fillRect/>
            </a:stretch>
          </p:blipFill>
          <p:spPr>
            <a:xfrm>
              <a:off x="-1" y="2452518"/>
              <a:ext cx="6609347" cy="4038217"/>
            </a:xfrm>
            <a:prstGeom prst="rect">
              <a:avLst/>
            </a:prstGeom>
          </p:spPr>
        </p:pic>
        <p:sp>
          <p:nvSpPr>
            <p:cNvPr id="2" name="テキスト ボックス 1">
              <a:extLst>
                <a:ext uri="{FF2B5EF4-FFF2-40B4-BE49-F238E27FC236}">
                  <a16:creationId xmlns:a16="http://schemas.microsoft.com/office/drawing/2014/main" id="{E3EADE4C-6E47-A08C-27D5-0ABC9E44BEE2}"/>
                </a:ext>
              </a:extLst>
            </p:cNvPr>
            <p:cNvSpPr txBox="1"/>
            <p:nvPr/>
          </p:nvSpPr>
          <p:spPr>
            <a:xfrm>
              <a:off x="124552" y="3050653"/>
              <a:ext cx="651140" cy="354712"/>
            </a:xfrm>
            <a:prstGeom prst="rect">
              <a:avLst/>
            </a:prstGeom>
            <a:noFill/>
          </p:spPr>
          <p:txBody>
            <a:bodyPr wrap="none" rtlCol="0">
              <a:spAutoFit/>
            </a:bodyPr>
            <a:lstStyle/>
            <a:p>
              <a:pPr algn="l">
                <a:lnSpc>
                  <a:spcPts val="2100"/>
                </a:lnSpc>
              </a:pPr>
              <a:r>
                <a:rPr kumimoji="1" lang="en-US" altLang="ja-JP" sz="1600" b="1" dirty="0">
                  <a:solidFill>
                    <a:srgbClr val="FFFF00"/>
                  </a:solidFill>
                  <a:latin typeface="Avenir Heavy" panose="02000503020000020003" pitchFamily="2" charset="0"/>
                  <a:ea typeface="Meiryo" charset="-128"/>
                  <a:cs typeface="Meiryo" charset="-128"/>
                </a:rPr>
                <a:t>LSI-1</a:t>
              </a:r>
              <a:endParaRPr kumimoji="1" lang="ja-JP" altLang="en-US" sz="1600" b="1" dirty="0">
                <a:solidFill>
                  <a:srgbClr val="FFFF00"/>
                </a:solidFill>
                <a:latin typeface="Avenir Heavy" panose="02000503020000020003" pitchFamily="2" charset="0"/>
                <a:ea typeface="Meiryo" charset="-128"/>
                <a:cs typeface="Meiryo" charset="-128"/>
              </a:endParaRPr>
            </a:p>
          </p:txBody>
        </p:sp>
        <p:sp>
          <p:nvSpPr>
            <p:cNvPr id="4" name="テキスト ボックス 3">
              <a:extLst>
                <a:ext uri="{FF2B5EF4-FFF2-40B4-BE49-F238E27FC236}">
                  <a16:creationId xmlns:a16="http://schemas.microsoft.com/office/drawing/2014/main" id="{1EA9D36B-A412-5182-D262-06576943AF0B}"/>
                </a:ext>
              </a:extLst>
            </p:cNvPr>
            <p:cNvSpPr txBox="1"/>
            <p:nvPr/>
          </p:nvSpPr>
          <p:spPr>
            <a:xfrm>
              <a:off x="124551" y="4908908"/>
              <a:ext cx="651140" cy="354712"/>
            </a:xfrm>
            <a:prstGeom prst="rect">
              <a:avLst/>
            </a:prstGeom>
            <a:noFill/>
          </p:spPr>
          <p:txBody>
            <a:bodyPr wrap="none" rtlCol="0">
              <a:spAutoFit/>
            </a:bodyPr>
            <a:lstStyle/>
            <a:p>
              <a:pPr algn="l">
                <a:lnSpc>
                  <a:spcPts val="2100"/>
                </a:lnSpc>
              </a:pPr>
              <a:r>
                <a:rPr kumimoji="1" lang="en-US" altLang="ja-JP" sz="1600" b="1" dirty="0">
                  <a:solidFill>
                    <a:srgbClr val="FFFF00"/>
                  </a:solidFill>
                  <a:latin typeface="Avenir Heavy" panose="02000503020000020003" pitchFamily="2" charset="0"/>
                  <a:ea typeface="Meiryo" charset="-128"/>
                  <a:cs typeface="Meiryo" charset="-128"/>
                </a:rPr>
                <a:t>LSI-2</a:t>
              </a:r>
              <a:endParaRPr kumimoji="1" lang="ja-JP" altLang="en-US" sz="1600" b="1" dirty="0">
                <a:solidFill>
                  <a:srgbClr val="FFFF00"/>
                </a:solidFill>
                <a:latin typeface="Avenir Heavy" panose="02000503020000020003" pitchFamily="2" charset="0"/>
                <a:ea typeface="Meiryo" charset="-128"/>
                <a:cs typeface="Meiryo" charset="-128"/>
              </a:endParaRPr>
            </a:p>
          </p:txBody>
        </p:sp>
      </p:grpSp>
      <p:sp>
        <p:nvSpPr>
          <p:cNvPr id="6" name="円/楕円 5">
            <a:extLst>
              <a:ext uri="{FF2B5EF4-FFF2-40B4-BE49-F238E27FC236}">
                <a16:creationId xmlns:a16="http://schemas.microsoft.com/office/drawing/2014/main" id="{AAB0D3FC-7377-E291-7F01-CB7DF80F1812}"/>
              </a:ext>
            </a:extLst>
          </p:cNvPr>
          <p:cNvSpPr/>
          <p:nvPr/>
        </p:nvSpPr>
        <p:spPr>
          <a:xfrm>
            <a:off x="3393440" y="4185920"/>
            <a:ext cx="518160" cy="528320"/>
          </a:xfrm>
          <a:prstGeom prst="ellipse">
            <a:avLst/>
          </a:prstGeom>
          <a:noFill/>
          <a:ln w="19050">
            <a:solidFill>
              <a:srgbClr val="FFFF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540778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9525" cmpd="sng">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marL="342900" indent="-342900" algn="l">
          <a:lnSpc>
            <a:spcPts val="2100"/>
          </a:lnSpc>
          <a:buFont typeface="Wingdings" pitchFamily="2" charset="2"/>
          <a:buChar char="l"/>
          <a:defRPr kumimoji="1" sz="2000" dirty="0" smtClean="0">
            <a:latin typeface="Avenir Medium" panose="02000503020000020003" pitchFamily="2" charset="0"/>
            <a:ea typeface="Meiryo" charset="-128"/>
            <a:cs typeface="Meiryo" charset="-128"/>
          </a:defRPr>
        </a:defPPr>
      </a:lstStyle>
    </a:tx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14583</TotalTime>
  <Words>1134</Words>
  <Application>Microsoft Macintosh PowerPoint</Application>
  <PresentationFormat>ワイド画面</PresentationFormat>
  <Paragraphs>157</Paragraphs>
  <Slides>28</Slides>
  <Notes>6</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28</vt:i4>
      </vt:variant>
    </vt:vector>
  </HeadingPairs>
  <TitlesOfParts>
    <vt:vector size="40" baseType="lpstr">
      <vt:lpstr>Meiryo</vt:lpstr>
      <vt:lpstr>Arial</vt:lpstr>
      <vt:lpstr>Avenir</vt:lpstr>
      <vt:lpstr>Avenir Book</vt:lpstr>
      <vt:lpstr>Avenir Heavy</vt:lpstr>
      <vt:lpstr>Avenir Medium</vt:lpstr>
      <vt:lpstr>Avenir Oblique</vt:lpstr>
      <vt:lpstr>Calibri</vt:lpstr>
      <vt:lpstr>Calisto MT</vt:lpstr>
      <vt:lpstr>Cooper Black</vt:lpstr>
      <vt:lpstr>Wingdings</vt:lpstr>
      <vt:lpstr>ホワイト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夜間日中を問わず，雷放電に伴って放射される平均的な光量が検出可能であることが示された．</vt:lpstr>
      <vt:lpstr>PowerPoint プレゼンテーション</vt:lpstr>
      <vt:lpstr>PowerPoint プレゼンテーション</vt:lpstr>
      <vt:lpstr>PowerPoint プレゼンテーション</vt:lpstr>
      <vt:lpstr>PowerPoint プレゼンテーション</vt:lpstr>
    </vt:vector>
  </TitlesOfParts>
  <Company>北海道大学大学院理学研究院</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Mitsuteru SATO</dc:creator>
  <cp:lastModifiedBy>佐藤　光輝</cp:lastModifiedBy>
  <cp:revision>7815</cp:revision>
  <cp:lastPrinted>2021-05-11T03:58:36Z</cp:lastPrinted>
  <dcterms:created xsi:type="dcterms:W3CDTF">2015-12-11T03:45:53Z</dcterms:created>
  <dcterms:modified xsi:type="dcterms:W3CDTF">2024-09-25T03:26:09Z</dcterms:modified>
</cp:coreProperties>
</file>