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af29a830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8af29a830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af29a830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8af29a830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af29a8309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8af29a830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b0c2b2ea2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8b0c2b2ea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b0c2b2ea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8b0c2b2ea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b0c2b2ea2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8b0c2b2ea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b0c2b2ea2_1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8b0c2b2ea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69546bc5f_12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a69546bc5f_12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2edabf80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02edabf80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2edabf80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02edabf80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b0c2b2ea2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8b0c2b2e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b0c2b2ea2_1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8b0c2b2ea2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b040b91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8b040b9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b0c2b2ea2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8b0c2b2ea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b040b910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8b040b91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b0c2b2ea2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8b0c2b2ea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af29a830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8af29a830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af29a830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8af29a83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03934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203934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559169" y="106709"/>
            <a:ext cx="10228640" cy="11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257427" y="-1234836"/>
            <a:ext cx="4832124" cy="1022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59169" y="106709"/>
            <a:ext cx="10228640" cy="11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59169" y="1463422"/>
            <a:ext cx="10228640" cy="483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465383" y="1428384"/>
            <a:ext cx="1020494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465381" y="4308109"/>
            <a:ext cx="1020494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559169" y="106709"/>
            <a:ext cx="10228640" cy="11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465383" y="1513943"/>
            <a:ext cx="5181600" cy="482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799383" y="1513943"/>
            <a:ext cx="5181600" cy="482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481754" y="971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481754" y="142274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481754" y="2246655"/>
            <a:ext cx="5157787" cy="411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814166" y="142274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814166" y="2246655"/>
            <a:ext cx="5183188" cy="411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559169" y="106709"/>
            <a:ext cx="10228640" cy="11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465383" y="16412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808783" y="694348"/>
            <a:ext cx="6172200" cy="56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465383" y="1764323"/>
            <a:ext cx="3932237" cy="45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78342" y="410308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921742" y="940533"/>
            <a:ext cx="6172200" cy="534303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578342" y="2010507"/>
            <a:ext cx="3932237" cy="427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59169" y="106709"/>
            <a:ext cx="10228640" cy="11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59169" y="1463422"/>
            <a:ext cx="10228640" cy="483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46538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296511" y="6484398"/>
            <a:ext cx="7373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787809" y="6484399"/>
            <a:ext cx="404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203934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/>
              <a:t>A Comparison of GLM and VIIRS/Modis</a:t>
            </a:r>
            <a:endParaRPr sz="440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189925" y="4350675"/>
            <a:ext cx="91440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/>
              <a:t>Michael Stock, Julia Tilles, Joseph Berry</a:t>
            </a:r>
            <a:endParaRPr sz="2200"/>
          </a:p>
        </p:txBody>
      </p:sp>
      <p:sp>
        <p:nvSpPr>
          <p:cNvPr id="90" name="Google Shape;90;p13"/>
          <p:cNvSpPr txBox="1"/>
          <p:nvPr/>
        </p:nvSpPr>
        <p:spPr>
          <a:xfrm>
            <a:off x="1465384" y="6196421"/>
            <a:ext cx="34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 Science Meeting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465383" y="6488668"/>
            <a:ext cx="34147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Sept. 2024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r="57848"/>
          <a:stretch/>
        </p:blipFill>
        <p:spPr>
          <a:xfrm>
            <a:off x="10878250" y="5651175"/>
            <a:ext cx="1149275" cy="10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3975" y="5651175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4174" y="5663775"/>
            <a:ext cx="1066798" cy="106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Lightning Tracer: Time since lightning </a:t>
            </a:r>
            <a:endParaRPr sz="3500" dirty="0"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1188574"/>
            <a:ext cx="10303249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880000" y="955625"/>
            <a:ext cx="99327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Group level data from GOES16 and GOES18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25 km radius, 1 hour time integrations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0.005 degree grid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Results: East vs. West</a:t>
            </a:r>
            <a:endParaRPr sz="3500"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Results: East vs. West</a:t>
            </a:r>
            <a:endParaRPr sz="3500"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 West: Roads vs. Holdover</a:t>
            </a:r>
            <a:endParaRPr sz="3500"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075" y="837549"/>
            <a:ext cx="10303249" cy="6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50072"/>
          <a:stretch/>
        </p:blipFill>
        <p:spPr>
          <a:xfrm>
            <a:off x="1770075" y="837549"/>
            <a:ext cx="10303249" cy="30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 West:  Holdover vs. Roads</a:t>
            </a:r>
            <a:endParaRPr sz="3500"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t="49225"/>
          <a:stretch/>
        </p:blipFill>
        <p:spPr>
          <a:xfrm>
            <a:off x="1657650" y="3703825"/>
            <a:ext cx="10303249" cy="306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 East: Roads vs. Holdover</a:t>
            </a:r>
            <a:endParaRPr sz="3500"/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Results East: Holdover vs. Roads</a:t>
            </a:r>
            <a:endParaRPr sz="3500"/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Fake Fire ‘Models’</a:t>
            </a:r>
            <a:endParaRPr sz="3500"/>
          </a:p>
        </p:txBody>
      </p:sp>
      <p:sp>
        <p:nvSpPr>
          <p:cNvPr id="210" name="Google Shape;210;p29"/>
          <p:cNvSpPr txBox="1"/>
          <p:nvPr/>
        </p:nvSpPr>
        <p:spPr>
          <a:xfrm>
            <a:off x="1680925" y="1539700"/>
            <a:ext cx="655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Random Arsonist</a:t>
            </a:r>
            <a:endParaRPr sz="22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Start on a Road + normal displacement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Uniform random time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680925" y="3665325"/>
            <a:ext cx="655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Random Lightning</a:t>
            </a:r>
            <a:endParaRPr sz="22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Random lightning group + normal displacement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-US" sz="2200">
                <a:latin typeface="Cambria"/>
                <a:ea typeface="Cambria"/>
                <a:cs typeface="Cambria"/>
                <a:sym typeface="Cambria"/>
              </a:rPr>
              <a:t>Lightning Time + lognormal holdover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8238325" y="1901500"/>
            <a:ext cx="1425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(σ=4 km)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8238325" y="4027125"/>
            <a:ext cx="1425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(σ=25 km)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8238325" y="4437975"/>
            <a:ext cx="387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(σ=0.9, 𝜇=1.5 ‘days’)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3032375" y="5920925"/>
            <a:ext cx="805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Rash Assumption: 10% of fires ignited by lightning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Fake Fires model: West</a:t>
            </a:r>
            <a:endParaRPr sz="3500"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12745"/>
            <a:ext cx="10303249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/>
        </p:nvSpPr>
        <p:spPr>
          <a:xfrm>
            <a:off x="10941658" y="3429000"/>
            <a:ext cx="10192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F77B4"/>
                </a:solidFill>
                <a:latin typeface="Cambria"/>
                <a:ea typeface="Cambria"/>
                <a:cs typeface="Cambria"/>
                <a:sym typeface="Cambria"/>
              </a:rPr>
              <a:t>28k</a:t>
            </a:r>
            <a:endParaRPr sz="2000" dirty="0">
              <a:solidFill>
                <a:srgbClr val="1F77B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23;p30">
            <a:extLst>
              <a:ext uri="{FF2B5EF4-FFF2-40B4-BE49-F238E27FC236}">
                <a16:creationId xmlns:a16="http://schemas.microsoft.com/office/drawing/2014/main" id="{69C106C4-3350-44AD-96E7-4D8711409562}"/>
              </a:ext>
            </a:extLst>
          </p:cNvPr>
          <p:cNvSpPr txBox="1"/>
          <p:nvPr/>
        </p:nvSpPr>
        <p:spPr>
          <a:xfrm>
            <a:off x="11511280" y="3429000"/>
            <a:ext cx="10192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D4D4D"/>
                </a:solidFill>
                <a:latin typeface="Cambria"/>
                <a:ea typeface="Cambria"/>
                <a:cs typeface="Cambria"/>
                <a:sym typeface="Cambria"/>
              </a:rPr>
              <a:t>19k</a:t>
            </a:r>
            <a:endParaRPr sz="2000" dirty="0">
              <a:solidFill>
                <a:srgbClr val="4D4D4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Fake Fires model: East</a:t>
            </a:r>
            <a:endParaRPr sz="3500"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731374"/>
            <a:ext cx="10303249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3;p30">
            <a:extLst>
              <a:ext uri="{FF2B5EF4-FFF2-40B4-BE49-F238E27FC236}">
                <a16:creationId xmlns:a16="http://schemas.microsoft.com/office/drawing/2014/main" id="{81D77D79-B9BE-44DA-85F1-A9A704873BA9}"/>
              </a:ext>
            </a:extLst>
          </p:cNvPr>
          <p:cNvSpPr txBox="1"/>
          <p:nvPr/>
        </p:nvSpPr>
        <p:spPr>
          <a:xfrm>
            <a:off x="10941658" y="3429000"/>
            <a:ext cx="10192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F77B4"/>
                </a:solidFill>
                <a:latin typeface="Cambria"/>
                <a:ea typeface="Cambria"/>
                <a:cs typeface="Cambria"/>
                <a:sym typeface="Cambria"/>
              </a:rPr>
              <a:t>50k</a:t>
            </a:r>
            <a:endParaRPr sz="2000" dirty="0">
              <a:solidFill>
                <a:srgbClr val="1F77B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2203934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/>
              <a:t>Does Lightning Even Ignite Wildfires?</a:t>
            </a:r>
            <a:endParaRPr sz="44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2189925" y="4350675"/>
            <a:ext cx="91440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/>
              <a:t>Michael Stock, Julia Tilles, Joseph Berry</a:t>
            </a:r>
            <a:endParaRPr sz="2200"/>
          </a:p>
        </p:txBody>
      </p:sp>
      <p:sp>
        <p:nvSpPr>
          <p:cNvPr id="101" name="Google Shape;101;p14"/>
          <p:cNvSpPr txBox="1"/>
          <p:nvPr/>
        </p:nvSpPr>
        <p:spPr>
          <a:xfrm>
            <a:off x="1465384" y="6196421"/>
            <a:ext cx="34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 Science Meeting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465383" y="6488668"/>
            <a:ext cx="34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Sept. 2024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r="57848"/>
          <a:stretch/>
        </p:blipFill>
        <p:spPr>
          <a:xfrm>
            <a:off x="10878250" y="5651175"/>
            <a:ext cx="1149275" cy="10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3975" y="5651175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4174" y="5663775"/>
            <a:ext cx="1066798" cy="106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Summary</a:t>
            </a:r>
            <a:endParaRPr sz="3500"/>
          </a:p>
        </p:txBody>
      </p:sp>
      <p:sp>
        <p:nvSpPr>
          <p:cNvPr id="237" name="Google Shape;237;p32"/>
          <p:cNvSpPr txBox="1"/>
          <p:nvPr/>
        </p:nvSpPr>
        <p:spPr>
          <a:xfrm>
            <a:off x="1649525" y="2023875"/>
            <a:ext cx="803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Does Lightning Ignite Fires?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8186475" y="2023875"/>
            <a:ext cx="360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Probably?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Motivation</a:t>
            </a:r>
            <a:endParaRPr sz="3500"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776" y="169224"/>
            <a:ext cx="7651300" cy="653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610200" y="687025"/>
            <a:ext cx="286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Balch et al. 2017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610200" y="1385175"/>
            <a:ext cx="3597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Lightning: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16% of all fires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56% area burned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610200" y="5541200"/>
            <a:ext cx="359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Data From: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Short, 2014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Motivation</a:t>
            </a:r>
            <a:endParaRPr sz="3500"/>
          </a:p>
        </p:txBody>
      </p:sp>
      <p:sp>
        <p:nvSpPr>
          <p:cNvPr id="120" name="Google Shape;120;p16"/>
          <p:cNvSpPr txBox="1"/>
          <p:nvPr/>
        </p:nvSpPr>
        <p:spPr>
          <a:xfrm>
            <a:off x="1610200" y="687025"/>
            <a:ext cx="10228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 2014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Spatial wildfire occurrence data for the United States, 1992-2012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600" y="2098325"/>
            <a:ext cx="982027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Warning: Amateur at work </a:t>
            </a:r>
            <a:endParaRPr sz="3500" dirty="0"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l="1932" r="1922"/>
          <a:stretch/>
        </p:blipFill>
        <p:spPr>
          <a:xfrm>
            <a:off x="1657650" y="731374"/>
            <a:ext cx="10303250" cy="603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l="59" r="59"/>
          <a:stretch/>
        </p:blipFill>
        <p:spPr>
          <a:xfrm>
            <a:off x="1657650" y="731374"/>
            <a:ext cx="10303251" cy="6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l="59" r="59"/>
          <a:stretch/>
        </p:blipFill>
        <p:spPr>
          <a:xfrm>
            <a:off x="1657650" y="731374"/>
            <a:ext cx="10303251" cy="6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l="59" r="59"/>
          <a:stretch/>
        </p:blipFill>
        <p:spPr>
          <a:xfrm>
            <a:off x="1657650" y="731374"/>
            <a:ext cx="10303251" cy="60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6">
            <a:alphaModFix/>
          </a:blip>
          <a:srcRect l="59" r="59"/>
          <a:stretch/>
        </p:blipFill>
        <p:spPr>
          <a:xfrm>
            <a:off x="1657650" y="731374"/>
            <a:ext cx="10303251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The “Plan”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Fires</a:t>
            </a:r>
            <a:endParaRPr sz="3500" dirty="0"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1188574"/>
            <a:ext cx="10303249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10353175" y="5561350"/>
            <a:ext cx="1392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C78D8"/>
                </a:solidFill>
              </a:rPr>
              <a:t>East</a:t>
            </a:r>
            <a:endParaRPr sz="2800">
              <a:solidFill>
                <a:srgbClr val="3C78D8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880000" y="5561350"/>
            <a:ext cx="13929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C78D8"/>
                </a:solidFill>
              </a:rPr>
              <a:t>West</a:t>
            </a:r>
            <a:endParaRPr sz="2800">
              <a:solidFill>
                <a:srgbClr val="3C78D8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880000" y="955625"/>
            <a:ext cx="99327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Merged and grouped VIIRS and Modis detections into fire objects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270,524 fire objects between 11/30/2022 and 6/10/2024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Anthropogenic Tracer: Distance to nearest road</a:t>
            </a:r>
            <a:endParaRPr sz="3500" dirty="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1188574"/>
            <a:ext cx="10303249" cy="60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880000" y="955625"/>
            <a:ext cx="99327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Data from US Census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0.005 degree grid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559175" y="106704"/>
            <a:ext cx="102285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Anthropogenic Tracer: Distance to nearest road</a:t>
            </a:r>
            <a:endParaRPr sz="3500" dirty="0"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650" y="1188574"/>
            <a:ext cx="10303249" cy="60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WRO-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81717"/>
      </a:accent1>
      <a:accent2>
        <a:srgbClr val="FCF9DA"/>
      </a:accent2>
      <a:accent3>
        <a:srgbClr val="881717"/>
      </a:accent3>
      <a:accent4>
        <a:srgbClr val="FCF9DA"/>
      </a:accent4>
      <a:accent5>
        <a:srgbClr val="881717"/>
      </a:accent5>
      <a:accent6>
        <a:srgbClr val="FCF9DA"/>
      </a:accent6>
      <a:hlink>
        <a:srgbClr val="881717"/>
      </a:hlink>
      <a:folHlink>
        <a:srgbClr val="FCF9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276</Words>
  <Application>Microsoft Office PowerPoint</Application>
  <PresentationFormat>Widescreen</PresentationFormat>
  <Paragraphs>58</Paragraphs>
  <Slides>20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A Comparison of GLM and VIIRS/Modis</vt:lpstr>
      <vt:lpstr>Does Lightning Even Ignite Wildfires?</vt:lpstr>
      <vt:lpstr>Motivation</vt:lpstr>
      <vt:lpstr>Motivation</vt:lpstr>
      <vt:lpstr>Warning: Amateur at work </vt:lpstr>
      <vt:lpstr>The “Plan”</vt:lpstr>
      <vt:lpstr>Fires</vt:lpstr>
      <vt:lpstr>Anthropogenic Tracer: Distance to nearest road</vt:lpstr>
      <vt:lpstr>Anthropogenic Tracer: Distance to nearest road</vt:lpstr>
      <vt:lpstr>Lightning Tracer: Time since lightning </vt:lpstr>
      <vt:lpstr>Results: East vs. West</vt:lpstr>
      <vt:lpstr>Results: East vs. West</vt:lpstr>
      <vt:lpstr>Results West: Roads vs. Holdover</vt:lpstr>
      <vt:lpstr>Results West:  Holdover vs. Roads</vt:lpstr>
      <vt:lpstr>Results East: Roads vs. Holdover</vt:lpstr>
      <vt:lpstr>Results East: Holdover vs. Roads</vt:lpstr>
      <vt:lpstr>Fake Fire ‘Models’</vt:lpstr>
      <vt:lpstr>Fake Fires model: West</vt:lpstr>
      <vt:lpstr>Fake Fires model: East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GLM and VIIRS/Modis</dc:title>
  <dc:creator>Michael Stock</dc:creator>
  <cp:lastModifiedBy>Michael Stock</cp:lastModifiedBy>
  <cp:revision>5</cp:revision>
  <dcterms:modified xsi:type="dcterms:W3CDTF">2024-09-23T01:07:19Z</dcterms:modified>
</cp:coreProperties>
</file>