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Default Extension="svg" ContentType="image/sv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6" r:id="rId2"/>
    <p:sldId id="271" r:id="rId3"/>
    <p:sldId id="257" r:id="rId4"/>
    <p:sldId id="258" r:id="rId5"/>
    <p:sldId id="272" r:id="rId6"/>
    <p:sldId id="259" r:id="rId7"/>
    <p:sldId id="260" r:id="rId8"/>
    <p:sldId id="261" r:id="rId9"/>
    <p:sldId id="273" r:id="rId10"/>
    <p:sldId id="262" r:id="rId11"/>
    <p:sldId id="263" r:id="rId12"/>
    <p:sldId id="264" r:id="rId13"/>
    <p:sldId id="265" r:id="rId14"/>
    <p:sldId id="270" r:id="rId15"/>
    <p:sldId id="274" r:id="rId16"/>
    <p:sldId id="275" r:id="rId17"/>
    <p:sldId id="276" r:id="rId18"/>
  </p:sldIdLst>
  <p:sldSz cx="12192000" cy="6858000"/>
  <p:notesSz cx="6858000" cy="9144000"/>
  <p:defaultTextStyle>
    <a:defPPr>
      <a:defRPr lang="es-ES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-1056" y="-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80053991" name="Marcador de encabezado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52925319" name="Marcador de fecha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es-ES"/>
              <a:pPr>
                <a:defRPr/>
              </a:pPr>
              <a:t>01/09/2025</a:t>
            </a:fld>
            <a:endParaRPr lang="es-ES"/>
          </a:p>
        </p:txBody>
      </p:sp>
      <p:sp>
        <p:nvSpPr>
          <p:cNvPr id="1081256088" name="Marcador de imagen de diapositiva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s-ES"/>
          </a:p>
        </p:txBody>
      </p:sp>
      <p:sp>
        <p:nvSpPr>
          <p:cNvPr id="2012661286" name="Marcador de notas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s-ES"/>
              <a:t>Haga clic para modificar el estilo de texto del patrón</a:t>
            </a:r>
            <a:endParaRPr/>
          </a:p>
          <a:p>
            <a:pPr lvl="1">
              <a:defRPr/>
            </a:pPr>
            <a:r>
              <a:rPr lang="es-ES"/>
              <a:t>Segundo nivel</a:t>
            </a:r>
            <a:endParaRPr/>
          </a:p>
          <a:p>
            <a:pPr lvl="2">
              <a:defRPr/>
            </a:pPr>
            <a:r>
              <a:rPr lang="es-ES"/>
              <a:t>Tercer nivel</a:t>
            </a:r>
            <a:endParaRPr/>
          </a:p>
          <a:p>
            <a:pPr lvl="3">
              <a:defRPr/>
            </a:pPr>
            <a:r>
              <a:rPr lang="es-ES"/>
              <a:t>Cuarto nivel</a:t>
            </a:r>
            <a:endParaRPr/>
          </a:p>
          <a:p>
            <a:pPr lvl="4">
              <a:defRPr/>
            </a:pPr>
            <a:r>
              <a:rPr lang="es-ES"/>
              <a:t>Quinto nivel</a:t>
            </a:r>
          </a:p>
        </p:txBody>
      </p:sp>
      <p:sp>
        <p:nvSpPr>
          <p:cNvPr id="2071413781" name="Marcador de pie de página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6783550" name="Marcador de número de diapositiva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69334872" name="Marcador de pie de página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2"/>
            <a:ext cx="2971800" cy="4587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1858644275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51859247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02605642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2B7AF40-BE91-E4DA-22C9-C6FD1C6F419C}" type="slidenum">
              <a:rPr/>
              <a:pPr>
                <a:defRPr/>
              </a:pPr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04591389" name="Marcador de pie de página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0"/>
            <a:ext cx="2971800" cy="4587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1562721329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155039759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69753978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38B0D5E-9639-B0B0-D0FD-622731C06B5C}" type="slidenum">
              <a:rPr/>
              <a:pPr>
                <a:defRPr/>
              </a:pPr>
              <a:t>13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44433684" name="Marcador de pie de página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0"/>
            <a:ext cx="2971800" cy="4587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203268823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45081201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4627643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B68AC90-35E0-9F32-83D1-440FE3B5CCDE}" type="slidenum">
              <a:rPr/>
              <a:pPr>
                <a:defRPr/>
              </a:pPr>
              <a:t>14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51206879" name="Marcador de pie de página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1"/>
            <a:ext cx="2971800" cy="4587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81866207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22975802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7819888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7531214-3A8A-CD45-5F28-1FAB6C5ECFB9}" type="slidenum">
              <a:rPr/>
              <a:pPr>
                <a:defRPr/>
              </a:pPr>
              <a:t>3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0427257" name="Marcador de pie de página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1"/>
            <a:ext cx="2971800" cy="4587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452452475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20425397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2919641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DD25C2E-FC1C-02A0-F739-DF6FC90C6A8D}" type="slidenum">
              <a:rPr/>
              <a:pPr>
                <a:defRPr/>
              </a:pPr>
              <a:t>4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8171180" name="Marcador de pie de página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2"/>
            <a:ext cx="2971800" cy="4587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1685333940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193859674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29105014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86E4957-8B21-72A2-3516-920585DEAB88}" type="slidenum">
              <a:rPr/>
              <a:pPr>
                <a:defRPr/>
              </a:pPr>
              <a:t>6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0676070" name="Marcador de pie de página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1"/>
            <a:ext cx="2971800" cy="4587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1103381886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127201959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39899125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2685D53-DA90-9CD9-5F7F-ECB4D43C6D4E}" type="slidenum">
              <a:rPr/>
              <a:pPr>
                <a:defRPr/>
              </a:pPr>
              <a:t>7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12606017" name="Marcador de pie de página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1"/>
            <a:ext cx="2971800" cy="4587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1504576081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176510020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887604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8544346-CA8F-A0E4-0345-EE9458D7089C}" type="slidenum">
              <a:rPr/>
              <a:pPr>
                <a:defRPr/>
              </a:pPr>
              <a:t>8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45728511" name="Marcador de pie de página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1"/>
            <a:ext cx="2971800" cy="4587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0435590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150729064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2253216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845960A-78E9-8CDB-2E6C-2A35AD6545A9}" type="slidenum">
              <a:rPr/>
              <a:pPr>
                <a:defRPr/>
              </a:pPr>
              <a:t>10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23067955" name="Marcador de pie de página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1"/>
            <a:ext cx="2971800" cy="4587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137865007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167525271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03923328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AD528EA-9359-F4D0-4C34-7D815813C971}" type="slidenum">
              <a:rPr/>
              <a:pPr>
                <a:defRPr/>
              </a:pPr>
              <a:t>11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75166435" name="Marcador de pie de página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0"/>
            <a:ext cx="2971800" cy="4587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23929989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48669154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918632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C504677-669A-B196-FC80-7FFD3B868FFC}" type="slidenum">
              <a:rPr/>
              <a:pPr>
                <a:defRPr/>
              </a:pPr>
              <a:t>12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61365719" name="Title 1"/>
          <p:cNvSpPr>
            <a:spLocks noGrp="1"/>
          </p:cNvSpPr>
          <p:nvPr>
            <p:ph type="ctrTitle"/>
          </p:nvPr>
        </p:nvSpPr>
        <p:spPr bwMode="auto">
          <a:xfrm>
            <a:off x="1523999" y="1122362"/>
            <a:ext cx="9144000" cy="2387599"/>
          </a:xfrm>
        </p:spPr>
        <p:txBody>
          <a:bodyPr anchor="b"/>
          <a:lstStyle>
            <a:lvl1pPr algn="ctr">
              <a:defRPr sz="4500"/>
            </a:lvl1pPr>
          </a:lstStyle>
          <a:p>
            <a:pPr>
              <a:defRPr/>
            </a:pPr>
            <a:r>
              <a:rPr/>
              <a:t>Click to edit Master title style</a:t>
            </a:r>
          </a:p>
        </p:txBody>
      </p:sp>
      <p:sp>
        <p:nvSpPr>
          <p:cNvPr id="1539709967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3999" y="3602037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>
              <a:defRPr/>
            </a:pPr>
            <a:r>
              <a:rPr/>
              <a:t>Click to edit Master subtitle style</a:t>
            </a:r>
          </a:p>
        </p:txBody>
      </p:sp>
      <p:sp>
        <p:nvSpPr>
          <p:cNvPr id="1247904750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r>
              <a:rPr lang="pt-BR" smtClean="0"/>
              <a:t>01.11.2013</a:t>
            </a:r>
            <a:endParaRPr/>
          </a:p>
        </p:txBody>
      </p:sp>
      <p:sp>
        <p:nvSpPr>
          <p:cNvPr id="228353356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7705934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35681745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</a:p>
        </p:txBody>
      </p:sp>
      <p:sp>
        <p:nvSpPr>
          <p:cNvPr id="1975133316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/>
              <a:t>Click to edit Master text styles</a:t>
            </a:r>
          </a:p>
          <a:p>
            <a:pPr lvl="1">
              <a:defRPr/>
            </a:pPr>
            <a:r>
              <a:rPr/>
              <a:t>Second level</a:t>
            </a:r>
          </a:p>
          <a:p>
            <a:pPr lvl="2">
              <a:defRPr/>
            </a:pPr>
            <a:r>
              <a:rPr/>
              <a:t>Third level</a:t>
            </a:r>
          </a:p>
          <a:p>
            <a:pPr lvl="3">
              <a:defRPr/>
            </a:pPr>
            <a:r>
              <a:rPr/>
              <a:t>Fourth level</a:t>
            </a:r>
          </a:p>
          <a:p>
            <a:pPr lvl="4">
              <a:defRPr/>
            </a:pPr>
            <a:r>
              <a:rPr/>
              <a:t>Fifth level</a:t>
            </a:r>
          </a:p>
        </p:txBody>
      </p:sp>
      <p:sp>
        <p:nvSpPr>
          <p:cNvPr id="65922897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r>
              <a:rPr lang="pt-BR" smtClean="0"/>
              <a:t>01.11.2013</a:t>
            </a:r>
            <a:endParaRPr/>
          </a:p>
        </p:txBody>
      </p:sp>
      <p:sp>
        <p:nvSpPr>
          <p:cNvPr id="8478938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63166730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75841164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899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/>
              <a:t>Click to edit Master title style</a:t>
            </a:r>
          </a:p>
        </p:txBody>
      </p:sp>
      <p:sp>
        <p:nvSpPr>
          <p:cNvPr id="67380694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198" y="365125"/>
            <a:ext cx="7734299" cy="5811838"/>
          </a:xfrm>
        </p:spPr>
        <p:txBody>
          <a:bodyPr vert="eaVert"/>
          <a:lstStyle/>
          <a:p>
            <a:pPr lvl="0">
              <a:defRPr/>
            </a:pPr>
            <a:r>
              <a:rPr/>
              <a:t>Click to edit Master text styles</a:t>
            </a:r>
          </a:p>
          <a:p>
            <a:pPr lvl="1">
              <a:defRPr/>
            </a:pPr>
            <a:r>
              <a:rPr/>
              <a:t>Second level</a:t>
            </a:r>
          </a:p>
          <a:p>
            <a:pPr lvl="2">
              <a:defRPr/>
            </a:pPr>
            <a:r>
              <a:rPr/>
              <a:t>Third level</a:t>
            </a:r>
          </a:p>
          <a:p>
            <a:pPr lvl="3">
              <a:defRPr/>
            </a:pPr>
            <a:r>
              <a:rPr/>
              <a:t>Fourth level</a:t>
            </a:r>
          </a:p>
          <a:p>
            <a:pPr lvl="4">
              <a:defRPr/>
            </a:pPr>
            <a:r>
              <a:rPr/>
              <a:t>Fifth level</a:t>
            </a:r>
          </a:p>
        </p:txBody>
      </p:sp>
      <p:sp>
        <p:nvSpPr>
          <p:cNvPr id="287742639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r>
              <a:rPr lang="pt-BR" smtClean="0"/>
              <a:t>01.11.2013</a:t>
            </a:r>
            <a:endParaRPr/>
          </a:p>
        </p:txBody>
      </p:sp>
      <p:sp>
        <p:nvSpPr>
          <p:cNvPr id="165770236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761767751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21515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</a:p>
        </p:txBody>
      </p:sp>
      <p:sp>
        <p:nvSpPr>
          <p:cNvPr id="1723787507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</a:p>
          <a:p>
            <a:pPr lvl="1">
              <a:defRPr/>
            </a:pPr>
            <a:r>
              <a:rPr/>
              <a:t>Second level</a:t>
            </a:r>
          </a:p>
          <a:p>
            <a:pPr lvl="2">
              <a:defRPr/>
            </a:pPr>
            <a:r>
              <a:rPr/>
              <a:t>Third level</a:t>
            </a:r>
          </a:p>
          <a:p>
            <a:pPr lvl="3">
              <a:defRPr/>
            </a:pPr>
            <a:r>
              <a:rPr/>
              <a:t>Fourth level</a:t>
            </a:r>
          </a:p>
          <a:p>
            <a:pPr lvl="4">
              <a:defRPr/>
            </a:pPr>
            <a:r>
              <a:rPr/>
              <a:t>Fifth level</a:t>
            </a:r>
          </a:p>
        </p:txBody>
      </p:sp>
      <p:sp>
        <p:nvSpPr>
          <p:cNvPr id="315661880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r>
              <a:rPr lang="pt-BR" smtClean="0"/>
              <a:t>01.11.2013</a:t>
            </a:r>
            <a:endParaRPr/>
          </a:p>
        </p:txBody>
      </p:sp>
      <p:sp>
        <p:nvSpPr>
          <p:cNvPr id="85811669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42852619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53468551" name="Titl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pPr>
              <a:defRPr/>
            </a:pPr>
            <a:r>
              <a:rPr/>
              <a:t>Click to edit Master title style</a:t>
            </a:r>
          </a:p>
        </p:txBody>
      </p:sp>
      <p:sp>
        <p:nvSpPr>
          <p:cNvPr id="14577329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/>
              <a:t>Click to edit Master text styles</a:t>
            </a:r>
          </a:p>
        </p:txBody>
      </p:sp>
      <p:sp>
        <p:nvSpPr>
          <p:cNvPr id="1579788148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r>
              <a:rPr lang="pt-BR" smtClean="0"/>
              <a:t>01.11.2013</a:t>
            </a:r>
            <a:endParaRPr/>
          </a:p>
        </p:txBody>
      </p:sp>
      <p:sp>
        <p:nvSpPr>
          <p:cNvPr id="1708348640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784405817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63608143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</a:p>
        </p:txBody>
      </p:sp>
      <p:sp>
        <p:nvSpPr>
          <p:cNvPr id="225180932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198" y="1825625"/>
            <a:ext cx="5181599" cy="4351338"/>
          </a:xfrm>
        </p:spPr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</a:p>
          <a:p>
            <a:pPr lvl="1">
              <a:defRPr/>
            </a:pPr>
            <a:r>
              <a:rPr/>
              <a:t>Second level</a:t>
            </a:r>
          </a:p>
          <a:p>
            <a:pPr lvl="2">
              <a:defRPr/>
            </a:pPr>
            <a:r>
              <a:rPr/>
              <a:t>Third level</a:t>
            </a:r>
          </a:p>
          <a:p>
            <a:pPr lvl="3">
              <a:defRPr/>
            </a:pPr>
            <a:r>
              <a:rPr/>
              <a:t>Fourth level</a:t>
            </a:r>
          </a:p>
          <a:p>
            <a:pPr lvl="4">
              <a:defRPr/>
            </a:pPr>
            <a:r>
              <a:rPr/>
              <a:t>Fifth level</a:t>
            </a:r>
          </a:p>
        </p:txBody>
      </p:sp>
      <p:sp>
        <p:nvSpPr>
          <p:cNvPr id="437688325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599" cy="4351338"/>
          </a:xfrm>
        </p:spPr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</a:p>
          <a:p>
            <a:pPr lvl="1">
              <a:defRPr/>
            </a:pPr>
            <a:r>
              <a:rPr/>
              <a:t>Second level</a:t>
            </a:r>
          </a:p>
          <a:p>
            <a:pPr lvl="2">
              <a:defRPr/>
            </a:pPr>
            <a:r>
              <a:rPr/>
              <a:t>Third level</a:t>
            </a:r>
          </a:p>
          <a:p>
            <a:pPr lvl="3">
              <a:defRPr/>
            </a:pPr>
            <a:r>
              <a:rPr/>
              <a:t>Fourth level</a:t>
            </a:r>
          </a:p>
          <a:p>
            <a:pPr lvl="4">
              <a:defRPr/>
            </a:pPr>
            <a:r>
              <a:rPr/>
              <a:t>Fifth level</a:t>
            </a:r>
          </a:p>
        </p:txBody>
      </p:sp>
      <p:sp>
        <p:nvSpPr>
          <p:cNvPr id="210520776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r>
              <a:rPr lang="pt-BR" smtClean="0"/>
              <a:t>01.11.2013</a:t>
            </a:r>
            <a:endParaRPr/>
          </a:p>
        </p:txBody>
      </p:sp>
      <p:sp>
        <p:nvSpPr>
          <p:cNvPr id="123484927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939442982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3213101" name="Title 1"/>
          <p:cNvSpPr>
            <a:spLocks noGrp="1"/>
          </p:cNvSpPr>
          <p:nvPr>
            <p:ph type="title"/>
          </p:nvPr>
        </p:nvSpPr>
        <p:spPr bwMode="auto">
          <a:xfrm>
            <a:off x="839787" y="365125"/>
            <a:ext cx="10515600" cy="1325562"/>
          </a:xfrm>
        </p:spPr>
        <p:txBody>
          <a:bodyPr/>
          <a:lstStyle/>
          <a:p>
            <a:pPr>
              <a:defRPr/>
            </a:pPr>
            <a:r>
              <a:rPr/>
              <a:t>Click to edit Master title style</a:t>
            </a:r>
          </a:p>
        </p:txBody>
      </p:sp>
      <p:sp>
        <p:nvSpPr>
          <p:cNvPr id="166690206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9" y="1681162"/>
            <a:ext cx="5157785" cy="82391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/>
              <a:t>Click to edit Master text styles</a:t>
            </a:r>
          </a:p>
        </p:txBody>
      </p:sp>
      <p:sp>
        <p:nvSpPr>
          <p:cNvPr id="1621476189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9" y="2505074"/>
            <a:ext cx="5157785" cy="3684587"/>
          </a:xfrm>
        </p:spPr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</a:p>
          <a:p>
            <a:pPr lvl="1">
              <a:defRPr/>
            </a:pPr>
            <a:r>
              <a:rPr/>
              <a:t>Second level</a:t>
            </a:r>
          </a:p>
          <a:p>
            <a:pPr lvl="2">
              <a:defRPr/>
            </a:pPr>
            <a:r>
              <a:rPr/>
              <a:t>Third level</a:t>
            </a:r>
          </a:p>
          <a:p>
            <a:pPr lvl="3">
              <a:defRPr/>
            </a:pPr>
            <a:r>
              <a:rPr/>
              <a:t>Fourth level</a:t>
            </a:r>
          </a:p>
          <a:p>
            <a:pPr lvl="4">
              <a:defRPr/>
            </a:pPr>
            <a:r>
              <a:rPr/>
              <a:t>Fifth level</a:t>
            </a:r>
          </a:p>
        </p:txBody>
      </p:sp>
      <p:sp>
        <p:nvSpPr>
          <p:cNvPr id="69341277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2"/>
            <a:ext cx="5183187" cy="82391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/>
              <a:t>Click to edit Master text styles</a:t>
            </a:r>
          </a:p>
        </p:txBody>
      </p:sp>
      <p:sp>
        <p:nvSpPr>
          <p:cNvPr id="1019457889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7" cy="3684587"/>
          </a:xfrm>
        </p:spPr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</a:p>
          <a:p>
            <a:pPr lvl="1">
              <a:defRPr/>
            </a:pPr>
            <a:r>
              <a:rPr/>
              <a:t>Second level</a:t>
            </a:r>
          </a:p>
          <a:p>
            <a:pPr lvl="2">
              <a:defRPr/>
            </a:pPr>
            <a:r>
              <a:rPr/>
              <a:t>Third level</a:t>
            </a:r>
          </a:p>
          <a:p>
            <a:pPr lvl="3">
              <a:defRPr/>
            </a:pPr>
            <a:r>
              <a:rPr/>
              <a:t>Fourth level</a:t>
            </a:r>
          </a:p>
          <a:p>
            <a:pPr lvl="4">
              <a:defRPr/>
            </a:pPr>
            <a:r>
              <a:rPr/>
              <a:t>Fifth level</a:t>
            </a:r>
          </a:p>
        </p:txBody>
      </p:sp>
      <p:sp>
        <p:nvSpPr>
          <p:cNvPr id="162550813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r>
              <a:rPr lang="pt-BR" smtClean="0"/>
              <a:t>01.11.2013</a:t>
            </a:r>
            <a:endParaRPr/>
          </a:p>
        </p:txBody>
      </p:sp>
      <p:sp>
        <p:nvSpPr>
          <p:cNvPr id="1457494552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62632184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69238251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</a:p>
        </p:txBody>
      </p:sp>
      <p:sp>
        <p:nvSpPr>
          <p:cNvPr id="193379899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r>
              <a:rPr lang="pt-BR" smtClean="0"/>
              <a:t>01.11.2013</a:t>
            </a:r>
            <a:endParaRPr/>
          </a:p>
        </p:txBody>
      </p:sp>
      <p:sp>
        <p:nvSpPr>
          <p:cNvPr id="1054306980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738543021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79831991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r>
              <a:rPr lang="pt-BR" smtClean="0"/>
              <a:t>01.11.2013</a:t>
            </a:r>
            <a:endParaRPr/>
          </a:p>
        </p:txBody>
      </p:sp>
      <p:sp>
        <p:nvSpPr>
          <p:cNvPr id="1749659688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072486199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26743707" name="Title 1"/>
          <p:cNvSpPr>
            <a:spLocks noGrp="1"/>
          </p:cNvSpPr>
          <p:nvPr>
            <p:ph type="title"/>
          </p:nvPr>
        </p:nvSpPr>
        <p:spPr bwMode="auto">
          <a:xfrm>
            <a:off x="839787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/>
              <a:t>Click to edit Master title style</a:t>
            </a:r>
          </a:p>
        </p:txBody>
      </p:sp>
      <p:sp>
        <p:nvSpPr>
          <p:cNvPr id="45997601" name="Content Placeholder 2"/>
          <p:cNvSpPr>
            <a:spLocks noGrp="1"/>
          </p:cNvSpPr>
          <p:nvPr>
            <p:ph idx="1"/>
          </p:nvPr>
        </p:nvSpPr>
        <p:spPr bwMode="auto">
          <a:xfrm>
            <a:off x="5183187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>
              <a:defRPr/>
            </a:pPr>
            <a:r>
              <a:rPr/>
              <a:t>Click to edit Master text styles</a:t>
            </a:r>
          </a:p>
          <a:p>
            <a:pPr lvl="1">
              <a:defRPr/>
            </a:pPr>
            <a:r>
              <a:rPr/>
              <a:t>Second level</a:t>
            </a:r>
          </a:p>
          <a:p>
            <a:pPr lvl="2">
              <a:defRPr/>
            </a:pPr>
            <a:r>
              <a:rPr/>
              <a:t>Third level</a:t>
            </a:r>
          </a:p>
          <a:p>
            <a:pPr lvl="3">
              <a:defRPr/>
            </a:pPr>
            <a:r>
              <a:rPr/>
              <a:t>Fourth level</a:t>
            </a:r>
          </a:p>
          <a:p>
            <a:pPr lvl="4">
              <a:defRPr/>
            </a:pPr>
            <a:r>
              <a:rPr/>
              <a:t>Fifth level</a:t>
            </a:r>
          </a:p>
        </p:txBody>
      </p:sp>
      <p:sp>
        <p:nvSpPr>
          <p:cNvPr id="164250422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7" y="2057399"/>
            <a:ext cx="3932237" cy="381158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/>
              <a:t>Click to edit Master text styles</a:t>
            </a:r>
          </a:p>
        </p:txBody>
      </p:sp>
      <p:sp>
        <p:nvSpPr>
          <p:cNvPr id="1237857007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r>
              <a:rPr lang="pt-BR" smtClean="0"/>
              <a:t>01.11.2013</a:t>
            </a:r>
            <a:endParaRPr/>
          </a:p>
        </p:txBody>
      </p:sp>
      <p:sp>
        <p:nvSpPr>
          <p:cNvPr id="121627063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23512202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25691959" name="Title 1"/>
          <p:cNvSpPr>
            <a:spLocks noGrp="1"/>
          </p:cNvSpPr>
          <p:nvPr>
            <p:ph type="title"/>
          </p:nvPr>
        </p:nvSpPr>
        <p:spPr bwMode="auto">
          <a:xfrm>
            <a:off x="839787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/>
              <a:t>Click to edit Master title style</a:t>
            </a:r>
          </a:p>
        </p:txBody>
      </p:sp>
      <p:sp>
        <p:nvSpPr>
          <p:cNvPr id="1185501372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5183187" y="987425"/>
            <a:ext cx="617220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>
              <a:defRPr/>
            </a:pPr>
            <a:r>
              <a:rPr/>
              <a:t>Click icon to add picture</a:t>
            </a:r>
          </a:p>
        </p:txBody>
      </p:sp>
      <p:sp>
        <p:nvSpPr>
          <p:cNvPr id="1476791052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7" y="2057399"/>
            <a:ext cx="3932237" cy="381158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/>
              <a:t>Click to edit Master text styles</a:t>
            </a:r>
          </a:p>
        </p:txBody>
      </p:sp>
      <p:sp>
        <p:nvSpPr>
          <p:cNvPr id="995090492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r>
              <a:rPr lang="pt-BR" smtClean="0"/>
              <a:t>01.11.2013</a:t>
            </a:r>
            <a:endParaRPr/>
          </a:p>
        </p:txBody>
      </p:sp>
      <p:sp>
        <p:nvSpPr>
          <p:cNvPr id="326151453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082907244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56884" name="Title Placeholder 1"/>
          <p:cNvSpPr>
            <a:spLocks noGrp="1"/>
          </p:cNvSpPr>
          <p:nvPr>
            <p:ph type="title"/>
          </p:nvPr>
        </p:nvSpPr>
        <p:spPr bwMode="auto">
          <a:xfrm>
            <a:off x="838198" y="365125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/>
              <a:t>Click to edit Master title style</a:t>
            </a:r>
          </a:p>
        </p:txBody>
      </p:sp>
      <p:sp>
        <p:nvSpPr>
          <p:cNvPr id="17493116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19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/>
              <a:t>Click to edit Master text styles</a:t>
            </a:r>
          </a:p>
          <a:p>
            <a:pPr lvl="1">
              <a:defRPr/>
            </a:pPr>
            <a:r>
              <a:rPr/>
              <a:t>Second level</a:t>
            </a:r>
          </a:p>
          <a:p>
            <a:pPr lvl="2">
              <a:defRPr/>
            </a:pPr>
            <a:r>
              <a:rPr/>
              <a:t>Third level</a:t>
            </a:r>
          </a:p>
          <a:p>
            <a:pPr lvl="3">
              <a:defRPr/>
            </a:pPr>
            <a:r>
              <a:rPr/>
              <a:t>Fourth level</a:t>
            </a:r>
          </a:p>
          <a:p>
            <a:pPr lvl="4">
              <a:defRPr/>
            </a:pPr>
            <a:r>
              <a:rPr/>
              <a:t>Fifth level</a:t>
            </a:r>
          </a:p>
        </p:txBody>
      </p:sp>
      <p:sp>
        <p:nvSpPr>
          <p:cNvPr id="418093033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19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pt-BR" smtClean="0"/>
              <a:t>01.11.2013</a:t>
            </a:r>
            <a:endParaRPr/>
          </a:p>
        </p:txBody>
      </p:sp>
      <p:sp>
        <p:nvSpPr>
          <p:cNvPr id="364924359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59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1041037673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599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685800" rtl="0">
        <a:lnSpc>
          <a:spcPct val="90000"/>
        </a:lnSpc>
        <a:spcBef>
          <a:spcPts val="0"/>
        </a:spcBef>
        <a:buNone/>
        <a:defRPr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>
        <a:lnSpc>
          <a:spcPct val="90000"/>
        </a:lnSpc>
        <a:spcBef>
          <a:spcPts val="749"/>
        </a:spcBef>
        <a:buFont typeface="Arial"/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>
        <a:lnSpc>
          <a:spcPct val="90000"/>
        </a:lnSpc>
        <a:spcBef>
          <a:spcPts val="374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>
        <a:lnSpc>
          <a:spcPct val="90000"/>
        </a:lnSpc>
        <a:spcBef>
          <a:spcPts val="374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>
        <a:lnSpc>
          <a:spcPct val="90000"/>
        </a:lnSpc>
        <a:spcBef>
          <a:spcPts val="374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>
        <a:defRPr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media4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media1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media2.sv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media3.sv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3501851" name="Título 1"/>
          <p:cNvSpPr>
            <a:spLocks noGrp="1"/>
          </p:cNvSpPr>
          <p:nvPr>
            <p:ph type="ctrTitle"/>
          </p:nvPr>
        </p:nvSpPr>
        <p:spPr bwMode="auto">
          <a:xfrm>
            <a:off x="1093529" y="1122363"/>
            <a:ext cx="10309411" cy="2387598"/>
          </a:xfrm>
        </p:spPr>
        <p:txBody>
          <a:bodyPr vertOverflow="overflow" horzOverflow="overflow" vert="horz" wrap="square" lIns="91440" tIns="45720" rIns="91440" bIns="45720" numCol="1" spcCol="0" rtlCol="0" fromWordArt="0" anchor="b" anchorCtr="0" forceAA="0" compatLnSpc="0">
            <a:normAutofit fontScale="90000"/>
          </a:bodyPr>
          <a:lstStyle>
            <a:lvl1pPr algn="ctr">
              <a:defRPr sz="6000"/>
            </a:lvl1pPr>
          </a:lstStyle>
          <a:p>
            <a:pPr>
              <a:defRPr/>
            </a:pPr>
            <a:r>
              <a:rPr lang="en-US" sz="6500" b="0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Precipitation Microphysics Retrieved with GLM and GPM</a:t>
            </a:r>
            <a:endParaRPr lang="en-US" sz="6500" dirty="0"/>
          </a:p>
        </p:txBody>
      </p:sp>
      <p:sp>
        <p:nvSpPr>
          <p:cNvPr id="1664226591" name="Subtítulo 2"/>
          <p:cNvSpPr>
            <a:spLocks noGrp="1"/>
          </p:cNvSpPr>
          <p:nvPr>
            <p:ph type="subTitle" idx="1"/>
          </p:nvPr>
        </p:nvSpPr>
        <p:spPr bwMode="auto">
          <a:xfrm>
            <a:off x="1523999" y="3602037"/>
            <a:ext cx="9144000" cy="1655761"/>
          </a:xfrm>
        </p:spPr>
        <p:txBody>
          <a:bodyPr>
            <a:normAutofit fontScale="92500" lnSpcReduction="20000"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pt-BR" dirty="0" smtClean="0"/>
              <a:t>Antonio </a:t>
            </a:r>
            <a:r>
              <a:rPr lang="pt-BR" dirty="0" err="1" smtClean="0"/>
              <a:t>Quispe</a:t>
            </a:r>
            <a:r>
              <a:rPr lang="pt-BR" dirty="0" smtClean="0"/>
              <a:t> </a:t>
            </a:r>
            <a:r>
              <a:rPr lang="pt-BR" dirty="0" err="1" smtClean="0"/>
              <a:t>Rivera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smtClean="0">
                <a:solidFill>
                  <a:srgbClr val="00B0F0"/>
                </a:solidFill>
              </a:rPr>
              <a:t>Carlos A. Morales</a:t>
            </a:r>
          </a:p>
          <a:p>
            <a:pPr>
              <a:defRPr/>
            </a:pPr>
            <a:r>
              <a:rPr lang="pt-BR" dirty="0" err="1" smtClean="0"/>
              <a:t>Department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Atmospheric</a:t>
            </a:r>
            <a:r>
              <a:rPr lang="pt-BR" dirty="0" smtClean="0"/>
              <a:t> </a:t>
            </a:r>
            <a:r>
              <a:rPr lang="pt-BR" dirty="0" err="1" smtClean="0"/>
              <a:t>Science</a:t>
            </a:r>
            <a:endParaRPr lang="pt-BR" dirty="0" smtClean="0"/>
          </a:p>
          <a:p>
            <a:pPr>
              <a:defRPr/>
            </a:pPr>
            <a:r>
              <a:rPr lang="pt-BR" dirty="0" err="1" smtClean="0"/>
              <a:t>Institute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Astronomy</a:t>
            </a:r>
            <a:r>
              <a:rPr lang="pt-BR" dirty="0" smtClean="0"/>
              <a:t>, </a:t>
            </a:r>
            <a:r>
              <a:rPr lang="pt-BR" dirty="0" err="1" smtClean="0"/>
              <a:t>Geophysics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Atmospheric</a:t>
            </a:r>
            <a:r>
              <a:rPr lang="pt-BR" dirty="0" smtClean="0"/>
              <a:t> </a:t>
            </a:r>
            <a:r>
              <a:rPr lang="pt-BR" dirty="0" err="1" smtClean="0"/>
              <a:t>Science</a:t>
            </a:r>
            <a:endParaRPr lang="pt-BR" dirty="0" smtClean="0"/>
          </a:p>
          <a:p>
            <a:pPr>
              <a:defRPr/>
            </a:pPr>
            <a:r>
              <a:rPr lang="pt-BR" dirty="0" err="1" smtClean="0"/>
              <a:t>University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São Paulo – USP</a:t>
            </a:r>
          </a:p>
          <a:p>
            <a:pPr>
              <a:defRPr/>
            </a:pPr>
            <a:r>
              <a:rPr lang="pt-BR" dirty="0" err="1" smtClean="0"/>
              <a:t>Brazil</a:t>
            </a:r>
            <a:endParaRPr dirty="0"/>
          </a:p>
        </p:txBody>
      </p:sp>
      <p:sp>
        <p:nvSpPr>
          <p:cNvPr id="2038522031" name="Retângulo 2038522030"/>
          <p:cNvSpPr/>
          <p:nvPr/>
        </p:nvSpPr>
        <p:spPr bwMode="auto">
          <a:xfrm>
            <a:off x="-15874" y="6675437"/>
            <a:ext cx="12223749" cy="2063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" y="3"/>
            <a:ext cx="1691496" cy="40704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59="http://schemas.microsoft.com/office/powerpoint/2015/09/main" xmlns:p14="http://schemas.microsoft.com/office/powerpoint/2010/main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66461835" name="Menos 1366461834"/>
          <p:cNvSpPr/>
          <p:nvPr/>
        </p:nvSpPr>
        <p:spPr bwMode="auto">
          <a:xfrm>
            <a:off x="-15187" y="8002"/>
            <a:ext cx="352183" cy="6849994"/>
          </a:xfrm>
          <a:prstGeom prst="mathMinus">
            <a:avLst>
              <a:gd name="adj1" fmla="val 98709"/>
            </a:avLst>
          </a:prstGeom>
          <a:solidFill>
            <a:schemeClr val="tx2">
              <a:lumMod val="60000"/>
              <a:lumOff val="40000"/>
            </a:schemeClr>
          </a:solidFill>
          <a:ln w="12700" cap="flat" cmpd="sng" algn="ctr">
            <a:solidFill>
              <a:schemeClr val="accent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598111917" name="Imagem 1598111916"/>
          <p:cNvPicPr>
            <a:picLocks noChangeAspect="1"/>
          </p:cNvPicPr>
          <p:nvPr/>
        </p:nvPicPr>
        <p:blipFill>
          <a:blip r:embed="rId3" cstate="print">
            <a:extLst>
              <a:ext uri="{96DAC541-7B7A-43D3-8B79-37D633B846F1}">
                <asvg:svgBlip xmlns="" xmlns:m="http://schemas.openxmlformats.org/officeDocument/2006/math" xmlns:w="http://schemas.openxmlformats.org/wordprocessingml/2006/main" xmlns:mc="http://schemas.openxmlformats.org/markup-compatibility/2006" xmlns:asvg="http://schemas.microsoft.com/office/drawing/2016/SVG/main" r:embed="rId4"/>
              </a:ext>
            </a:extLst>
          </a:blip>
          <a:stretch/>
        </p:blipFill>
        <p:spPr bwMode="auto">
          <a:xfrm>
            <a:off x="642037" y="1087949"/>
            <a:ext cx="6032334" cy="4980924"/>
          </a:xfrm>
          <a:prstGeom prst="rect">
            <a:avLst/>
          </a:prstGeom>
        </p:spPr>
      </p:pic>
      <p:sp>
        <p:nvSpPr>
          <p:cNvPr id="1044730874" name="Retângulo 1044730873"/>
          <p:cNvSpPr/>
          <p:nvPr/>
        </p:nvSpPr>
        <p:spPr bwMode="auto">
          <a:xfrm>
            <a:off x="1622387" y="4342279"/>
            <a:ext cx="644338" cy="989852"/>
          </a:xfrm>
          <a:prstGeom prst="rect">
            <a:avLst/>
          </a:prstGeom>
          <a:solidFill>
            <a:srgbClr val="0070C0">
              <a:alpha val="10000"/>
            </a:srgbClr>
          </a:solidFill>
          <a:ln w="28575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81503235" name="Retângulo 1081503234"/>
          <p:cNvSpPr/>
          <p:nvPr/>
        </p:nvSpPr>
        <p:spPr bwMode="auto">
          <a:xfrm>
            <a:off x="2266725" y="2306543"/>
            <a:ext cx="1587499" cy="3025587"/>
          </a:xfrm>
          <a:prstGeom prst="rect">
            <a:avLst/>
          </a:prstGeom>
          <a:solidFill>
            <a:srgbClr val="00B050">
              <a:alpha val="10000"/>
            </a:srgbClr>
          </a:solidFill>
          <a:ln w="28575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42890308" name="Retângulo 2042890307"/>
          <p:cNvSpPr/>
          <p:nvPr/>
        </p:nvSpPr>
        <p:spPr bwMode="auto">
          <a:xfrm>
            <a:off x="3854225" y="1316691"/>
            <a:ext cx="2483970" cy="3996764"/>
          </a:xfrm>
          <a:prstGeom prst="rect">
            <a:avLst/>
          </a:prstGeom>
          <a:solidFill>
            <a:srgbClr val="FF0000">
              <a:alpha val="10000"/>
            </a:srgbClr>
          </a:solidFill>
          <a:ln w="28575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9010181" name="Forma 719010180"/>
          <p:cNvSpPr/>
          <p:nvPr/>
        </p:nvSpPr>
        <p:spPr bwMode="auto">
          <a:xfrm>
            <a:off x="538512" y="131122"/>
            <a:ext cx="11383493" cy="625199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500" b="1" i="0" u="none" strike="noStrike" cap="none" spc="0" dirty="0">
                <a:solidFill>
                  <a:srgbClr val="1505F5"/>
                </a:solidFill>
                <a:latin typeface="Arial"/>
                <a:ea typeface="Arial"/>
                <a:cs typeface="Arial"/>
              </a:rPr>
              <a:t>Thunderstorm classification </a:t>
            </a:r>
            <a:r>
              <a:rPr lang="en-US" sz="3500" b="1" i="0" u="none" strike="noStrike" cap="none" spc="0" dirty="0" smtClean="0">
                <a:solidFill>
                  <a:srgbClr val="1505F5"/>
                </a:solidFill>
                <a:latin typeface="Arial"/>
                <a:ea typeface="Arial"/>
                <a:cs typeface="Arial"/>
              </a:rPr>
              <a:t>according to total 										lightning </a:t>
            </a:r>
            <a:r>
              <a:rPr lang="en-US" sz="3500" b="1" i="0" u="none" strike="noStrike" cap="none" spc="0" dirty="0">
                <a:solidFill>
                  <a:srgbClr val="1505F5"/>
                </a:solidFill>
                <a:latin typeface="Arial"/>
                <a:ea typeface="Arial"/>
                <a:cs typeface="Arial"/>
              </a:rPr>
              <a:t>flash</a:t>
            </a:r>
            <a:endParaRPr sz="3800" b="1" dirty="0">
              <a:solidFill>
                <a:srgbClr val="1505F5"/>
              </a:solidFill>
            </a:endParaRPr>
          </a:p>
        </p:txBody>
      </p:sp>
      <p:sp>
        <p:nvSpPr>
          <p:cNvPr id="1580630754" name="CaixaDeTexto 1580630753"/>
          <p:cNvSpPr txBox="1"/>
          <p:nvPr/>
        </p:nvSpPr>
        <p:spPr bwMode="auto">
          <a:xfrm>
            <a:off x="6674373" y="1791760"/>
            <a:ext cx="4958524" cy="3749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0" u="none" strike="noStrike" cap="none" spc="0" dirty="0">
                <a:solidFill>
                  <a:srgbClr val="0000FF"/>
                </a:solidFill>
                <a:latin typeface="Arial"/>
                <a:ea typeface="Arial"/>
                <a:cs typeface="Arial"/>
              </a:rPr>
              <a:t>LOW </a:t>
            </a:r>
            <a:r>
              <a:rPr lang="en-US" sz="2400" b="1" i="0" u="none" strike="noStrike" cap="none" spc="0" dirty="0" smtClean="0">
                <a:solidFill>
                  <a:srgbClr val="0000FF"/>
                </a:solidFill>
                <a:latin typeface="Arial"/>
                <a:ea typeface="Arial"/>
                <a:cs typeface="Arial"/>
              </a:rPr>
              <a:t>ACTIVITY </a:t>
            </a:r>
            <a:r>
              <a:rPr lang="en-US" sz="2400" b="1" i="0" u="none" strike="noStrike" cap="none" spc="0" dirty="0" smtClean="0">
                <a:latin typeface="Arial"/>
                <a:ea typeface="Arial"/>
                <a:cs typeface="Arial"/>
              </a:rPr>
              <a:t>(&lt;25%)</a:t>
            </a:r>
            <a:r>
              <a:rPr lang="en-US" sz="2400" b="1" i="0" u="none" strike="noStrike" cap="none" spc="0" dirty="0" smtClean="0">
                <a:solidFill>
                  <a:srgbClr val="0000FF"/>
                </a:solidFill>
                <a:latin typeface="Arial"/>
                <a:ea typeface="Arial"/>
                <a:cs typeface="Arial"/>
              </a:rPr>
              <a:t>: </a:t>
            </a:r>
            <a:endParaRPr sz="2400" b="1" i="0" u="none" strike="noStrike" cap="none" spc="0" dirty="0">
              <a:solidFill>
                <a:srgbClr val="0000FF"/>
              </a:solidFill>
              <a:latin typeface="Arial"/>
              <a:cs typeface="Arial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i="0" u="none" strike="noStrike" cap="none" spc="0" dirty="0">
                <a:solidFill>
                  <a:srgbClr val="0000FF"/>
                </a:solidFill>
                <a:latin typeface="Arial"/>
                <a:ea typeface="Arial"/>
                <a:cs typeface="Arial"/>
              </a:rPr>
              <a:t>                            10 - 25 flashes</a:t>
            </a:r>
            <a:endParaRPr sz="2400" b="1" i="0" u="none" strike="noStrike" cap="none" spc="0" dirty="0">
              <a:solidFill>
                <a:schemeClr val="accent2">
                  <a:lumMod val="75000"/>
                </a:schemeClr>
              </a:solidFill>
              <a:latin typeface="Arial"/>
              <a:cs typeface="Arial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2400" b="1" i="0" u="none" strike="noStrike" cap="none" spc="0" dirty="0">
              <a:solidFill>
                <a:srgbClr val="00B050"/>
              </a:solidFill>
              <a:latin typeface="Arial"/>
              <a:cs typeface="Arial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2400" b="1" i="0" u="none" strike="noStrike" cap="none" spc="0" dirty="0">
              <a:solidFill>
                <a:srgbClr val="00B050"/>
              </a:solidFill>
              <a:latin typeface="Arial"/>
              <a:cs typeface="Arial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0" u="none" strike="noStrike" cap="none" spc="0" dirty="0">
                <a:solidFill>
                  <a:srgbClr val="00B050"/>
                </a:solidFill>
                <a:latin typeface="Arial"/>
                <a:ea typeface="Arial"/>
                <a:cs typeface="Arial"/>
              </a:rPr>
              <a:t>MODERATE </a:t>
            </a:r>
            <a:r>
              <a:rPr lang="en-US" sz="2400" b="1" i="0" u="none" strike="noStrike" cap="none" spc="0" dirty="0" smtClean="0">
                <a:solidFill>
                  <a:srgbClr val="00B050"/>
                </a:solidFill>
                <a:latin typeface="Arial"/>
                <a:ea typeface="Arial"/>
                <a:cs typeface="Arial"/>
              </a:rPr>
              <a:t>ACTIVITY </a:t>
            </a:r>
            <a:r>
              <a:rPr lang="en-US" sz="2400" b="1" i="0" u="none" strike="noStrike" cap="none" spc="0" dirty="0" smtClean="0">
                <a:latin typeface="Arial"/>
                <a:ea typeface="Arial"/>
                <a:cs typeface="Arial"/>
              </a:rPr>
              <a:t>(25-75%)</a:t>
            </a:r>
            <a:r>
              <a:rPr lang="es-ES" sz="2400" b="1" i="0" u="none" strike="noStrike" cap="none" spc="0" dirty="0" smtClean="0">
                <a:solidFill>
                  <a:srgbClr val="00B050"/>
                </a:solidFill>
                <a:latin typeface="Arial"/>
                <a:ea typeface="Arial"/>
                <a:cs typeface="Arial"/>
              </a:rPr>
              <a:t>:</a:t>
            </a:r>
            <a:endParaRPr sz="2400" b="1" i="0" u="none" strike="noStrike" cap="none" spc="0" dirty="0">
              <a:solidFill>
                <a:srgbClr val="00B050"/>
              </a:solidFill>
              <a:latin typeface="Arial"/>
              <a:cs typeface="Arial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i="0" u="none" strike="noStrike" cap="none" spc="0" dirty="0">
                <a:solidFill>
                  <a:srgbClr val="00B050"/>
                </a:solidFill>
                <a:latin typeface="Arial"/>
                <a:ea typeface="Arial"/>
                <a:cs typeface="Arial"/>
              </a:rPr>
              <a:t>                             26 - 267 flashes</a:t>
            </a:r>
            <a:endParaRPr sz="2400" b="1" i="0" u="none" strike="noStrike" cap="none" spc="0" dirty="0">
              <a:solidFill>
                <a:srgbClr val="00B050"/>
              </a:solidFill>
              <a:latin typeface="Arial"/>
              <a:cs typeface="Arial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2400" b="1" i="0" u="none" strike="noStrike" cap="none" spc="0" dirty="0">
              <a:solidFill>
                <a:schemeClr val="accent2">
                  <a:lumMod val="75000"/>
                </a:schemeClr>
              </a:solidFill>
              <a:latin typeface="Arial"/>
              <a:cs typeface="Arial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2400" b="1" i="0" u="none" strike="noStrike" cap="none" spc="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HIGH </a:t>
            </a:r>
            <a:r>
              <a:rPr lang="en-US" sz="2400" b="1" i="0" u="none" strike="noStrike" cap="none" spc="0" dirty="0" smtClean="0">
                <a:solidFill>
                  <a:srgbClr val="FF0000"/>
                </a:solidFill>
                <a:latin typeface="Arial"/>
                <a:ea typeface="Arial"/>
                <a:cs typeface="Arial"/>
              </a:rPr>
              <a:t>ACTIVITY </a:t>
            </a:r>
            <a:r>
              <a:rPr lang="en-US" sz="2400" b="1" i="0" u="none" strike="noStrike" cap="none" spc="0" dirty="0" smtClean="0">
                <a:latin typeface="Arial"/>
                <a:ea typeface="Arial"/>
                <a:cs typeface="Arial"/>
              </a:rPr>
              <a:t>(&gt;75%)</a:t>
            </a:r>
            <a:r>
              <a:rPr lang="es-ES" sz="2400" b="1" i="0" u="none" strike="noStrike" cap="none" spc="0" dirty="0" smtClean="0">
                <a:solidFill>
                  <a:srgbClr val="FF0000"/>
                </a:solidFill>
                <a:latin typeface="Arial"/>
                <a:ea typeface="Arial"/>
                <a:cs typeface="Arial"/>
              </a:rPr>
              <a:t>: </a:t>
            </a:r>
            <a:endParaRPr sz="2400" b="1" i="0" u="none" strike="noStrike" cap="none" spc="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                             ≥ 268 flashes </a:t>
            </a:r>
            <a:endParaRPr sz="2400" b="1" i="0" u="none" strike="noStrike" cap="none" spc="0" dirty="0">
              <a:solidFill>
                <a:schemeClr val="accent2">
                  <a:lumMod val="75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705510" y="3986373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25%</a:t>
            </a:r>
            <a:endParaRPr lang="en-US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2547988" y="197264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25-75%</a:t>
            </a:r>
            <a:endParaRPr lang="en-US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4736387" y="1828801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&gt; 75%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59="http://schemas.microsoft.com/office/powerpoint/2015/09/main" xmlns:p14="http://schemas.microsoft.com/office/powerpoint/2010/main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02735096" name="Menos 502735095"/>
          <p:cNvSpPr/>
          <p:nvPr/>
        </p:nvSpPr>
        <p:spPr bwMode="auto">
          <a:xfrm>
            <a:off x="-15187" y="8002"/>
            <a:ext cx="352183" cy="6849994"/>
          </a:xfrm>
          <a:prstGeom prst="mathMinus">
            <a:avLst>
              <a:gd name="adj1" fmla="val 98709"/>
            </a:avLst>
          </a:prstGeom>
          <a:solidFill>
            <a:schemeClr val="tx2">
              <a:lumMod val="60000"/>
              <a:lumOff val="40000"/>
            </a:schemeClr>
          </a:solidFill>
          <a:ln w="12700" cap="flat" cmpd="sng" algn="ctr">
            <a:solidFill>
              <a:schemeClr val="accent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51881388" name="Imagem 1251881387"/>
          <p:cNvPicPr>
            <a:picLocks noChangeAspect="1"/>
          </p:cNvPicPr>
          <p:nvPr/>
        </p:nvPicPr>
        <p:blipFill>
          <a:blip r:embed="rId3" cstate="print"/>
          <a:stretch/>
        </p:blipFill>
        <p:spPr bwMode="auto">
          <a:xfrm>
            <a:off x="532169" y="842544"/>
            <a:ext cx="9135110" cy="5000522"/>
          </a:xfrm>
          <a:prstGeom prst="rect">
            <a:avLst/>
          </a:prstGeom>
        </p:spPr>
      </p:pic>
      <p:sp>
        <p:nvSpPr>
          <p:cNvPr id="356607366" name="Retângulo 356607365"/>
          <p:cNvSpPr/>
          <p:nvPr/>
        </p:nvSpPr>
        <p:spPr bwMode="auto">
          <a:xfrm>
            <a:off x="1377843" y="2763748"/>
            <a:ext cx="2000748" cy="1489753"/>
          </a:xfrm>
          <a:prstGeom prst="rect">
            <a:avLst/>
          </a:prstGeom>
          <a:solidFill>
            <a:schemeClr val="accent1">
              <a:alpha val="5000"/>
            </a:schemeClr>
          </a:solidFill>
          <a:ln w="28575" cap="flat" cmpd="sng" algn="ctr">
            <a:solidFill>
              <a:srgbClr val="7030A0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367418449" name="CaixaDeTexto 1367418448"/>
          <p:cNvSpPr txBox="1"/>
          <p:nvPr/>
        </p:nvSpPr>
        <p:spPr bwMode="auto">
          <a:xfrm>
            <a:off x="9667280" y="1343183"/>
            <a:ext cx="2447952" cy="4634602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r>
              <a:rPr lang="es-ES" sz="2000" b="1" dirty="0" err="1" smtClean="0">
                <a:solidFill>
                  <a:srgbClr val="6F08F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From</a:t>
            </a:r>
            <a:r>
              <a:rPr lang="es-ES" sz="2000" b="1" dirty="0" smtClean="0">
                <a:solidFill>
                  <a:srgbClr val="6F08F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lang="en-US" sz="2000" b="1" i="0" u="none" strike="noStrike" cap="none" spc="0" dirty="0" smtClean="0">
                <a:solidFill>
                  <a:srgbClr val="6F08F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0 to </a:t>
            </a:r>
            <a:r>
              <a:rPr lang="es-ES" sz="2000" b="1" i="0" u="none" strike="noStrike" cap="none" spc="0" dirty="0">
                <a:solidFill>
                  <a:srgbClr val="6F08F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-3</a:t>
            </a:r>
            <a:r>
              <a:rPr lang="en-US" sz="2000" b="1" i="0" u="none" strike="noStrike" cap="none" spc="0" dirty="0">
                <a:solidFill>
                  <a:srgbClr val="6F08F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0 °</a:t>
            </a:r>
            <a:r>
              <a:rPr lang="en-US" sz="2000" b="1" i="0" u="none" strike="noStrike" cap="none" spc="0" dirty="0" smtClean="0">
                <a:solidFill>
                  <a:srgbClr val="6F08F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C:</a:t>
            </a:r>
            <a:br>
              <a:rPr lang="en-US" sz="2000" b="1" i="0" u="none" strike="noStrike" cap="none" spc="0" dirty="0" smtClean="0">
                <a:solidFill>
                  <a:srgbClr val="6F08F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</a:br>
            <a:endParaRPr dirty="0"/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b="1" dirty="0">
                <a:solidFill>
                  <a:srgbClr val="FF0000"/>
                </a:solidFill>
              </a:rPr>
              <a:t>Hi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gh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Electrical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activity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: </a:t>
            </a:r>
            <a:r>
              <a:rPr lang="es-ES" sz="1800" b="1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Z </a:t>
            </a:r>
            <a:r>
              <a:rPr lang="es-ES" sz="1800" b="1" i="0" u="none" strike="noStrike" cap="none" spc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is</a:t>
            </a:r>
            <a:r>
              <a:rPr lang="es-ES" sz="1800" b="1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0" u="none" strike="noStrike" cap="none" spc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higher</a:t>
            </a:r>
            <a:r>
              <a:rPr lang="es-ES" sz="1800" b="1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0" u="none" strike="noStrike" cap="none" spc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by</a:t>
            </a:r>
            <a:r>
              <a:rPr lang="es-ES" sz="1800" b="1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2-4 dBZ.</a:t>
            </a:r>
            <a:endParaRPr lang="es-ES" sz="1800" b="0" i="0" u="none" strike="noStrike" cap="none" spc="0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283879" marR="0" indent="-283879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§"/>
              <a:defRPr/>
            </a:pPr>
            <a:endParaRPr sz="1800" b="1" i="0" u="none" strike="noStrike" cap="none" spc="0" dirty="0">
              <a:solidFill>
                <a:schemeClr val="tx1"/>
              </a:solidFill>
              <a:latin typeface="Arial"/>
              <a:cs typeface="Arial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This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suggests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a 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higher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probability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of 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supercooled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liquid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0" u="none" strike="noStrike" cap="none" spc="0" dirty="0" err="1" smtClean="0">
                <a:solidFill>
                  <a:srgbClr val="FF0000"/>
                </a:solidFill>
                <a:latin typeface="Arial"/>
                <a:ea typeface="Arial"/>
                <a:cs typeface="Arial"/>
              </a:rPr>
              <a:t>water</a:t>
            </a:r>
            <a:r>
              <a:rPr lang="es-ES" sz="1800" b="1" i="0" u="none" strike="noStrike" cap="none" spc="0" dirty="0" smtClean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and </a:t>
            </a:r>
            <a:r>
              <a:rPr lang="es-ES" sz="1800" b="1" i="0" u="none" strike="noStrike" cap="none" spc="0" dirty="0" err="1" smtClean="0">
                <a:solidFill>
                  <a:srgbClr val="FF0000"/>
                </a:solidFill>
                <a:latin typeface="Arial"/>
                <a:ea typeface="Arial"/>
                <a:cs typeface="Arial"/>
              </a:rPr>
              <a:t>large</a:t>
            </a:r>
            <a:r>
              <a:rPr lang="es-ES" b="1" dirty="0" err="1" smtClean="0">
                <a:solidFill>
                  <a:srgbClr val="FF0000"/>
                </a:solidFill>
                <a:latin typeface="Arial"/>
                <a:ea typeface="Arial"/>
                <a:cs typeface="Arial"/>
              </a:rPr>
              <a:t>r</a:t>
            </a:r>
            <a:r>
              <a:rPr lang="es-ES" b="1" dirty="0" smtClean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b="1" dirty="0" smtClean="0">
                <a:solidFill>
                  <a:srgbClr val="FF0000"/>
                </a:solidFill>
                <a:latin typeface="Arial"/>
                <a:ea typeface="Arial"/>
                <a:cs typeface="Arial"/>
              </a:rPr>
              <a:t>graupe</a:t>
            </a:r>
            <a:r>
              <a:rPr lang="es-ES" b="1" dirty="0" smtClean="0">
                <a:solidFill>
                  <a:srgbClr val="FF0000"/>
                </a:solidFill>
                <a:latin typeface="Arial"/>
                <a:ea typeface="Arial"/>
                <a:cs typeface="Arial"/>
              </a:rPr>
              <a:t>l and </a:t>
            </a:r>
            <a:r>
              <a:rPr lang="es-ES" b="1" dirty="0" err="1" smtClean="0">
                <a:solidFill>
                  <a:srgbClr val="FF0000"/>
                </a:solidFill>
                <a:latin typeface="Arial"/>
                <a:ea typeface="Arial"/>
                <a:cs typeface="Arial"/>
              </a:rPr>
              <a:t>hail</a:t>
            </a:r>
            <a:r>
              <a:rPr lang="es-ES" sz="1800" b="1" i="0" u="none" strike="noStrike" cap="none" spc="0" dirty="0" smtClean="0">
                <a:solidFill>
                  <a:srgbClr val="FF0000"/>
                </a:solidFill>
                <a:latin typeface="Arial"/>
                <a:ea typeface="Arial"/>
                <a:cs typeface="Arial"/>
              </a:rPr>
              <a:t>.</a:t>
            </a:r>
            <a:endParaRPr sz="1800" b="1" i="0" u="none" strike="noStrike" cap="none" spc="0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283879" marR="0" indent="-283879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§"/>
              <a:defRPr/>
            </a:pPr>
            <a:endParaRPr sz="1800" b="1" i="0" u="none" strike="noStrike" cap="none" spc="0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800" b="1" i="1" u="none" strike="noStrike" cap="none" spc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This</a:t>
            </a:r>
            <a:r>
              <a:rPr lang="es-ES" sz="1800" b="1" i="1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1" u="none" strike="noStrike" cap="none" spc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implies</a:t>
            </a:r>
            <a:r>
              <a:rPr lang="es-ES" sz="1800" b="1" i="1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a more </a:t>
            </a:r>
            <a:r>
              <a:rPr lang="es-ES" sz="1800" b="1" i="1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efficient</a:t>
            </a:r>
            <a:r>
              <a:rPr lang="es-ES" sz="1800" b="1" i="1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1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accretion</a:t>
            </a:r>
            <a:r>
              <a:rPr lang="es-ES" sz="1800" b="1" i="1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1" u="none" strike="noStrike" cap="none" spc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process</a:t>
            </a:r>
            <a:r>
              <a:rPr lang="es-ES" sz="1800" b="1" i="1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.</a:t>
            </a:r>
            <a:endParaRPr lang="es-ES" sz="1800" b="0" i="0" u="none" strike="noStrike" cap="none" spc="0" dirty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endParaRPr dirty="0"/>
          </a:p>
          <a:p>
            <a:pPr>
              <a:defRPr/>
            </a:pPr>
            <a:endParaRPr dirty="0"/>
          </a:p>
        </p:txBody>
      </p:sp>
      <p:sp>
        <p:nvSpPr>
          <p:cNvPr id="773470679" name="Forma 773470678"/>
          <p:cNvSpPr/>
          <p:nvPr/>
        </p:nvSpPr>
        <p:spPr bwMode="auto">
          <a:xfrm>
            <a:off x="538512" y="131122"/>
            <a:ext cx="11383852" cy="625199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500" b="1" i="0" u="none" strike="noStrike" cap="none" spc="0">
                <a:solidFill>
                  <a:srgbClr val="1505F5"/>
                </a:solidFill>
                <a:latin typeface="Arial"/>
                <a:ea typeface="Arial"/>
                <a:cs typeface="Arial"/>
              </a:rPr>
              <a:t>Thunderstorm classification by total lightning flash</a:t>
            </a:r>
            <a:endParaRPr sz="3800" b="1">
              <a:solidFill>
                <a:srgbClr val="1505F5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421241" y="801384"/>
            <a:ext cx="3092522" cy="535283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59="http://schemas.microsoft.com/office/powerpoint/2015/09/main" xmlns:p14="http://schemas.microsoft.com/office/powerpoint/2010/main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7596565" name="Menos 167596564"/>
          <p:cNvSpPr/>
          <p:nvPr/>
        </p:nvSpPr>
        <p:spPr bwMode="auto">
          <a:xfrm>
            <a:off x="-15186" y="8001"/>
            <a:ext cx="352182" cy="6849993"/>
          </a:xfrm>
          <a:prstGeom prst="mathMinus">
            <a:avLst>
              <a:gd name="adj1" fmla="val 98709"/>
            </a:avLst>
          </a:prstGeom>
          <a:solidFill>
            <a:schemeClr val="tx2">
              <a:lumMod val="60000"/>
              <a:lumOff val="40000"/>
            </a:schemeClr>
          </a:solidFill>
          <a:ln w="12700" cap="flat" cmpd="sng" algn="ctr">
            <a:solidFill>
              <a:schemeClr val="accent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82753337" name="Imagem 882753336"/>
          <p:cNvPicPr>
            <a:picLocks noChangeAspect="1"/>
          </p:cNvPicPr>
          <p:nvPr/>
        </p:nvPicPr>
        <p:blipFill>
          <a:blip r:embed="rId3" cstate="print"/>
          <a:stretch/>
        </p:blipFill>
        <p:spPr bwMode="auto">
          <a:xfrm>
            <a:off x="532168" y="842544"/>
            <a:ext cx="9135110" cy="5000521"/>
          </a:xfrm>
          <a:prstGeom prst="rect">
            <a:avLst/>
          </a:prstGeom>
        </p:spPr>
      </p:pic>
      <p:sp>
        <p:nvSpPr>
          <p:cNvPr id="590990685" name="Retângulo 590990684"/>
          <p:cNvSpPr/>
          <p:nvPr/>
        </p:nvSpPr>
        <p:spPr bwMode="auto">
          <a:xfrm>
            <a:off x="4371415" y="2835668"/>
            <a:ext cx="2000747" cy="1392700"/>
          </a:xfrm>
          <a:prstGeom prst="rect">
            <a:avLst/>
          </a:prstGeom>
          <a:solidFill>
            <a:schemeClr val="accent1">
              <a:alpha val="5000"/>
            </a:schemeClr>
          </a:solidFill>
          <a:ln w="28575" cap="flat" cmpd="sng" algn="ctr">
            <a:solidFill>
              <a:srgbClr val="7030A0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372898078" name="CaixaDeTexto 372898077"/>
          <p:cNvSpPr txBox="1"/>
          <p:nvPr/>
        </p:nvSpPr>
        <p:spPr bwMode="auto">
          <a:xfrm>
            <a:off x="9667279" y="1343181"/>
            <a:ext cx="2435322" cy="413318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rgbClr val="6F08F5"/>
                </a:solidFill>
                <a:highlight>
                  <a:srgbClr val="FFFFFF"/>
                </a:highlight>
              </a:rPr>
              <a:t>From 0 to -30 °</a:t>
            </a:r>
            <a:r>
              <a:rPr lang="en-US" sz="2000" b="1" dirty="0" smtClean="0">
                <a:solidFill>
                  <a:srgbClr val="6F08F5"/>
                </a:solidFill>
                <a:highlight>
                  <a:srgbClr val="FFFFFF"/>
                </a:highlight>
              </a:rPr>
              <a:t>C:</a:t>
            </a:r>
            <a:br>
              <a:rPr lang="en-US" sz="2000" b="1" dirty="0" smtClean="0">
                <a:solidFill>
                  <a:srgbClr val="6F08F5"/>
                </a:solidFill>
                <a:highlight>
                  <a:srgbClr val="FFFFFF"/>
                </a:highlight>
              </a:rPr>
            </a:br>
            <a:endParaRPr lang="en-US" sz="2000" dirty="0" smtClean="0"/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b="1" dirty="0" smtClean="0">
                <a:solidFill>
                  <a:srgbClr val="FF0000"/>
                </a:solidFill>
              </a:rPr>
              <a:t>Hi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gh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Electrical</a:t>
            </a:r>
            <a:endParaRPr lang="es-ES" sz="1800" b="1" i="0" u="none" strike="noStrike" cap="none" spc="0" dirty="0">
              <a:solidFill>
                <a:srgbClr val="FF0000"/>
              </a:solidFill>
              <a:latin typeface="Arial"/>
              <a:ea typeface="Arial"/>
              <a:cs typeface="Arial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activity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: </a:t>
            </a:r>
            <a:r>
              <a:rPr lang="es-ES" sz="1800" b="1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correlated</a:t>
            </a:r>
            <a:r>
              <a:rPr lang="es-ES" sz="1800" b="1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0" u="none" strike="noStrike" cap="none" spc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with</a:t>
            </a:r>
            <a:r>
              <a:rPr lang="es-ES" sz="1800" b="1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0" u="none" strike="noStrike" cap="none" spc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larger</a:t>
            </a:r>
            <a:r>
              <a:rPr lang="es-ES" sz="1800" b="1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0" u="none" strike="noStrike" cap="none" spc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Dm.</a:t>
            </a:r>
            <a:endParaRPr lang="es-ES" sz="1800" b="1" i="0" u="none" strike="noStrike" cap="none" spc="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283878" marR="0" indent="-28387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§"/>
              <a:defRPr/>
            </a:pPr>
            <a:endParaRPr sz="1800" b="1" i="0" u="none" strike="noStrike" cap="none" spc="0" dirty="0">
              <a:solidFill>
                <a:schemeClr val="tx1"/>
              </a:solidFill>
              <a:latin typeface="Arial"/>
              <a:cs typeface="Arial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This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suggests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a </a:t>
            </a:r>
            <a:r>
              <a:rPr lang="es-ES" sz="1800" b="1" i="0" u="none" strike="noStrike" cap="none" spc="0" dirty="0" err="1" smtClean="0">
                <a:solidFill>
                  <a:srgbClr val="FF0000"/>
                </a:solidFill>
                <a:latin typeface="Arial"/>
                <a:ea typeface="Arial"/>
                <a:cs typeface="Arial"/>
              </a:rPr>
              <a:t>production</a:t>
            </a:r>
            <a:r>
              <a:rPr lang="es-ES" sz="1800" b="1" i="0" u="none" strike="noStrike" cap="none" spc="0" dirty="0" smtClean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of </a:t>
            </a:r>
            <a:r>
              <a:rPr lang="es-ES" sz="1800" b="1" i="0" u="none" strike="noStrike" cap="none" spc="0" dirty="0" err="1" smtClean="0">
                <a:solidFill>
                  <a:srgbClr val="FF0000"/>
                </a:solidFill>
                <a:latin typeface="Arial"/>
                <a:ea typeface="Arial"/>
                <a:cs typeface="Arial"/>
              </a:rPr>
              <a:t>larger</a:t>
            </a:r>
            <a:r>
              <a:rPr lang="es-ES" sz="1800" b="1" i="0" u="none" strike="noStrike" cap="none" spc="0" dirty="0" smtClean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hydrometeors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(graupel and 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hail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).</a:t>
            </a:r>
            <a:endParaRPr sz="1800" b="1" i="0" u="none" strike="noStrike" cap="none" spc="0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283878" marR="0" indent="-28387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§"/>
              <a:defRPr/>
            </a:pPr>
            <a:endParaRPr sz="1800" b="1" i="0" u="none" strike="noStrike" cap="none" spc="0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800" b="1" i="1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Confirming</a:t>
            </a:r>
            <a:r>
              <a:rPr lang="es-ES" sz="1800" b="1" i="1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1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the</a:t>
            </a:r>
            <a:r>
              <a:rPr lang="es-ES" sz="1800" b="1" i="1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1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effectiviness</a:t>
            </a:r>
            <a:r>
              <a:rPr lang="es-ES" sz="1800" b="1" i="1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of </a:t>
            </a:r>
            <a:r>
              <a:rPr lang="es-ES" sz="1800" b="1" i="1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accretion</a:t>
            </a:r>
            <a:r>
              <a:rPr lang="es-ES" sz="1800" b="1" i="1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1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process</a:t>
            </a:r>
            <a:endParaRPr dirty="0"/>
          </a:p>
          <a:p>
            <a:pPr>
              <a:defRPr/>
            </a:pPr>
            <a:endParaRPr dirty="0"/>
          </a:p>
        </p:txBody>
      </p:sp>
      <p:sp>
        <p:nvSpPr>
          <p:cNvPr id="492089992" name="Forma 492089991"/>
          <p:cNvSpPr/>
          <p:nvPr/>
        </p:nvSpPr>
        <p:spPr bwMode="auto">
          <a:xfrm>
            <a:off x="538512" y="131122"/>
            <a:ext cx="11383852" cy="625199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500" b="1" i="0" u="none" strike="noStrike" cap="none" spc="0">
                <a:solidFill>
                  <a:srgbClr val="1505F5"/>
                </a:solidFill>
                <a:latin typeface="Arial"/>
                <a:ea typeface="Arial"/>
                <a:cs typeface="Arial"/>
              </a:rPr>
              <a:t>Thunderstorm classification by total lightning flash</a:t>
            </a:r>
            <a:endParaRPr sz="3800" b="1">
              <a:solidFill>
                <a:srgbClr val="1505F5"/>
              </a:solidFill>
            </a:endParaRPr>
          </a:p>
        </p:txBody>
      </p:sp>
      <p:sp>
        <p:nvSpPr>
          <p:cNvPr id="7" name="Retângulo 6"/>
          <p:cNvSpPr/>
          <p:nvPr/>
        </p:nvSpPr>
        <p:spPr bwMode="auto">
          <a:xfrm>
            <a:off x="3482893" y="801384"/>
            <a:ext cx="3092522" cy="535283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59="http://schemas.microsoft.com/office/powerpoint/2015/09/main" xmlns:p14="http://schemas.microsoft.com/office/powerpoint/2010/main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95524018" name="Menos 595524017"/>
          <p:cNvSpPr/>
          <p:nvPr/>
        </p:nvSpPr>
        <p:spPr bwMode="auto">
          <a:xfrm>
            <a:off x="-15186" y="8001"/>
            <a:ext cx="352182" cy="6849993"/>
          </a:xfrm>
          <a:prstGeom prst="mathMinus">
            <a:avLst>
              <a:gd name="adj1" fmla="val 98709"/>
            </a:avLst>
          </a:prstGeom>
          <a:solidFill>
            <a:schemeClr val="tx2">
              <a:lumMod val="60000"/>
              <a:lumOff val="40000"/>
            </a:schemeClr>
          </a:solidFill>
          <a:ln w="12700" cap="flat" cmpd="sng" algn="ctr">
            <a:solidFill>
              <a:schemeClr val="accent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84618864" name="Imagem 1084618863"/>
          <p:cNvPicPr>
            <a:picLocks noChangeAspect="1"/>
          </p:cNvPicPr>
          <p:nvPr/>
        </p:nvPicPr>
        <p:blipFill>
          <a:blip r:embed="rId3" cstate="print"/>
          <a:stretch/>
        </p:blipFill>
        <p:spPr bwMode="auto">
          <a:xfrm>
            <a:off x="532168" y="842544"/>
            <a:ext cx="9135110" cy="5000521"/>
          </a:xfrm>
          <a:prstGeom prst="rect">
            <a:avLst/>
          </a:prstGeom>
        </p:spPr>
      </p:pic>
      <p:sp>
        <p:nvSpPr>
          <p:cNvPr id="114586703" name="Retângulo 114586702"/>
          <p:cNvSpPr/>
          <p:nvPr/>
        </p:nvSpPr>
        <p:spPr bwMode="auto">
          <a:xfrm>
            <a:off x="7356981" y="2804846"/>
            <a:ext cx="2000747" cy="1433796"/>
          </a:xfrm>
          <a:prstGeom prst="rect">
            <a:avLst/>
          </a:prstGeom>
          <a:solidFill>
            <a:schemeClr val="accent1">
              <a:alpha val="5000"/>
            </a:schemeClr>
          </a:solidFill>
          <a:ln w="28575" cap="flat" cmpd="sng" algn="ctr">
            <a:solidFill>
              <a:srgbClr val="7030A0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60147777" name="CaixaDeTexto 960147776"/>
          <p:cNvSpPr txBox="1"/>
          <p:nvPr/>
        </p:nvSpPr>
        <p:spPr bwMode="auto">
          <a:xfrm>
            <a:off x="9667280" y="1343181"/>
            <a:ext cx="2373982" cy="4634602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rgbClr val="6F08F5"/>
                </a:solidFill>
                <a:highlight>
                  <a:srgbClr val="FFFFFF"/>
                </a:highlight>
              </a:rPr>
              <a:t>From 0 to -30 °</a:t>
            </a:r>
            <a:r>
              <a:rPr lang="en-US" sz="2000" b="1" dirty="0" smtClean="0">
                <a:solidFill>
                  <a:srgbClr val="6F08F5"/>
                </a:solidFill>
                <a:highlight>
                  <a:srgbClr val="FFFFFF"/>
                </a:highlight>
              </a:rPr>
              <a:t>C</a:t>
            </a:r>
            <a:r>
              <a:rPr lang="en-US" sz="2000" b="1" i="0" u="none" strike="noStrike" cap="none" spc="0" dirty="0" smtClean="0">
                <a:solidFill>
                  <a:srgbClr val="6F08F5"/>
                </a:solidFill>
                <a:latin typeface="Arial"/>
                <a:ea typeface="Arial"/>
                <a:cs typeface="Arial"/>
              </a:rPr>
              <a:t>:</a:t>
            </a:r>
            <a:br>
              <a:rPr lang="en-US" sz="2000" b="1" i="0" u="none" strike="noStrike" cap="none" spc="0" dirty="0" smtClean="0">
                <a:solidFill>
                  <a:srgbClr val="6F08F5"/>
                </a:solidFill>
                <a:latin typeface="Arial"/>
                <a:ea typeface="Arial"/>
                <a:cs typeface="Arial"/>
              </a:rPr>
            </a:br>
            <a:endParaRPr dirty="0"/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b="1" dirty="0">
                <a:solidFill>
                  <a:srgbClr val="FF0000"/>
                </a:solidFill>
              </a:rPr>
              <a:t>Hi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gh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Electrical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activity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: </a:t>
            </a:r>
            <a:r>
              <a:rPr lang="es-ES" sz="1800" b="1" i="0" u="none" strike="noStrike" cap="none" spc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Nw</a:t>
            </a:r>
            <a:r>
              <a:rPr lang="es-ES" sz="1800" b="1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is</a:t>
            </a:r>
            <a:r>
              <a:rPr lang="es-ES" sz="1800" b="1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slightly</a:t>
            </a:r>
            <a:r>
              <a:rPr lang="es-ES" sz="1800" b="1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0" u="none" strike="noStrike" cap="none" spc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higher</a:t>
            </a:r>
            <a:r>
              <a:rPr lang="es-ES" sz="1800" b="1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.</a:t>
            </a:r>
            <a:endParaRPr lang="es-ES" sz="1800" b="0" i="0" u="none" strike="noStrike" cap="none" spc="0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283878" marR="0" indent="-283878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§"/>
              <a:defRPr/>
            </a:pPr>
            <a:endParaRPr sz="1800" b="1" i="0" u="none" strike="noStrike" cap="none" spc="0" dirty="0">
              <a:solidFill>
                <a:schemeClr val="tx1"/>
              </a:solidFill>
              <a:latin typeface="Arial"/>
              <a:cs typeface="Arial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This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suggests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a 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higher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concentration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of 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large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hydrometeors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(graupel/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ea typeface="Arial"/>
                <a:cs typeface="Arial"/>
              </a:rPr>
              <a:t>hail</a:t>
            </a:r>
            <a:r>
              <a:rPr lang="es-ES" sz="1800" b="1" i="0" u="none" strike="noStrike" cap="none" spc="0" dirty="0" smtClean="0">
                <a:solidFill>
                  <a:srgbClr val="FF0000"/>
                </a:solidFill>
                <a:latin typeface="Arial"/>
                <a:ea typeface="Arial"/>
                <a:cs typeface="Arial"/>
              </a:rPr>
              <a:t>) and new </a:t>
            </a:r>
            <a:r>
              <a:rPr lang="es-ES" sz="1800" b="1" i="0" u="none" strike="noStrike" cap="none" spc="0" dirty="0" err="1" smtClean="0">
                <a:solidFill>
                  <a:srgbClr val="FF0000"/>
                </a:solidFill>
                <a:latin typeface="Arial"/>
                <a:ea typeface="Arial"/>
                <a:cs typeface="Arial"/>
              </a:rPr>
              <a:t>formed</a:t>
            </a:r>
            <a:r>
              <a:rPr lang="es-ES" sz="1800" b="1" i="0" u="none" strike="noStrike" cap="none" spc="0" dirty="0" smtClean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0" u="none" strike="noStrike" cap="none" spc="0" dirty="0" err="1" smtClean="0">
                <a:solidFill>
                  <a:srgbClr val="FF0000"/>
                </a:solidFill>
                <a:latin typeface="Arial"/>
                <a:ea typeface="Arial"/>
                <a:cs typeface="Arial"/>
              </a:rPr>
              <a:t>small</a:t>
            </a:r>
            <a:r>
              <a:rPr lang="es-ES" sz="1800" b="1" i="0" u="none" strike="noStrike" cap="none" spc="0" dirty="0" smtClean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ice </a:t>
            </a:r>
            <a:r>
              <a:rPr lang="es-ES" sz="1800" b="1" i="0" u="none" strike="noStrike" cap="none" spc="0" dirty="0" err="1" smtClean="0">
                <a:solidFill>
                  <a:srgbClr val="FF0000"/>
                </a:solidFill>
                <a:latin typeface="Arial"/>
                <a:ea typeface="Arial"/>
                <a:cs typeface="Arial"/>
              </a:rPr>
              <a:t>crystals</a:t>
            </a:r>
            <a:endParaRPr sz="1800" b="1" i="0" u="none" strike="noStrike" cap="none" spc="0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283878" marR="0" indent="-283878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§"/>
              <a:defRPr/>
            </a:pPr>
            <a:endParaRPr sz="1800" b="1" i="0" u="none" strike="noStrike" cap="none" spc="0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ES" sz="1800" b="0" i="0" u="none" strike="noStrike" cap="none" spc="0" dirty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endParaRPr dirty="0"/>
          </a:p>
          <a:p>
            <a:pPr>
              <a:defRPr/>
            </a:pPr>
            <a:endParaRPr dirty="0"/>
          </a:p>
        </p:txBody>
      </p:sp>
      <p:sp>
        <p:nvSpPr>
          <p:cNvPr id="809194450" name="Forma 809194449"/>
          <p:cNvSpPr/>
          <p:nvPr/>
        </p:nvSpPr>
        <p:spPr bwMode="auto">
          <a:xfrm>
            <a:off x="538512" y="131122"/>
            <a:ext cx="11383852" cy="625199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500" b="1" i="0" u="none" strike="noStrike" cap="none" spc="0">
                <a:solidFill>
                  <a:srgbClr val="1505F5"/>
                </a:solidFill>
                <a:latin typeface="Arial"/>
                <a:ea typeface="Arial"/>
                <a:cs typeface="Arial"/>
              </a:rPr>
              <a:t>Thunderstorm classification by total lightning flash</a:t>
            </a:r>
            <a:endParaRPr sz="3800" b="1">
              <a:solidFill>
                <a:srgbClr val="1505F5"/>
              </a:solidFill>
            </a:endParaRPr>
          </a:p>
        </p:txBody>
      </p:sp>
      <p:sp>
        <p:nvSpPr>
          <p:cNvPr id="7" name="Retângulo 6"/>
          <p:cNvSpPr/>
          <p:nvPr/>
        </p:nvSpPr>
        <p:spPr bwMode="auto">
          <a:xfrm>
            <a:off x="6523997" y="801384"/>
            <a:ext cx="3092522" cy="535283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59="http://schemas.microsoft.com/office/powerpoint/2015/09/main" xmlns:p14="http://schemas.microsoft.com/office/powerpoint/2010/main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67938105" name="Menos 1567938104"/>
          <p:cNvSpPr/>
          <p:nvPr/>
        </p:nvSpPr>
        <p:spPr bwMode="auto">
          <a:xfrm>
            <a:off x="-15186" y="8001"/>
            <a:ext cx="352182" cy="6849993"/>
          </a:xfrm>
          <a:prstGeom prst="mathMinus">
            <a:avLst>
              <a:gd name="adj1" fmla="val 98709"/>
            </a:avLst>
          </a:prstGeom>
          <a:solidFill>
            <a:schemeClr val="tx2">
              <a:lumMod val="60000"/>
              <a:lumOff val="40000"/>
            </a:schemeClr>
          </a:solidFill>
          <a:ln w="12700" cap="flat" cmpd="sng" algn="ctr">
            <a:solidFill>
              <a:schemeClr val="accent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ítul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600" b="1" dirty="0" err="1" smtClean="0">
                <a:solidFill>
                  <a:srgbClr val="1505F5"/>
                </a:solidFill>
              </a:rPr>
              <a:t>Conclusions</a:t>
            </a:r>
            <a:r>
              <a:rPr lang="pt-BR" sz="3600" b="1" dirty="0" smtClean="0">
                <a:solidFill>
                  <a:srgbClr val="1505F5"/>
                </a:solidFill>
              </a:rPr>
              <a:t> 1/3</a:t>
            </a:r>
            <a:endParaRPr lang="en-US" dirty="0"/>
          </a:p>
        </p:txBody>
      </p:sp>
      <p:sp>
        <p:nvSpPr>
          <p:cNvPr id="11" name="Espaço Reservado para Texto 10"/>
          <p:cNvSpPr>
            <a:spLocks noGrp="1"/>
          </p:cNvSpPr>
          <p:nvPr>
            <p:ph type="body" idx="1"/>
          </p:nvPr>
        </p:nvSpPr>
        <p:spPr>
          <a:xfrm>
            <a:off x="839789" y="1681162"/>
            <a:ext cx="10297398" cy="823911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00B050"/>
                </a:solidFill>
              </a:rPr>
              <a:t>Thunderstorms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smtClean="0"/>
              <a:t>X</a:t>
            </a:r>
            <a:r>
              <a:rPr lang="en-US" sz="3600" dirty="0" smtClean="0">
                <a:solidFill>
                  <a:srgbClr val="FF0000"/>
                </a:solidFill>
              </a:rPr>
              <a:t> Storms without lightning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>
          <a:xfrm>
            <a:off x="839789" y="2833842"/>
            <a:ext cx="5157785" cy="3684587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00B050"/>
                </a:solidFill>
              </a:rPr>
              <a:t>Z</a:t>
            </a:r>
            <a:r>
              <a:rPr lang="en-US" sz="4400" baseline="-25000" dirty="0" smtClean="0">
                <a:solidFill>
                  <a:srgbClr val="00B050"/>
                </a:solidFill>
              </a:rPr>
              <a:t>T</a:t>
            </a:r>
            <a:r>
              <a:rPr lang="en-US" sz="4400" dirty="0" smtClean="0"/>
              <a:t> &gt; </a:t>
            </a:r>
            <a:r>
              <a:rPr lang="en-US" sz="4400" dirty="0" smtClean="0">
                <a:solidFill>
                  <a:srgbClr val="FF0000"/>
                </a:solidFill>
              </a:rPr>
              <a:t>Z</a:t>
            </a:r>
            <a:r>
              <a:rPr lang="en-US" sz="4400" baseline="-25000" dirty="0" smtClean="0">
                <a:solidFill>
                  <a:srgbClr val="FF0000"/>
                </a:solidFill>
              </a:rPr>
              <a:t>W</a:t>
            </a:r>
          </a:p>
          <a:p>
            <a:r>
              <a:rPr lang="en-US" sz="4400" dirty="0" smtClean="0">
                <a:solidFill>
                  <a:srgbClr val="00B050"/>
                </a:solidFill>
              </a:rPr>
              <a:t>D</a:t>
            </a:r>
            <a:r>
              <a:rPr lang="en-US" sz="4400" baseline="-25000" dirty="0" smtClean="0">
                <a:solidFill>
                  <a:srgbClr val="00B050"/>
                </a:solidFill>
              </a:rPr>
              <a:t>MT</a:t>
            </a:r>
            <a:r>
              <a:rPr lang="en-US" sz="4400" dirty="0" smtClean="0"/>
              <a:t> &gt; </a:t>
            </a:r>
            <a:r>
              <a:rPr lang="en-US" sz="4400" dirty="0" smtClean="0">
                <a:solidFill>
                  <a:srgbClr val="FF0000"/>
                </a:solidFill>
              </a:rPr>
              <a:t>D</a:t>
            </a:r>
            <a:r>
              <a:rPr lang="en-US" sz="4400" baseline="-25000" dirty="0" smtClean="0">
                <a:solidFill>
                  <a:srgbClr val="FF0000"/>
                </a:solidFill>
              </a:rPr>
              <a:t>MW</a:t>
            </a:r>
          </a:p>
          <a:p>
            <a:r>
              <a:rPr lang="en-US" sz="4400" dirty="0" smtClean="0">
                <a:solidFill>
                  <a:srgbClr val="00B050"/>
                </a:solidFill>
              </a:rPr>
              <a:t>N</a:t>
            </a:r>
            <a:r>
              <a:rPr lang="en-US" sz="4400" baseline="-25000" dirty="0" smtClean="0">
                <a:solidFill>
                  <a:srgbClr val="00B050"/>
                </a:solidFill>
              </a:rPr>
              <a:t>WT</a:t>
            </a:r>
            <a:r>
              <a:rPr lang="en-US" sz="4400" dirty="0" smtClean="0"/>
              <a:t> &lt; </a:t>
            </a:r>
            <a:r>
              <a:rPr lang="en-US" sz="4400" dirty="0" smtClean="0">
                <a:solidFill>
                  <a:srgbClr val="FF0000"/>
                </a:solidFill>
              </a:rPr>
              <a:t>N</a:t>
            </a:r>
            <a:r>
              <a:rPr lang="en-US" sz="4400" baseline="-25000" dirty="0" smtClean="0">
                <a:solidFill>
                  <a:srgbClr val="FF0000"/>
                </a:solidFill>
              </a:rPr>
              <a:t>WW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>
              <a:sym typeface="Wingdings" pitchFamily="2" charset="2"/>
            </a:endParaRPr>
          </a:p>
        </p:txBody>
      </p:sp>
      <p:sp>
        <p:nvSpPr>
          <p:cNvPr id="14" name="Espaço Reservado para Conteúdo 13"/>
          <p:cNvSpPr>
            <a:spLocks noGrp="1"/>
          </p:cNvSpPr>
          <p:nvPr>
            <p:ph sz="quarter" idx="4"/>
          </p:nvPr>
        </p:nvSpPr>
        <p:spPr>
          <a:xfrm>
            <a:off x="6172200" y="2833842"/>
            <a:ext cx="5183187" cy="3684587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 smtClean="0">
                <a:solidFill>
                  <a:srgbClr val="00B050"/>
                </a:solidFill>
              </a:rPr>
              <a:t>Larger particles and super cooled water droplets </a:t>
            </a:r>
            <a:r>
              <a:rPr lang="en-US" sz="3600" dirty="0" smtClean="0">
                <a:solidFill>
                  <a:srgbClr val="00B050"/>
                </a:solidFill>
                <a:sym typeface="Wingdings" pitchFamily="2" charset="2"/>
              </a:rPr>
              <a:t> efficient accretion process that in turn helps charge separation and produces lightning</a:t>
            </a:r>
          </a:p>
          <a:p>
            <a:endParaRPr lang="en-US" sz="3600" dirty="0" smtClean="0"/>
          </a:p>
          <a:p>
            <a:r>
              <a:rPr lang="en-US" sz="3600" dirty="0" smtClean="0">
                <a:solidFill>
                  <a:srgbClr val="FF0000"/>
                </a:solidFill>
                <a:sym typeface="Wingdings" pitchFamily="2" charset="2"/>
              </a:rPr>
              <a:t>Small particles with aggregation lead to weak electrification process and no lightning</a:t>
            </a:r>
            <a:endParaRPr lang="en-US" sz="36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10479642" y="10274"/>
            <a:ext cx="1691496" cy="40704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59="http://schemas.microsoft.com/office/powerpoint/2015/09/main" xmlns:p14="http://schemas.microsoft.com/office/powerpoint/2010/main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200" b="1" dirty="0" err="1" smtClean="0">
                <a:solidFill>
                  <a:srgbClr val="1505F5"/>
                </a:solidFill>
              </a:rPr>
              <a:t>Conclusions</a:t>
            </a:r>
            <a:r>
              <a:rPr lang="pt-BR" sz="3200" b="1" dirty="0" smtClean="0">
                <a:solidFill>
                  <a:srgbClr val="1505F5"/>
                </a:solidFill>
              </a:rPr>
              <a:t> </a:t>
            </a:r>
            <a:r>
              <a:rPr lang="pt-BR" sz="3200" b="1" dirty="0" smtClean="0">
                <a:solidFill>
                  <a:srgbClr val="1505F5"/>
                </a:solidFill>
              </a:rPr>
              <a:t>2/3</a:t>
            </a:r>
            <a:endParaRPr lang="en-US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9" y="1681162"/>
            <a:ext cx="10482332" cy="823911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B050"/>
                </a:solidFill>
              </a:rPr>
              <a:t>Lightning Activity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Z     with # of lightning discharges</a:t>
            </a:r>
          </a:p>
          <a:p>
            <a:r>
              <a:rPr lang="en-US" sz="2800" dirty="0" smtClean="0"/>
              <a:t>Dm </a:t>
            </a:r>
            <a:r>
              <a:rPr lang="en-US" sz="2800" dirty="0" smtClean="0"/>
              <a:t> </a:t>
            </a:r>
            <a:r>
              <a:rPr lang="en-US" sz="2800" dirty="0" smtClean="0"/>
              <a:t>  with </a:t>
            </a:r>
            <a:r>
              <a:rPr lang="en-US" sz="2800" dirty="0" smtClean="0"/>
              <a:t># of lightning </a:t>
            </a:r>
            <a:r>
              <a:rPr lang="en-US" sz="2800" dirty="0" smtClean="0"/>
              <a:t>discharges</a:t>
            </a:r>
          </a:p>
          <a:p>
            <a:r>
              <a:rPr lang="en-US" sz="2800" dirty="0" err="1" smtClean="0"/>
              <a:t>Nw</a:t>
            </a:r>
            <a:r>
              <a:rPr lang="en-US" sz="2800" dirty="0" smtClean="0"/>
              <a:t>      with </a:t>
            </a:r>
            <a:r>
              <a:rPr lang="en-US" sz="2800" dirty="0" smtClean="0"/>
              <a:t># of lightning </a:t>
            </a:r>
            <a:r>
              <a:rPr lang="en-US" sz="2800" dirty="0" smtClean="0"/>
              <a:t>discharges</a:t>
            </a:r>
          </a:p>
          <a:p>
            <a:pPr lvl="1"/>
            <a:r>
              <a:rPr lang="en-US" sz="2800" dirty="0" smtClean="0">
                <a:solidFill>
                  <a:srgbClr val="00B0F0"/>
                </a:solidFill>
              </a:rPr>
              <a:t>Slight increase between </a:t>
            </a:r>
            <a:br>
              <a:rPr lang="en-US" sz="2800" dirty="0" smtClean="0">
                <a:solidFill>
                  <a:srgbClr val="00B0F0"/>
                </a:solidFill>
              </a:rPr>
            </a:br>
            <a:r>
              <a:rPr lang="en-US" sz="2800" dirty="0" smtClean="0">
                <a:solidFill>
                  <a:srgbClr val="00B0F0"/>
                </a:solidFill>
              </a:rPr>
              <a:t>-10 and -40</a:t>
            </a:r>
            <a:r>
              <a:rPr lang="en-US" sz="2800" baseline="30000" dirty="0" smtClean="0">
                <a:solidFill>
                  <a:srgbClr val="00B0F0"/>
                </a:solidFill>
              </a:rPr>
              <a:t>o</a:t>
            </a:r>
            <a:r>
              <a:rPr lang="en-US" sz="2800" dirty="0" smtClean="0">
                <a:solidFill>
                  <a:srgbClr val="00B0F0"/>
                </a:solidFill>
              </a:rPr>
              <a:t>C</a:t>
            </a:r>
          </a:p>
          <a:p>
            <a:pPr lvl="1"/>
            <a:r>
              <a:rPr lang="en-US" sz="2800" dirty="0" err="1" smtClean="0">
                <a:solidFill>
                  <a:srgbClr val="00B0F0"/>
                </a:solidFill>
              </a:rPr>
              <a:t>dZ</a:t>
            </a:r>
            <a:r>
              <a:rPr lang="en-US" sz="2800" dirty="0" smtClean="0">
                <a:solidFill>
                  <a:srgbClr val="00B0F0"/>
                </a:solidFill>
              </a:rPr>
              <a:t>/</a:t>
            </a:r>
            <a:r>
              <a:rPr lang="en-US" sz="2800" dirty="0" err="1" smtClean="0">
                <a:solidFill>
                  <a:srgbClr val="00B0F0"/>
                </a:solidFill>
              </a:rPr>
              <a:t>dT</a:t>
            </a:r>
            <a:r>
              <a:rPr lang="en-US" sz="2800" dirty="0" smtClean="0">
                <a:solidFill>
                  <a:srgbClr val="00B0F0"/>
                </a:solidFill>
              </a:rPr>
              <a:t> is smaller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171450" lvl="1">
              <a:spcBef>
                <a:spcPts val="749"/>
              </a:spcBef>
            </a:pP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The presence of more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super-cooled water droplets and water vapor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 will lead to the growth of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smaller ice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particles.</a:t>
            </a:r>
          </a:p>
          <a:p>
            <a:pPr marL="171450" lvl="1">
              <a:spcBef>
                <a:spcPts val="749"/>
              </a:spcBef>
            </a:pPr>
            <a:r>
              <a:rPr lang="en-US" sz="2800" dirty="0" smtClean="0">
                <a:solidFill>
                  <a:srgbClr val="7030A0"/>
                </a:solidFill>
                <a:sym typeface="Wingdings" pitchFamily="2" charset="2"/>
              </a:rPr>
              <a:t>As result, smaller ice particles collide with larger hail and graupel, enhancing the charge transfer and consequently producing more lightning discharges.</a:t>
            </a:r>
            <a:endParaRPr lang="en-US" sz="2800" dirty="0" smtClean="0">
              <a:solidFill>
                <a:srgbClr val="7030A0"/>
              </a:solidFill>
            </a:endParaRPr>
          </a:p>
          <a:p>
            <a:endParaRPr lang="en-US" dirty="0"/>
          </a:p>
        </p:txBody>
      </p:sp>
      <p:sp>
        <p:nvSpPr>
          <p:cNvPr id="7" name="Seta para baixo 6"/>
          <p:cNvSpPr/>
          <p:nvPr/>
        </p:nvSpPr>
        <p:spPr>
          <a:xfrm rot="10800000">
            <a:off x="1448659" y="2568537"/>
            <a:ext cx="184935" cy="28767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eta para baixo 7"/>
          <p:cNvSpPr/>
          <p:nvPr/>
        </p:nvSpPr>
        <p:spPr>
          <a:xfrm rot="10800000">
            <a:off x="1734620" y="3409302"/>
            <a:ext cx="184935" cy="28767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gual 8"/>
          <p:cNvSpPr/>
          <p:nvPr/>
        </p:nvSpPr>
        <p:spPr>
          <a:xfrm>
            <a:off x="1684962" y="4345969"/>
            <a:ext cx="380144" cy="205483"/>
          </a:xfrm>
          <a:prstGeom prst="mathEqual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Menos 9"/>
          <p:cNvSpPr/>
          <p:nvPr/>
        </p:nvSpPr>
        <p:spPr bwMode="auto">
          <a:xfrm>
            <a:off x="-15186" y="8001"/>
            <a:ext cx="352182" cy="6849993"/>
          </a:xfrm>
          <a:prstGeom prst="mathMinus">
            <a:avLst>
              <a:gd name="adj1" fmla="val 98709"/>
            </a:avLst>
          </a:prstGeom>
          <a:solidFill>
            <a:schemeClr val="tx2">
              <a:lumMod val="60000"/>
              <a:lumOff val="40000"/>
            </a:schemeClr>
          </a:solidFill>
          <a:ln w="12700" cap="flat" cmpd="sng" algn="ctr">
            <a:solidFill>
              <a:schemeClr val="accent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10479642" y="10274"/>
            <a:ext cx="1691496" cy="4070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600" b="1" dirty="0" err="1" smtClean="0">
                <a:solidFill>
                  <a:srgbClr val="1505F5"/>
                </a:solidFill>
              </a:rPr>
              <a:t>Conclusions</a:t>
            </a:r>
            <a:r>
              <a:rPr lang="pt-BR" sz="3600" b="1" dirty="0" smtClean="0">
                <a:solidFill>
                  <a:srgbClr val="1505F5"/>
                </a:solidFill>
              </a:rPr>
              <a:t> </a:t>
            </a:r>
            <a:r>
              <a:rPr lang="pt-BR" sz="3600" b="1" dirty="0" smtClean="0">
                <a:solidFill>
                  <a:srgbClr val="1505F5"/>
                </a:solidFill>
              </a:rPr>
              <a:t>3/3</a:t>
            </a:r>
            <a:endParaRPr lang="en-US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B050"/>
                </a:solidFill>
              </a:rPr>
              <a:t>The presence of hail, graupel and super-cooled water droplets in the mixed region controls the development of thunderstorms.</a:t>
            </a:r>
          </a:p>
          <a:p>
            <a:r>
              <a:rPr lang="en-US" sz="4000" dirty="0" smtClean="0">
                <a:solidFill>
                  <a:srgbClr val="FF0000"/>
                </a:solidFill>
              </a:rPr>
              <a:t>The lightning activity is controlled by the size of the denser ice </a:t>
            </a:r>
            <a:r>
              <a:rPr lang="en-US" sz="4000" dirty="0" err="1" smtClean="0">
                <a:solidFill>
                  <a:srgbClr val="FF0000"/>
                </a:solidFill>
              </a:rPr>
              <a:t>parti.cles</a:t>
            </a:r>
            <a:r>
              <a:rPr lang="en-US" sz="4000" dirty="0" smtClean="0">
                <a:solidFill>
                  <a:srgbClr val="FF0000"/>
                </a:solidFill>
              </a:rPr>
              <a:t> (graupel and hail)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9" name="Menos 8"/>
          <p:cNvSpPr/>
          <p:nvPr/>
        </p:nvSpPr>
        <p:spPr bwMode="auto">
          <a:xfrm>
            <a:off x="-15186" y="8001"/>
            <a:ext cx="352182" cy="6849993"/>
          </a:xfrm>
          <a:prstGeom prst="mathMinus">
            <a:avLst>
              <a:gd name="adj1" fmla="val 98709"/>
            </a:avLst>
          </a:prstGeom>
          <a:solidFill>
            <a:schemeClr val="tx2">
              <a:lumMod val="60000"/>
              <a:lumOff val="40000"/>
            </a:schemeClr>
          </a:solidFill>
          <a:ln w="12700" cap="flat" cmpd="sng" algn="ctr">
            <a:solidFill>
              <a:schemeClr val="accent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Imagem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10479642" y="10274"/>
            <a:ext cx="1691496" cy="4070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369887" y="331252"/>
            <a:ext cx="9144000" cy="2387599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THANKS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carlos.morales@iag.usp.br</a:t>
            </a:r>
            <a:endParaRPr lang="en-US" sz="440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10479642" y="10274"/>
            <a:ext cx="1691496" cy="4070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Objectives</a:t>
            </a:r>
            <a:endParaRPr lang="en-US" sz="44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198" y="1825625"/>
            <a:ext cx="10515600" cy="4903948"/>
          </a:xfrm>
        </p:spPr>
        <p:txBody>
          <a:bodyPr>
            <a:normAutofit fontScale="70000" lnSpcReduction="20000"/>
          </a:bodyPr>
          <a:lstStyle/>
          <a:p>
            <a:r>
              <a:rPr lang="en-US" sz="5100" dirty="0" smtClean="0">
                <a:solidFill>
                  <a:srgbClr val="0070C0"/>
                </a:solidFill>
              </a:rPr>
              <a:t>Retrieve and depict the precipitation microphysics of the </a:t>
            </a:r>
            <a:r>
              <a:rPr lang="en-US" sz="5100" dirty="0" smtClean="0">
                <a:solidFill>
                  <a:srgbClr val="0070C0"/>
                </a:solidFill>
              </a:rPr>
              <a:t>GLM/GPM </a:t>
            </a:r>
            <a:r>
              <a:rPr lang="en-US" sz="5100" dirty="0" smtClean="0">
                <a:solidFill>
                  <a:srgbClr val="0070C0"/>
                </a:solidFill>
              </a:rPr>
              <a:t>observed </a:t>
            </a:r>
            <a:r>
              <a:rPr lang="en-US" sz="5100" dirty="0" smtClean="0">
                <a:solidFill>
                  <a:srgbClr val="0070C0"/>
                </a:solidFill>
              </a:rPr>
              <a:t>thunderstorms in South America</a:t>
            </a:r>
            <a:endParaRPr lang="en-US" sz="5100" dirty="0" smtClean="0">
              <a:solidFill>
                <a:srgbClr val="0070C0"/>
              </a:solidFill>
            </a:endParaRPr>
          </a:p>
          <a:p>
            <a:r>
              <a:rPr lang="en-US" sz="5100" dirty="0" smtClean="0">
                <a:solidFill>
                  <a:srgbClr val="0070C0"/>
                </a:solidFill>
              </a:rPr>
              <a:t>Understand how the precipitation microphysics (</a:t>
            </a:r>
            <a:r>
              <a:rPr lang="en-US" sz="5100" dirty="0" err="1" smtClean="0">
                <a:solidFill>
                  <a:srgbClr val="0070C0"/>
                </a:solidFill>
              </a:rPr>
              <a:t>Nw</a:t>
            </a:r>
            <a:r>
              <a:rPr lang="en-US" sz="5100" dirty="0" smtClean="0">
                <a:solidFill>
                  <a:srgbClr val="0070C0"/>
                </a:solidFill>
              </a:rPr>
              <a:t>, Dm and Z) change for:</a:t>
            </a:r>
          </a:p>
          <a:p>
            <a:pPr lvl="2">
              <a:buFontTx/>
              <a:buChar char="-"/>
            </a:pPr>
            <a:r>
              <a:rPr lang="en-US" sz="5100" dirty="0" smtClean="0">
                <a:solidFill>
                  <a:srgbClr val="00B050"/>
                </a:solidFill>
              </a:rPr>
              <a:t>Storms with and without lightning</a:t>
            </a:r>
          </a:p>
          <a:p>
            <a:pPr lvl="2">
              <a:buFontTx/>
              <a:buChar char="-"/>
            </a:pPr>
            <a:r>
              <a:rPr lang="en-US" sz="5100" dirty="0" smtClean="0">
                <a:solidFill>
                  <a:srgbClr val="00B050"/>
                </a:solidFill>
              </a:rPr>
              <a:t>Lightning </a:t>
            </a:r>
            <a:r>
              <a:rPr lang="en-US" sz="5100" dirty="0" smtClean="0">
                <a:solidFill>
                  <a:srgbClr val="00B050"/>
                </a:solidFill>
              </a:rPr>
              <a:t>activity</a:t>
            </a:r>
          </a:p>
          <a:p>
            <a:pPr lvl="2">
              <a:buFontTx/>
              <a:buChar char="-"/>
            </a:pPr>
            <a:r>
              <a:rPr lang="en-US" sz="51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Thunderstorm size</a:t>
            </a:r>
          </a:p>
          <a:p>
            <a:pPr lvl="2">
              <a:buFontTx/>
              <a:buChar char="-"/>
            </a:pPr>
            <a:r>
              <a:rPr lang="en-US" sz="51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Maritime x Continental</a:t>
            </a:r>
          </a:p>
          <a:p>
            <a:pPr lvl="2">
              <a:buFontTx/>
              <a:buChar char="-"/>
            </a:pPr>
            <a:r>
              <a:rPr lang="en-US" sz="51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Latitude dependence</a:t>
            </a:r>
          </a:p>
          <a:p>
            <a:pPr lvl="2">
              <a:buFontTx/>
              <a:buChar char="-"/>
            </a:pPr>
            <a:r>
              <a:rPr lang="en-US" sz="51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Hotspots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Menos 3"/>
          <p:cNvSpPr/>
          <p:nvPr/>
        </p:nvSpPr>
        <p:spPr bwMode="auto">
          <a:xfrm>
            <a:off x="-15186" y="8001"/>
            <a:ext cx="352182" cy="6849993"/>
          </a:xfrm>
          <a:prstGeom prst="mathMinus">
            <a:avLst>
              <a:gd name="adj1" fmla="val 98709"/>
            </a:avLst>
          </a:prstGeom>
          <a:solidFill>
            <a:schemeClr val="tx2">
              <a:lumMod val="60000"/>
              <a:lumOff val="40000"/>
            </a:schemeClr>
          </a:solidFill>
          <a:ln w="12700" cap="flat" cmpd="sng" algn="ctr">
            <a:solidFill>
              <a:schemeClr val="accent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912482" name="Menos 19912481"/>
          <p:cNvSpPr/>
          <p:nvPr/>
        </p:nvSpPr>
        <p:spPr bwMode="auto">
          <a:xfrm>
            <a:off x="-15187" y="8002"/>
            <a:ext cx="352183" cy="6849994"/>
          </a:xfrm>
          <a:prstGeom prst="mathMinus">
            <a:avLst>
              <a:gd name="adj1" fmla="val 98709"/>
            </a:avLst>
          </a:prstGeom>
          <a:solidFill>
            <a:schemeClr val="tx2">
              <a:lumMod val="60000"/>
              <a:lumOff val="40000"/>
            </a:schemeClr>
          </a:solidFill>
          <a:ln w="12700" cap="flat" cmpd="sng" algn="ctr">
            <a:solidFill>
              <a:schemeClr val="accent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989644306" name="CaixaDeTexto 1989644305"/>
          <p:cNvSpPr txBox="1"/>
          <p:nvPr/>
        </p:nvSpPr>
        <p:spPr bwMode="auto">
          <a:xfrm>
            <a:off x="7017400" y="1405172"/>
            <a:ext cx="2942375" cy="366118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604814281" name="CaixaDeTexto 604814280"/>
          <p:cNvSpPr txBox="1"/>
          <p:nvPr/>
        </p:nvSpPr>
        <p:spPr bwMode="auto">
          <a:xfrm>
            <a:off x="4819002" y="292821"/>
            <a:ext cx="3453404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r>
              <a:rPr sz="4000" b="1">
                <a:solidFill>
                  <a:srgbClr val="1505F5"/>
                </a:solidFill>
              </a:rPr>
              <a:t>Methodology</a:t>
            </a:r>
          </a:p>
        </p:txBody>
      </p:sp>
      <p:sp>
        <p:nvSpPr>
          <p:cNvPr id="203340706" name="CaixaDeTexto 203340705"/>
          <p:cNvSpPr txBox="1"/>
          <p:nvPr/>
        </p:nvSpPr>
        <p:spPr bwMode="auto">
          <a:xfrm>
            <a:off x="5985686" y="1211006"/>
            <a:ext cx="5528818" cy="4958986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5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We</a:t>
            </a:r>
            <a:r>
              <a:rPr lang="es-ES" sz="25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25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used</a:t>
            </a:r>
            <a:r>
              <a:rPr lang="es-ES" sz="25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2020-2023 Global </a:t>
            </a:r>
            <a:r>
              <a:rPr lang="es-ES" sz="25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Precipitation</a:t>
            </a:r>
            <a:r>
              <a:rPr lang="es-ES" sz="25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25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Measuring</a:t>
            </a:r>
            <a:r>
              <a:rPr lang="es-ES" sz="25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– (</a:t>
            </a:r>
            <a:r>
              <a:rPr lang="es-ES" sz="2500" b="1" i="0" u="none" strike="noStrike" cap="none" spc="0" dirty="0" smtClean="0">
                <a:solidFill>
                  <a:srgbClr val="0070C0"/>
                </a:solidFill>
                <a:latin typeface="Arial"/>
                <a:ea typeface="Arial"/>
                <a:cs typeface="Arial"/>
              </a:rPr>
              <a:t>GPM</a:t>
            </a:r>
            <a:r>
              <a:rPr lang="es-ES" sz="25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) Dual </a:t>
            </a:r>
            <a:r>
              <a:rPr lang="es-ES" sz="25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Precipitation</a:t>
            </a:r>
            <a:r>
              <a:rPr lang="es-ES" sz="25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Radar (</a:t>
            </a:r>
            <a:r>
              <a:rPr lang="es-ES" sz="2500" b="1" i="0" u="none" strike="noStrike" cap="none" spc="0" dirty="0" smtClean="0">
                <a:solidFill>
                  <a:srgbClr val="0070C0"/>
                </a:solidFill>
                <a:latin typeface="Arial"/>
                <a:ea typeface="Arial"/>
                <a:cs typeface="Arial"/>
              </a:rPr>
              <a:t>DPR</a:t>
            </a:r>
            <a:r>
              <a:rPr lang="es-ES" sz="25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) </a:t>
            </a:r>
            <a:r>
              <a:rPr lang="es-ES" sz="25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measurements</a:t>
            </a:r>
            <a:r>
              <a:rPr lang="es-ES" sz="25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25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to</a:t>
            </a:r>
            <a:r>
              <a:rPr lang="es-ES" sz="25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25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identify</a:t>
            </a:r>
            <a:r>
              <a:rPr lang="es-ES" sz="25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25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precipitating</a:t>
            </a:r>
            <a:r>
              <a:rPr lang="es-ES" sz="25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25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systems</a:t>
            </a:r>
            <a:r>
              <a:rPr lang="es-ES" sz="2500" dirty="0" smtClean="0">
                <a:latin typeface="Arial"/>
                <a:ea typeface="Arial"/>
                <a:cs typeface="Arial"/>
              </a:rPr>
              <a:t> (</a:t>
            </a:r>
            <a:r>
              <a:rPr lang="es-ES" sz="2500" b="1" dirty="0" err="1" smtClean="0">
                <a:solidFill>
                  <a:srgbClr val="0070C0"/>
                </a:solidFill>
                <a:latin typeface="Arial"/>
                <a:ea typeface="Arial"/>
                <a:cs typeface="Arial"/>
              </a:rPr>
              <a:t>storms</a:t>
            </a:r>
            <a:r>
              <a:rPr lang="es-ES" sz="2500" dirty="0" smtClean="0">
                <a:latin typeface="Arial"/>
                <a:ea typeface="Arial"/>
                <a:cs typeface="Arial"/>
              </a:rPr>
              <a:t>) </a:t>
            </a:r>
            <a:r>
              <a:rPr lang="es-ES" sz="2500" dirty="0" err="1" smtClean="0">
                <a:latin typeface="Arial"/>
                <a:ea typeface="Arial"/>
                <a:cs typeface="Arial"/>
              </a:rPr>
              <a:t>over</a:t>
            </a:r>
            <a:r>
              <a:rPr lang="es-ES" sz="2500" dirty="0" smtClean="0">
                <a:latin typeface="Arial"/>
                <a:ea typeface="Arial"/>
                <a:cs typeface="Arial"/>
              </a:rPr>
              <a:t> South </a:t>
            </a:r>
            <a:r>
              <a:rPr lang="es-ES" sz="2500" dirty="0" err="1" smtClean="0">
                <a:latin typeface="Arial"/>
                <a:ea typeface="Arial"/>
                <a:cs typeface="Arial"/>
              </a:rPr>
              <a:t>America</a:t>
            </a:r>
            <a:r>
              <a:rPr lang="es-ES" sz="2500" dirty="0" smtClean="0">
                <a:latin typeface="Arial"/>
                <a:ea typeface="Arial"/>
                <a:cs typeface="Arial"/>
              </a:rPr>
              <a:t> </a:t>
            </a:r>
            <a:r>
              <a:rPr lang="es-ES" sz="2500" dirty="0" smtClean="0">
                <a:latin typeface="Arial"/>
                <a:ea typeface="Arial"/>
                <a:cs typeface="Arial"/>
              </a:rPr>
              <a:t>(</a:t>
            </a:r>
            <a:r>
              <a:rPr lang="es-ES" sz="2500" dirty="0" smtClean="0">
                <a:solidFill>
                  <a:srgbClr val="00B050"/>
                </a:solidFill>
                <a:latin typeface="Arial"/>
                <a:ea typeface="Arial"/>
                <a:cs typeface="Arial"/>
              </a:rPr>
              <a:t>798 </a:t>
            </a:r>
            <a:r>
              <a:rPr lang="es-ES" sz="2500" dirty="0" err="1" smtClean="0">
                <a:solidFill>
                  <a:srgbClr val="00B050"/>
                </a:solidFill>
                <a:latin typeface="Arial"/>
                <a:ea typeface="Arial"/>
                <a:cs typeface="Arial"/>
              </a:rPr>
              <a:t>orbits</a:t>
            </a:r>
            <a:r>
              <a:rPr lang="es-ES" sz="2500" dirty="0" smtClean="0">
                <a:latin typeface="Arial"/>
                <a:ea typeface="Arial"/>
                <a:cs typeface="Arial"/>
              </a:rPr>
              <a:t>)</a:t>
            </a:r>
            <a:endParaRPr lang="es-ES" sz="2500" b="0" i="0" u="none" strike="noStrike" cap="none" spc="0" dirty="0" smtClean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ES" sz="2500" b="0" i="0" u="none" strike="noStrike" cap="none" spc="0" dirty="0" smtClean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500" b="1" i="0" u="none" strike="noStrike" cap="none" spc="0" dirty="0" err="1" smtClean="0">
                <a:solidFill>
                  <a:srgbClr val="0070C0"/>
                </a:solidFill>
                <a:latin typeface="Arial"/>
                <a:ea typeface="Arial"/>
                <a:cs typeface="Arial"/>
              </a:rPr>
              <a:t>Storms</a:t>
            </a:r>
            <a:r>
              <a:rPr lang="es-ES" sz="25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are </a:t>
            </a:r>
            <a:r>
              <a:rPr lang="es-ES" sz="25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defined</a:t>
            </a:r>
            <a:r>
              <a:rPr lang="es-ES" sz="25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as </a:t>
            </a:r>
            <a:r>
              <a:rPr lang="es-ES" sz="25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contiguous</a:t>
            </a:r>
            <a:r>
              <a:rPr lang="es-ES" sz="25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25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pixels</a:t>
            </a:r>
            <a:r>
              <a:rPr lang="es-ES" sz="25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of radar </a:t>
            </a:r>
            <a:r>
              <a:rPr lang="es-ES" sz="25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reflectivity</a:t>
            </a:r>
            <a:r>
              <a:rPr lang="es-ES" sz="25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factor (Z) </a:t>
            </a:r>
            <a:r>
              <a:rPr lang="es-ES" sz="25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with</a:t>
            </a:r>
            <a:r>
              <a:rPr lang="es-ES" sz="25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25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values</a:t>
            </a:r>
            <a:r>
              <a:rPr lang="es-ES" sz="25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25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above</a:t>
            </a:r>
            <a:r>
              <a:rPr lang="es-ES" sz="25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20 dBZ at 2 km </a:t>
            </a:r>
            <a:r>
              <a:rPr lang="es-ES" sz="25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height</a:t>
            </a:r>
            <a:r>
              <a:rPr lang="es-ES" sz="25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2500" b="1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[Morales et al, 2019; </a:t>
            </a:r>
            <a:r>
              <a:rPr lang="es-ES" sz="2500" b="1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Nesbitt</a:t>
            </a:r>
            <a:r>
              <a:rPr lang="es-ES" sz="2500" b="1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et al., 2000</a:t>
            </a:r>
            <a:r>
              <a:rPr lang="es-ES" sz="2500" b="1" dirty="0" smtClean="0">
                <a:latin typeface="Arial"/>
                <a:ea typeface="Arial"/>
                <a:cs typeface="Arial"/>
              </a:rPr>
              <a:t>]</a:t>
            </a:r>
          </a:p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3000" i="0" u="none" strike="noStrike" cap="none" spc="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401782558" name="Imagem 401782557"/>
          <p:cNvPicPr>
            <a:picLocks noChangeAspect="1"/>
          </p:cNvPicPr>
          <p:nvPr/>
        </p:nvPicPr>
        <p:blipFill>
          <a:blip r:embed="rId3" cstate="print"/>
          <a:stretch/>
        </p:blipFill>
        <p:spPr bwMode="auto">
          <a:xfrm>
            <a:off x="781495" y="1166812"/>
            <a:ext cx="4542717" cy="488746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59="http://schemas.microsoft.com/office/powerpoint/2015/09/main" xmlns:p14="http://schemas.microsoft.com/office/powerpoint/2010/main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93918230" name="Menos 1793918229"/>
          <p:cNvSpPr/>
          <p:nvPr/>
        </p:nvSpPr>
        <p:spPr bwMode="auto">
          <a:xfrm>
            <a:off x="-15187" y="8002"/>
            <a:ext cx="352183" cy="6849994"/>
          </a:xfrm>
          <a:prstGeom prst="mathMinus">
            <a:avLst>
              <a:gd name="adj1" fmla="val 98709"/>
            </a:avLst>
          </a:prstGeom>
          <a:solidFill>
            <a:schemeClr val="tx2">
              <a:lumMod val="60000"/>
              <a:lumOff val="40000"/>
            </a:schemeClr>
          </a:solidFill>
          <a:ln w="12700" cap="flat" cmpd="sng" algn="ctr">
            <a:solidFill>
              <a:schemeClr val="accent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494986" name="CaixaDeTexto 2494985"/>
          <p:cNvSpPr txBox="1"/>
          <p:nvPr/>
        </p:nvSpPr>
        <p:spPr bwMode="auto">
          <a:xfrm>
            <a:off x="7017400" y="1405172"/>
            <a:ext cx="2942375" cy="366118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443772175" name="CaixaDeTexto 443772174"/>
          <p:cNvSpPr txBox="1"/>
          <p:nvPr/>
        </p:nvSpPr>
        <p:spPr bwMode="auto">
          <a:xfrm>
            <a:off x="4819000" y="292819"/>
            <a:ext cx="3453763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r>
              <a:rPr lang="en-US" sz="4000" b="1">
                <a:solidFill>
                  <a:srgbClr val="1505F5"/>
                </a:solidFill>
              </a:rPr>
              <a:t>Methodology</a:t>
            </a:r>
            <a:endParaRPr sz="4000" b="1">
              <a:solidFill>
                <a:srgbClr val="1505F5"/>
              </a:solidFill>
            </a:endParaRPr>
          </a:p>
        </p:txBody>
      </p:sp>
      <p:sp>
        <p:nvSpPr>
          <p:cNvPr id="796661601" name="CaixaDeTexto 796661600"/>
          <p:cNvSpPr txBox="1"/>
          <p:nvPr/>
        </p:nvSpPr>
        <p:spPr bwMode="auto">
          <a:xfrm>
            <a:off x="5985685" y="1184777"/>
            <a:ext cx="5740209" cy="5754396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just">
              <a:defRPr/>
            </a:pPr>
            <a:r>
              <a:rPr lang="es-ES" sz="2400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Storms</a:t>
            </a:r>
            <a:r>
              <a:rPr lang="es-ES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400" b="1" i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</a:t>
            </a:r>
            <a:r>
              <a:rPr lang="es-ES" sz="2400" dirty="0" smtClean="0"/>
              <a:t> </a:t>
            </a:r>
            <a:r>
              <a:rPr lang="es-E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(5,528) </a:t>
            </a:r>
            <a:r>
              <a:rPr lang="es-ES" sz="2400" dirty="0" smtClean="0"/>
              <a:t>and </a:t>
            </a:r>
            <a:r>
              <a:rPr lang="es-ES" sz="2400" b="1" i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without</a:t>
            </a:r>
            <a:r>
              <a:rPr lang="es-ES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(150,505)</a:t>
            </a:r>
            <a:r>
              <a:rPr lang="es-ES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400" b="1" i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lightning</a:t>
            </a:r>
            <a:r>
              <a:rPr lang="es-ES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400" dirty="0" smtClean="0"/>
              <a:t>are </a:t>
            </a:r>
            <a:r>
              <a:rPr lang="es-ES" sz="2400" dirty="0" err="1" smtClean="0"/>
              <a:t>identified</a:t>
            </a:r>
            <a:r>
              <a:rPr lang="es-ES" sz="2400" dirty="0" smtClean="0"/>
              <a:t> </a:t>
            </a:r>
            <a:r>
              <a:rPr lang="es-ES" sz="2400" dirty="0" err="1" smtClean="0"/>
              <a:t>with</a:t>
            </a:r>
            <a:r>
              <a:rPr lang="es-ES" sz="2400" dirty="0" smtClean="0"/>
              <a:t> </a:t>
            </a:r>
            <a:r>
              <a:rPr lang="es-ES" sz="2400" dirty="0" err="1" smtClean="0"/>
              <a:t>coincident</a:t>
            </a:r>
            <a:r>
              <a:rPr lang="es-ES" sz="2400" dirty="0" smtClean="0"/>
              <a:t> </a:t>
            </a:r>
            <a:r>
              <a:rPr lang="es-ES" sz="24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lightning</a:t>
            </a:r>
            <a:r>
              <a:rPr lang="es-ES" sz="24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flashes </a:t>
            </a:r>
            <a:r>
              <a:rPr lang="es-ES" sz="24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measurements</a:t>
            </a:r>
            <a:r>
              <a:rPr lang="es-ES" sz="24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2400" b="0" i="0" u="none" strike="noStrike" cap="none" spc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from</a:t>
            </a:r>
            <a:r>
              <a:rPr lang="es-ES" sz="2400" b="0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24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GOES Lightning Mapper (</a:t>
            </a:r>
            <a:r>
              <a:rPr lang="es-ES" sz="2400" b="1" i="0" u="none" strike="noStrike" cap="none" spc="0" dirty="0" smtClean="0">
                <a:solidFill>
                  <a:srgbClr val="0070C0"/>
                </a:solidFill>
                <a:latin typeface="Arial"/>
                <a:ea typeface="Arial"/>
                <a:cs typeface="Arial"/>
              </a:rPr>
              <a:t>GLM</a:t>
            </a:r>
            <a:r>
              <a:rPr lang="es-ES" sz="2400" b="1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) </a:t>
            </a:r>
            <a:r>
              <a:rPr lang="es-ES" sz="240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within</a:t>
            </a:r>
            <a:r>
              <a:rPr lang="es-ES" sz="240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+/- 15 minutes of </a:t>
            </a:r>
            <a:r>
              <a:rPr lang="es-ES" sz="2400" i="0" u="none" strike="noStrike" cap="none" spc="0" dirty="0" smtClean="0">
                <a:solidFill>
                  <a:srgbClr val="0070C0"/>
                </a:solidFill>
                <a:latin typeface="Arial"/>
                <a:ea typeface="Arial"/>
                <a:cs typeface="Arial"/>
              </a:rPr>
              <a:t>GPM-DRP</a:t>
            </a:r>
            <a:r>
              <a:rPr lang="es-ES" sz="240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240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orbit</a:t>
            </a:r>
            <a:r>
              <a:rPr lang="es-ES" sz="240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2400" dirty="0" smtClean="0">
                <a:latin typeface="Arial"/>
                <a:ea typeface="Arial"/>
                <a:cs typeface="Arial"/>
              </a:rPr>
              <a:t>.</a:t>
            </a:r>
            <a:endParaRPr sz="2400" b="0" i="0" u="none" strike="noStrike" cap="none" spc="0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2400" b="1" i="0" u="none" strike="noStrike" cap="none" spc="0" dirty="0">
              <a:solidFill>
                <a:schemeClr val="tx1"/>
              </a:solidFill>
              <a:latin typeface="Arial"/>
              <a:cs typeface="Arial"/>
            </a:endParaRPr>
          </a:p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For</a:t>
            </a:r>
            <a:r>
              <a:rPr lang="es-ES" sz="24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24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every</a:t>
            </a:r>
            <a:r>
              <a:rPr lang="es-ES" sz="24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24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identified</a:t>
            </a:r>
            <a:r>
              <a:rPr lang="es-ES" sz="24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24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storm</a:t>
            </a:r>
            <a:r>
              <a:rPr lang="es-ES" sz="24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</a:t>
            </a:r>
            <a:r>
              <a:rPr lang="es-ES" sz="24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we</a:t>
            </a:r>
            <a:r>
              <a:rPr lang="es-ES" sz="24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compute </a:t>
            </a:r>
            <a:r>
              <a:rPr lang="es-ES" sz="24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the</a:t>
            </a:r>
            <a:r>
              <a:rPr lang="es-ES" sz="24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mean </a:t>
            </a:r>
            <a:r>
              <a:rPr lang="es-ES" sz="2400" b="0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vertical </a:t>
            </a:r>
            <a:r>
              <a:rPr lang="es-ES" sz="24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profile</a:t>
            </a:r>
            <a:r>
              <a:rPr lang="es-ES" sz="24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Z, </a:t>
            </a:r>
            <a:r>
              <a:rPr lang="es-ES" sz="2400" b="0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Mean </a:t>
            </a:r>
            <a:r>
              <a:rPr lang="es-ES" sz="2400" b="0" i="0" u="none" strike="noStrike" cap="none" spc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mass</a:t>
            </a:r>
            <a:r>
              <a:rPr lang="es-ES" sz="2400" b="0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2400" b="0" i="0" u="none" strike="noStrike" cap="none" spc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diameter</a:t>
            </a:r>
            <a:r>
              <a:rPr lang="es-ES" sz="2400" b="0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(Dm), and </a:t>
            </a:r>
            <a:r>
              <a:rPr lang="es-ES" sz="2400" b="0" i="0" u="none" strike="noStrike" cap="none" spc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the</a:t>
            </a:r>
            <a:r>
              <a:rPr lang="es-ES" sz="2400" b="0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2400" b="0" i="0" u="none" strike="noStrike" cap="none" spc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Normalized</a:t>
            </a:r>
            <a:r>
              <a:rPr lang="es-ES" sz="2400" b="0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2400" b="0" i="0" u="none" strike="noStrike" cap="none" spc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intercept</a:t>
            </a:r>
            <a:r>
              <a:rPr lang="es-ES" sz="2400" b="0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2400" b="0" i="0" u="none" strike="noStrike" cap="none" spc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parameter</a:t>
            </a:r>
            <a:r>
              <a:rPr lang="es-ES" sz="2400" b="0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(</a:t>
            </a:r>
            <a:r>
              <a:rPr lang="es-ES" sz="2400" b="0" i="0" u="none" strike="noStrike" cap="none" spc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Nw</a:t>
            </a:r>
            <a:r>
              <a:rPr lang="es-ES" sz="2400" b="0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) </a:t>
            </a:r>
            <a:r>
              <a:rPr lang="es-ES" sz="24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available</a:t>
            </a:r>
            <a:r>
              <a:rPr lang="es-ES" sz="24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at GPM-DPR 2A.GPM.DPR (</a:t>
            </a:r>
            <a:r>
              <a:rPr lang="es-ES" sz="24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Ku</a:t>
            </a:r>
            <a:r>
              <a:rPr lang="es-ES" sz="24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+ </a:t>
            </a:r>
            <a:r>
              <a:rPr lang="es-ES" sz="24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Ka</a:t>
            </a:r>
            <a:r>
              <a:rPr lang="es-ES" sz="24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) </a:t>
            </a:r>
            <a:r>
              <a:rPr lang="es-ES" sz="24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version</a:t>
            </a:r>
            <a:r>
              <a:rPr lang="es-ES" sz="24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9.</a:t>
            </a:r>
            <a:endParaRPr sz="2400" b="0" i="0" u="none" strike="noStrike" cap="none" spc="0" dirty="0">
              <a:solidFill>
                <a:schemeClr val="tx1"/>
              </a:solidFill>
              <a:latin typeface="Arial"/>
              <a:cs typeface="Arial"/>
            </a:endParaRPr>
          </a:p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2400" b="0" i="0" u="none" strike="noStrike" cap="none" spc="0" dirty="0">
              <a:solidFill>
                <a:schemeClr val="tx1"/>
              </a:solidFill>
              <a:latin typeface="Arial"/>
              <a:cs typeface="Arial"/>
            </a:endParaRPr>
          </a:p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dirty="0" err="1" smtClean="0">
                <a:latin typeface="Arial"/>
                <a:ea typeface="Arial"/>
                <a:cs typeface="Arial"/>
              </a:rPr>
              <a:t>We</a:t>
            </a:r>
            <a:r>
              <a:rPr lang="es-ES" sz="2400" dirty="0" smtClean="0">
                <a:latin typeface="Arial"/>
                <a:ea typeface="Arial"/>
                <a:cs typeface="Arial"/>
              </a:rPr>
              <a:t> use </a:t>
            </a:r>
            <a:r>
              <a:rPr lang="es-ES" sz="24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ERA5 </a:t>
            </a:r>
            <a:r>
              <a:rPr lang="es-ES" sz="2400" b="0" i="0" u="none" strike="noStrike" cap="none" spc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reanalysis</a:t>
            </a:r>
            <a:r>
              <a:rPr lang="es-ES" sz="2400" b="0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24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to</a:t>
            </a:r>
            <a:r>
              <a:rPr lang="es-ES" sz="24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24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convert</a:t>
            </a:r>
            <a:r>
              <a:rPr lang="es-ES" sz="24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DPR </a:t>
            </a:r>
            <a:r>
              <a:rPr lang="es-ES" sz="24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height</a:t>
            </a:r>
            <a:r>
              <a:rPr lang="es-ES" sz="24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2400" b="0" i="0" u="none" strike="noStrike" cap="none" spc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levels</a:t>
            </a:r>
            <a:r>
              <a:rPr lang="es-ES" sz="24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2400" dirty="0" smtClean="0">
                <a:latin typeface="Arial"/>
                <a:ea typeface="Arial"/>
                <a:cs typeface="Arial"/>
              </a:rPr>
              <a:t>(km) </a:t>
            </a:r>
            <a:r>
              <a:rPr lang="es-ES" sz="2400" dirty="0" err="1" smtClean="0">
                <a:latin typeface="Arial"/>
                <a:ea typeface="Arial"/>
                <a:cs typeface="Arial"/>
              </a:rPr>
              <a:t>to</a:t>
            </a:r>
            <a:r>
              <a:rPr lang="es-ES" sz="2400" dirty="0" smtClean="0">
                <a:latin typeface="Arial"/>
                <a:ea typeface="Arial"/>
                <a:cs typeface="Arial"/>
              </a:rPr>
              <a:t> </a:t>
            </a:r>
            <a:r>
              <a:rPr lang="es-ES" sz="2400" dirty="0" err="1" smtClean="0">
                <a:latin typeface="Arial"/>
                <a:ea typeface="Arial"/>
                <a:cs typeface="Arial"/>
              </a:rPr>
              <a:t>temperature</a:t>
            </a:r>
            <a:r>
              <a:rPr lang="es-ES" sz="2400" dirty="0" smtClean="0">
                <a:latin typeface="Arial"/>
                <a:ea typeface="Arial"/>
                <a:cs typeface="Arial"/>
              </a:rPr>
              <a:t> </a:t>
            </a:r>
            <a:r>
              <a:rPr lang="es-ES" sz="2400" b="0" i="0" u="none" strike="noStrike" cap="none" spc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(°</a:t>
            </a:r>
            <a:r>
              <a:rPr lang="es-ES" sz="2400" b="0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C).</a:t>
            </a:r>
            <a:endParaRPr sz="3000" b="1" i="0" u="none" strike="noStrike" cap="none" spc="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1992283619" name="Imagem 1992283618"/>
          <p:cNvPicPr>
            <a:picLocks noChangeAspect="1"/>
          </p:cNvPicPr>
          <p:nvPr/>
        </p:nvPicPr>
        <p:blipFill>
          <a:blip r:embed="rId3" cstate="print"/>
          <a:stretch/>
        </p:blipFill>
        <p:spPr bwMode="auto">
          <a:xfrm>
            <a:off x="781495" y="1166811"/>
            <a:ext cx="4542716" cy="4887462"/>
          </a:xfrm>
          <a:prstGeom prst="rect">
            <a:avLst/>
          </a:prstGeom>
        </p:spPr>
      </p:pic>
      <p:pic>
        <p:nvPicPr>
          <p:cNvPr id="1275353046" name="Imagem 1275353045"/>
          <p:cNvPicPr>
            <a:picLocks noChangeAspect="1"/>
          </p:cNvPicPr>
          <p:nvPr/>
        </p:nvPicPr>
        <p:blipFill>
          <a:blip r:embed="rId4" cstate="print"/>
          <a:stretch/>
        </p:blipFill>
        <p:spPr bwMode="auto">
          <a:xfrm>
            <a:off x="781495" y="1166811"/>
            <a:ext cx="4630941" cy="498238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59="http://schemas.microsoft.com/office/powerpoint/2015/09/main" xmlns:p14="http://schemas.microsoft.com/office/powerpoint/2010/main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838198" y="1865129"/>
            <a:ext cx="10515600" cy="1325562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STORMS WITH LIGHTNING X </a:t>
            </a:r>
            <a:r>
              <a:rPr lang="en-US" dirty="0" smtClean="0">
                <a:solidFill>
                  <a:srgbClr val="00B050"/>
                </a:solidFill>
              </a:rPr>
              <a:t>WITHOUT LIGHTNING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Menos 2"/>
          <p:cNvSpPr/>
          <p:nvPr/>
        </p:nvSpPr>
        <p:spPr bwMode="auto">
          <a:xfrm>
            <a:off x="-15186" y="8001"/>
            <a:ext cx="352182" cy="6849993"/>
          </a:xfrm>
          <a:prstGeom prst="mathMinus">
            <a:avLst>
              <a:gd name="adj1" fmla="val 98709"/>
            </a:avLst>
          </a:prstGeom>
          <a:solidFill>
            <a:schemeClr val="tx2">
              <a:lumMod val="60000"/>
              <a:lumOff val="40000"/>
            </a:schemeClr>
          </a:solidFill>
          <a:ln w="12700" cap="flat" cmpd="sng" algn="ctr">
            <a:solidFill>
              <a:schemeClr val="accent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492164225" name="Imagem 1492164224"/>
          <p:cNvPicPr>
            <a:picLocks noChangeAspect="1"/>
          </p:cNvPicPr>
          <p:nvPr/>
        </p:nvPicPr>
        <p:blipFill>
          <a:blip r:embed="rId3" cstate="print">
            <a:extLst>
              <a:ext uri="{96DAC541-7B7A-43D3-8B79-37D633B846F1}">
                <asvg:svgBlip xmlns="" xmlns:m="http://schemas.openxmlformats.org/officeDocument/2006/math" xmlns:w="http://schemas.openxmlformats.org/wordprocessingml/2006/main" xmlns:mc="http://schemas.openxmlformats.org/markup-compatibility/2006" xmlns:asvg="http://schemas.microsoft.com/office/drawing/2016/SVG/main" r:embed="rId4"/>
              </a:ext>
            </a:extLst>
          </a:blip>
          <a:stretch/>
        </p:blipFill>
        <p:spPr bwMode="auto">
          <a:xfrm>
            <a:off x="422755" y="8003"/>
            <a:ext cx="5118586" cy="6857999"/>
          </a:xfrm>
          <a:prstGeom prst="rect">
            <a:avLst/>
          </a:prstGeom>
        </p:spPr>
      </p:pic>
      <p:sp>
        <p:nvSpPr>
          <p:cNvPr id="448844530" name="Menos 448844529"/>
          <p:cNvSpPr/>
          <p:nvPr/>
        </p:nvSpPr>
        <p:spPr bwMode="auto">
          <a:xfrm>
            <a:off x="-15188" y="8003"/>
            <a:ext cx="352184" cy="6849995"/>
          </a:xfrm>
          <a:prstGeom prst="mathMinus">
            <a:avLst>
              <a:gd name="adj1" fmla="val 98709"/>
            </a:avLst>
          </a:prstGeom>
          <a:solidFill>
            <a:schemeClr val="tx2">
              <a:lumMod val="60000"/>
              <a:lumOff val="40000"/>
            </a:schemeClr>
          </a:solidFill>
          <a:ln w="12700" cap="flat" cmpd="sng" algn="ctr">
            <a:solidFill>
              <a:schemeClr val="accent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306683934" name="CaixaDeTexto 1306683933"/>
          <p:cNvSpPr txBox="1"/>
          <p:nvPr/>
        </p:nvSpPr>
        <p:spPr bwMode="auto">
          <a:xfrm>
            <a:off x="5621657" y="245196"/>
            <a:ext cx="4132802" cy="5489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r>
              <a:rPr lang="en-US" sz="3000" b="1">
                <a:solidFill>
                  <a:srgbClr val="1505F5"/>
                </a:solidFill>
              </a:rPr>
              <a:t>Radar Reflectivity </a:t>
            </a:r>
            <a:r>
              <a:rPr lang="es-ES" sz="3000" b="1">
                <a:solidFill>
                  <a:srgbClr val="1505F5"/>
                </a:solidFill>
              </a:rPr>
              <a:t>- Z</a:t>
            </a:r>
            <a:endParaRPr sz="3000" b="1">
              <a:solidFill>
                <a:srgbClr val="1505F5"/>
              </a:solidFill>
            </a:endParaRPr>
          </a:p>
        </p:txBody>
      </p:sp>
      <p:sp>
        <p:nvSpPr>
          <p:cNvPr id="567528569" name="CaixaDeTexto 567528568"/>
          <p:cNvSpPr txBox="1"/>
          <p:nvPr/>
        </p:nvSpPr>
        <p:spPr bwMode="auto">
          <a:xfrm>
            <a:off x="7017400" y="1405173"/>
            <a:ext cx="2942375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1962438927" name="CaixaDeTexto 1962438926"/>
          <p:cNvSpPr txBox="1"/>
          <p:nvPr/>
        </p:nvSpPr>
        <p:spPr bwMode="auto">
          <a:xfrm>
            <a:off x="5979188" y="877054"/>
            <a:ext cx="5684393" cy="5138073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i="0" u="none" strike="noStrike" cap="none" spc="0" dirty="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With lightning</a:t>
            </a:r>
            <a:r>
              <a:rPr lang="en-U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:</a:t>
            </a:r>
            <a:endParaRPr lang="en-US" sz="1800" b="1" i="0" u="none" strike="noStrike" cap="none" spc="0" dirty="0">
              <a:solidFill>
                <a:schemeClr val="tx1"/>
              </a:solidFill>
              <a:highlight>
                <a:srgbClr val="FFFFFF"/>
              </a:highlight>
              <a:latin typeface="Arial"/>
              <a:ea typeface="Arial"/>
              <a:cs typeface="Arial"/>
            </a:endParaRPr>
          </a:p>
          <a:p>
            <a:pPr marL="283879" marR="0" indent="-283879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§"/>
              <a:defRPr/>
            </a:pPr>
            <a:r>
              <a:rPr lang="en-US" sz="1800" b="1" i="0" u="none" strike="noStrike" cap="none" spc="0" dirty="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Z is higher </a:t>
            </a:r>
            <a:r>
              <a:rPr lang="en-US" sz="1800" b="1" i="0" u="none" strike="noStrike" cap="none" spc="0" dirty="0" smtClean="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(</a:t>
            </a:r>
            <a:r>
              <a:rPr lang="en-US" b="1" dirty="0" smtClean="0">
                <a:highlight>
                  <a:srgbClr val="FFFFFF"/>
                </a:highlight>
              </a:rPr>
              <a:t>2-5 dBZ) </a:t>
            </a:r>
            <a:r>
              <a:rPr lang="en-US" sz="1800" b="1" i="0" u="none" strike="noStrike" cap="none" spc="0" dirty="0" smtClean="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at </a:t>
            </a:r>
            <a:r>
              <a:rPr lang="en-US" sz="1800" b="1" i="0" u="none" strike="noStrike" cap="none" spc="0" dirty="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all temperature </a:t>
            </a:r>
            <a:r>
              <a:rPr lang="en-US" sz="1800" b="1" i="0" u="none" strike="noStrike" cap="none" spc="0" dirty="0" smtClean="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levels</a:t>
            </a:r>
            <a:endParaRPr lang="en-US" sz="1800" b="1" i="0" u="none" strike="noStrike" cap="none" spc="0" dirty="0">
              <a:solidFill>
                <a:srgbClr val="FF0000"/>
              </a:solidFill>
              <a:highlight>
                <a:srgbClr val="FFFFFF"/>
              </a:highlight>
              <a:latin typeface="Arial"/>
              <a:cs typeface="Arial"/>
            </a:endParaRPr>
          </a:p>
          <a:p>
            <a:pPr marL="283879" marR="0" indent="-283879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§"/>
              <a:defRPr/>
            </a:pPr>
            <a:r>
              <a:rPr lang="en-US" sz="1800" b="1" i="0" u="none" strike="noStrike" cap="none" spc="0" dirty="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30 dBZ is observed at the -</a:t>
            </a:r>
            <a:r>
              <a:rPr lang="en-US" sz="1800" b="1" i="0" u="none" strike="noStrike" cap="none" spc="0" dirty="0" smtClean="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12 </a:t>
            </a:r>
            <a:r>
              <a:rPr lang="en-US" sz="1800" b="1" i="0" u="none" strike="noStrike" cap="none" spc="0" dirty="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°C </a:t>
            </a:r>
            <a:endParaRPr lang="en-US" sz="1800" b="1" i="0" u="none" strike="noStrike" cap="none" spc="0" dirty="0">
              <a:solidFill>
                <a:srgbClr val="FF0000"/>
              </a:solidFill>
              <a:highlight>
                <a:srgbClr val="FFFFFF"/>
              </a:highlight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800" b="1" i="0" u="none" strike="noStrike" cap="none" spc="0" dirty="0">
              <a:solidFill>
                <a:schemeClr val="tx1"/>
              </a:solidFill>
              <a:highlight>
                <a:srgbClr val="FFFFFF"/>
              </a:highlight>
              <a:latin typeface="Arial"/>
              <a:cs typeface="Arial"/>
            </a:endParaRPr>
          </a:p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From </a:t>
            </a:r>
            <a:r>
              <a:rPr lang="es-ES" sz="1800" b="1" i="0" u="none" strike="noStrike" cap="none" spc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1</a:t>
            </a:r>
            <a:r>
              <a:rPr lang="en-US" sz="1800" b="1" i="0" u="none" strike="noStrike" cap="none" spc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0 °C to 20 °C</a:t>
            </a:r>
            <a:r>
              <a:rPr lang="en-US" sz="1800" b="1" i="0" u="none" strike="noStrike" cap="none" spc="0" dirty="0">
                <a:solidFill>
                  <a:schemeClr val="tx1"/>
                </a:solidFill>
                <a:latin typeface="Arial"/>
                <a:cs typeface="Arial"/>
              </a:rPr>
              <a:t>:</a:t>
            </a:r>
            <a:endParaRPr lang="en-US" sz="1800" b="1" i="0" u="none" strike="noStrike" cap="none" spc="0" dirty="0">
              <a:solidFill>
                <a:schemeClr val="tx1"/>
              </a:solidFill>
              <a:highlight>
                <a:srgbClr val="FFFFFF"/>
              </a:highlight>
              <a:latin typeface="Arial"/>
              <a:cs typeface="Arial"/>
            </a:endParaRPr>
          </a:p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800" b="1" i="0" u="none" strike="noStrike" cap="none" spc="0" dirty="0">
              <a:solidFill>
                <a:schemeClr val="tx1"/>
              </a:solidFill>
              <a:highlight>
                <a:srgbClr val="FFFFFF"/>
              </a:highlight>
              <a:latin typeface="Arial"/>
              <a:cs typeface="Arial"/>
            </a:endParaRPr>
          </a:p>
          <a:p>
            <a:pPr marL="283879" marR="0" indent="-283879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§"/>
              <a:defRPr/>
            </a:pPr>
            <a:r>
              <a:rPr lang="en-US" sz="1800" b="1" i="0" u="none" strike="noStrike" cap="none" spc="0" dirty="0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Without lightning</a:t>
            </a:r>
            <a:r>
              <a:rPr lang="es-ES" sz="1800" b="1" i="0" u="none" strike="noStrike" cap="none" spc="0" dirty="0">
                <a:solidFill>
                  <a:srgbClr val="0000FF"/>
                </a:solidFill>
                <a:latin typeface="Arial"/>
                <a:cs typeface="Arial"/>
              </a:rPr>
              <a:t>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800" b="1" i="0" u="none" strike="noStrike" cap="none" spc="0" dirty="0">
                <a:solidFill>
                  <a:srgbClr val="0000FF"/>
                </a:solidFill>
                <a:latin typeface="Arial"/>
                <a:cs typeface="Arial"/>
              </a:rPr>
              <a:t>               </a:t>
            </a:r>
            <a:r>
              <a:rPr lang="en-US" sz="1800" b="1" i="0" u="none" strike="noStrike" cap="none" spc="0" dirty="0">
                <a:solidFill>
                  <a:srgbClr val="0000FF"/>
                </a:solidFill>
                <a:latin typeface="Arial"/>
                <a:cs typeface="Arial"/>
              </a:rPr>
              <a:t>Z </a:t>
            </a:r>
            <a:r>
              <a:rPr lang="en-US" sz="1800" b="1" i="0" u="none" strike="noStrike" cap="none" spc="0" dirty="0">
                <a:solidFill>
                  <a:srgbClr val="0000FF"/>
                </a:solidFill>
                <a:latin typeface="Arial"/>
                <a:ea typeface="Arial"/>
                <a:cs typeface="Arial"/>
              </a:rPr>
              <a:t> increases </a:t>
            </a:r>
            <a:r>
              <a:rPr lang="en-US" sz="1800" b="1" i="0" u="none" strike="noStrike" cap="none" spc="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en-US" sz="1800" b="1" i="0" u="none" strike="noStrike" cap="none" spc="0" dirty="0" smtClean="0">
                <a:solidFill>
                  <a:srgbClr val="0000FF"/>
                </a:solidFill>
                <a:latin typeface="Arial"/>
                <a:cs typeface="Arial"/>
                <a:sym typeface="Wingdings" pitchFamily="2" charset="2"/>
              </a:rPr>
              <a:t></a:t>
            </a:r>
            <a:r>
              <a:rPr lang="en-US" sz="1800" b="1" i="0" u="none" strike="noStrike" cap="none" spc="0" dirty="0" smtClean="0">
                <a:solidFill>
                  <a:srgbClr val="0000FF"/>
                </a:solidFill>
                <a:latin typeface="Arial"/>
                <a:cs typeface="Arial"/>
              </a:rPr>
              <a:t>coalescence</a:t>
            </a:r>
            <a:endParaRPr lang="en-US" sz="1800" b="1" i="0" u="none" strike="noStrike" cap="none" spc="0" dirty="0">
              <a:solidFill>
                <a:schemeClr val="tx1"/>
              </a:solidFill>
              <a:latin typeface="Arial"/>
              <a:cs typeface="Arial"/>
            </a:endParaRPr>
          </a:p>
          <a:p>
            <a:pPr marL="283879" marR="0" indent="-283879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§"/>
              <a:defRPr/>
            </a:pPr>
            <a:r>
              <a:rPr lang="en-US" sz="1800" b="1" i="0" u="none" strike="noStrike" cap="none" spc="0" dirty="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With lightning:</a:t>
            </a:r>
            <a:endParaRPr lang="en-US" sz="1800" b="1" i="0" u="none" strike="noStrike" cap="none" spc="0" dirty="0">
              <a:solidFill>
                <a:schemeClr val="tx1"/>
              </a:solidFill>
              <a:latin typeface="Arial"/>
              <a:cs typeface="Arial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cs typeface="Arial"/>
              </a:rPr>
              <a:t>               </a:t>
            </a:r>
            <a:r>
              <a:rPr lang="en-US" sz="1800" b="1" i="0" u="none" strike="noStrike" cap="none" spc="0" dirty="0">
                <a:solidFill>
                  <a:srgbClr val="FF0000"/>
                </a:solidFill>
                <a:latin typeface="Arial"/>
                <a:cs typeface="Arial"/>
              </a:rPr>
              <a:t>Z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sz="1800" b="1" i="0" u="none" strike="noStrike" cap="none" spc="0" dirty="0">
                <a:solidFill>
                  <a:srgbClr val="FF0000"/>
                </a:solidFill>
                <a:latin typeface="Arial"/>
                <a:cs typeface="Arial"/>
              </a:rPr>
              <a:t>equilibrium </a:t>
            </a:r>
            <a:r>
              <a:rPr lang="en-US" sz="1800" b="1" i="0" u="none" strike="noStrike" cap="none" spc="0" dirty="0" smtClean="0">
                <a:solidFill>
                  <a:srgbClr val="FF0000"/>
                </a:solidFill>
                <a:latin typeface="Arial"/>
                <a:cs typeface="Arial"/>
                <a:sym typeface="Wingdings" pitchFamily="2" charset="2"/>
              </a:rPr>
              <a:t></a:t>
            </a:r>
            <a:r>
              <a:rPr lang="en-US" sz="1800" b="1" i="0" u="none" strike="noStrike" cap="none" spc="0" dirty="0" smtClean="0">
                <a:solidFill>
                  <a:srgbClr val="FF0000"/>
                </a:solidFill>
                <a:latin typeface="Arial"/>
                <a:cs typeface="Arial"/>
              </a:rPr>
              <a:t>breakup </a:t>
            </a:r>
            <a:r>
              <a:rPr lang="en-US" sz="1800" b="1" i="0" u="none" strike="noStrike" cap="none" spc="0" dirty="0">
                <a:solidFill>
                  <a:srgbClr val="FF0000"/>
                </a:solidFill>
                <a:latin typeface="Arial"/>
                <a:cs typeface="Arial"/>
              </a:rPr>
              <a:t>and coalescence</a:t>
            </a:r>
          </a:p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800" b="1" i="0" u="none" strike="noStrike" cap="none" spc="0" dirty="0">
              <a:solidFill>
                <a:schemeClr val="tx1"/>
              </a:solidFill>
              <a:highlight>
                <a:srgbClr val="FFFFFF"/>
              </a:highlight>
              <a:latin typeface="Arial"/>
              <a:cs typeface="Arial"/>
            </a:endParaRPr>
          </a:p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highlight>
                  <a:srgbClr val="FFFFFF"/>
                </a:highlight>
                <a:latin typeface="Arial"/>
                <a:ea typeface="Arial"/>
                <a:cs typeface="Arial"/>
              </a:rPr>
              <a:t>From </a:t>
            </a:r>
            <a:r>
              <a:rPr lang="en-US" sz="1800" b="1" i="0" u="none" strike="noStrike" cap="none" spc="0" dirty="0" smtClean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0 </a:t>
            </a:r>
            <a:r>
              <a:rPr lang="en-US" sz="1800" b="1" i="0" u="none" strike="noStrike" cap="none" spc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°C to -20 °</a:t>
            </a:r>
            <a:r>
              <a:rPr lang="en-US" sz="1800" b="1" i="0" u="none" strike="noStrike" cap="none" spc="0" dirty="0" smtClean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C</a:t>
            </a:r>
            <a:endParaRPr lang="en-US" sz="1800" b="1" i="0" u="none" strike="noStrike" cap="none" spc="0" dirty="0">
              <a:solidFill>
                <a:schemeClr val="tx1"/>
              </a:solidFill>
              <a:highlight>
                <a:srgbClr val="FFFFFF"/>
              </a:highlight>
              <a:latin typeface="Arial"/>
              <a:cs typeface="Arial"/>
            </a:endParaRPr>
          </a:p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800" b="1" i="0" u="none" strike="noStrike" cap="none" spc="0" dirty="0">
              <a:solidFill>
                <a:schemeClr val="tx1"/>
              </a:solidFill>
              <a:highlight>
                <a:srgbClr val="FFFFFF"/>
              </a:highlight>
              <a:latin typeface="Arial"/>
              <a:cs typeface="Arial"/>
            </a:endParaRPr>
          </a:p>
          <a:p>
            <a:pPr marL="283879" marR="0" indent="-283879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§"/>
              <a:defRPr/>
            </a:pPr>
            <a:r>
              <a:rPr lang="en-US" sz="1800" b="1" i="0" u="none" strike="noStrike" cap="none" spc="0" dirty="0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Without lightning: -6.57 </a:t>
            </a:r>
            <a:r>
              <a:rPr lang="en-US" sz="1800" b="1" i="0" u="none" strike="noStrike" cap="none" spc="0" dirty="0" smtClean="0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dBZ/20°C </a:t>
            </a:r>
            <a:r>
              <a:rPr lang="en-US" sz="1800" b="1" i="0" u="none" strike="noStrike" cap="none" spc="0" dirty="0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(aggregation)</a:t>
            </a:r>
            <a:endParaRPr lang="en-US" sz="1800" b="1" i="0" u="none" strike="noStrike" cap="none" spc="0" dirty="0">
              <a:solidFill>
                <a:srgbClr val="0000FF"/>
              </a:solidFill>
              <a:highlight>
                <a:srgbClr val="FFFFFF"/>
              </a:highlight>
              <a:latin typeface="Arial"/>
              <a:cs typeface="Arial"/>
            </a:endParaRPr>
          </a:p>
          <a:p>
            <a:pPr marL="283879" marR="0" indent="-283879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§"/>
              <a:defRPr/>
            </a:pPr>
            <a:r>
              <a:rPr lang="en-US" sz="1800" b="1" i="0" u="none" strike="noStrike" cap="none" spc="0" dirty="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With lightning:   </a:t>
            </a:r>
            <a:r>
              <a:rPr lang="en-US" sz="1800" b="1" i="0" u="none" strike="noStrike" cap="none" spc="0" dirty="0" smtClean="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   -</a:t>
            </a:r>
            <a:r>
              <a:rPr lang="en-US" sz="1800" b="1" i="0" u="none" strike="noStrike" cap="none" spc="0" dirty="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8.55 </a:t>
            </a:r>
            <a:r>
              <a:rPr lang="en-US" sz="1800" b="1" i="0" u="none" strike="noStrike" cap="none" spc="0" dirty="0" smtClean="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dBZ/20°C</a:t>
            </a:r>
            <a:r>
              <a:rPr lang="en-US" sz="1800" b="1" i="0" u="none" strike="noStrike" cap="none" spc="0" dirty="0" smtClean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 </a:t>
            </a:r>
            <a:r>
              <a:rPr lang="en-U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(accretion)</a:t>
            </a:r>
            <a:endParaRPr lang="en-US" sz="1800" b="1" i="0" u="none" strike="noStrike" cap="none" spc="0" dirty="0">
              <a:solidFill>
                <a:srgbClr val="FF0000"/>
              </a:solidFill>
              <a:highlight>
                <a:srgbClr val="FFFFFF"/>
              </a:highlight>
              <a:latin typeface="Arial"/>
              <a:cs typeface="Arial"/>
            </a:endParaRPr>
          </a:p>
          <a:p>
            <a:pPr algn="just">
              <a:defRPr/>
            </a:pPr>
            <a:endParaRPr lang="en-US" sz="1800" b="1" i="0" u="none" strike="noStrike" cap="none" spc="0" dirty="0">
              <a:solidFill>
                <a:schemeClr val="tx1"/>
              </a:solidFill>
              <a:highlight>
                <a:srgbClr val="800080"/>
              </a:highlight>
              <a:latin typeface="Arial"/>
              <a:cs typeface="Arial"/>
            </a:endParaRPr>
          </a:p>
          <a:p>
            <a:pPr algn="just">
              <a:defRPr/>
            </a:pPr>
            <a:r>
              <a:rPr lang="en-US" sz="1800" b="1" i="1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This suggests a higher probability of </a:t>
            </a:r>
            <a:r>
              <a:rPr lang="en-US" sz="1800" b="1" i="1" u="none" dirty="0" smtClean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super-cooled </a:t>
            </a:r>
            <a:r>
              <a:rPr lang="en-US" sz="1800" b="1" i="1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water </a:t>
            </a:r>
            <a:r>
              <a:rPr lang="en-US" b="1" i="1" dirty="0" smtClean="0">
                <a:highlight>
                  <a:srgbClr val="FFFFFF"/>
                </a:highlight>
                <a:latin typeface="Arial"/>
                <a:ea typeface="Arial"/>
                <a:cs typeface="Arial"/>
              </a:rPr>
              <a:t>droplets </a:t>
            </a:r>
            <a:r>
              <a:rPr lang="en-US" sz="1800" b="1" i="1" u="none" dirty="0" smtClean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and dense </a:t>
            </a:r>
            <a:r>
              <a:rPr lang="en-US" sz="1800" b="1" i="1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hydrometeors </a:t>
            </a:r>
            <a:r>
              <a:rPr lang="en-US" sz="1800" b="1" i="1" u="none" dirty="0" smtClean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like graupel </a:t>
            </a:r>
            <a:r>
              <a:rPr lang="en-US" sz="1800" b="1" i="1" u="none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and </a:t>
            </a:r>
            <a:r>
              <a:rPr lang="en-US" sz="1800" b="1" i="1" u="none" dirty="0" smtClean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hail.</a:t>
            </a:r>
            <a:endParaRPr sz="1800" b="1" i="0" u="none" dirty="0">
              <a:solidFill>
                <a:schemeClr val="tx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87806426" name="Retângulo 87806425"/>
          <p:cNvSpPr/>
          <p:nvPr/>
        </p:nvSpPr>
        <p:spPr bwMode="auto">
          <a:xfrm>
            <a:off x="1302399" y="3215811"/>
            <a:ext cx="3989180" cy="1507966"/>
          </a:xfrm>
          <a:prstGeom prst="rect">
            <a:avLst/>
          </a:prstGeom>
          <a:solidFill>
            <a:schemeClr val="accent1">
              <a:alpha val="5000"/>
            </a:schemeClr>
          </a:solidFill>
          <a:ln w="28575" cap="flat" cmpd="sng" algn="ctr">
            <a:solidFill>
              <a:srgbClr val="7030A0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tângulo 10"/>
          <p:cNvSpPr/>
          <p:nvPr/>
        </p:nvSpPr>
        <p:spPr bwMode="auto">
          <a:xfrm>
            <a:off x="1290413" y="4744940"/>
            <a:ext cx="3989180" cy="1507966"/>
          </a:xfrm>
          <a:prstGeom prst="rect">
            <a:avLst/>
          </a:prstGeom>
          <a:solidFill>
            <a:srgbClr val="00B050">
              <a:alpha val="5000"/>
            </a:srgbClr>
          </a:solidFill>
          <a:ln w="28575" cap="flat" cmpd="sng" algn="ctr">
            <a:solidFill>
              <a:srgbClr val="7030A0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CaixaDeTexto 11"/>
          <p:cNvSpPr txBox="1"/>
          <p:nvPr/>
        </p:nvSpPr>
        <p:spPr>
          <a:xfrm>
            <a:off x="3791168" y="3236363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Mixed phase</a:t>
            </a:r>
            <a:endParaRPr lang="en-US" dirty="0"/>
          </a:p>
        </p:txBody>
      </p:sp>
      <p:sp>
        <p:nvSpPr>
          <p:cNvPr id="13" name="CaixaDeTexto 12"/>
          <p:cNvSpPr txBox="1"/>
          <p:nvPr/>
        </p:nvSpPr>
        <p:spPr bwMode="auto">
          <a:xfrm>
            <a:off x="1292835" y="5864814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Warm phase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59="http://schemas.microsoft.com/office/powerpoint/2015/09/main" xmlns:p14="http://schemas.microsoft.com/office/powerpoint/2010/main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879141993" name="Imagem 1879141992"/>
          <p:cNvPicPr>
            <a:picLocks noChangeAspect="1"/>
          </p:cNvPicPr>
          <p:nvPr/>
        </p:nvPicPr>
        <p:blipFill>
          <a:blip r:embed="rId3" cstate="print"/>
          <a:stretch/>
        </p:blipFill>
        <p:spPr bwMode="auto">
          <a:xfrm>
            <a:off x="422754" y="8002"/>
            <a:ext cx="5118585" cy="6857998"/>
          </a:xfrm>
          <a:prstGeom prst="rect">
            <a:avLst/>
          </a:prstGeom>
        </p:spPr>
      </p:pic>
      <p:sp>
        <p:nvSpPr>
          <p:cNvPr id="601247817" name="Menos 601247816"/>
          <p:cNvSpPr/>
          <p:nvPr/>
        </p:nvSpPr>
        <p:spPr bwMode="auto">
          <a:xfrm>
            <a:off x="-15187" y="8002"/>
            <a:ext cx="352183" cy="6849994"/>
          </a:xfrm>
          <a:prstGeom prst="mathMinus">
            <a:avLst>
              <a:gd name="adj1" fmla="val 98709"/>
            </a:avLst>
          </a:prstGeom>
          <a:solidFill>
            <a:schemeClr val="tx2">
              <a:lumMod val="60000"/>
              <a:lumOff val="40000"/>
            </a:schemeClr>
          </a:solidFill>
          <a:ln w="12700" cap="flat" cmpd="sng" algn="ctr">
            <a:solidFill>
              <a:schemeClr val="accent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23375232" name="Imagem 1023375231"/>
          <p:cNvPicPr>
            <a:picLocks noChangeAspect="1"/>
          </p:cNvPicPr>
          <p:nvPr/>
        </p:nvPicPr>
        <p:blipFill>
          <a:blip r:embed="rId4" cstate="print">
            <a:extLst>
              <a:ext uri="{96DAC541-7B7A-43D3-8B79-37D633B846F1}">
                <asvg:svgBlip xmlns="" xmlns:m="http://schemas.openxmlformats.org/officeDocument/2006/math" xmlns:w="http://schemas.openxmlformats.org/wordprocessingml/2006/main" xmlns:mc="http://schemas.openxmlformats.org/markup-compatibility/2006" xmlns:asvg="http://schemas.microsoft.com/office/drawing/2016/SVG/main" r:embed="rId5"/>
              </a:ext>
            </a:extLst>
          </a:blip>
          <a:stretch/>
        </p:blipFill>
        <p:spPr bwMode="auto">
          <a:xfrm>
            <a:off x="422754" y="0"/>
            <a:ext cx="5118586" cy="6857999"/>
          </a:xfrm>
          <a:prstGeom prst="rect">
            <a:avLst/>
          </a:prstGeom>
        </p:spPr>
      </p:pic>
      <p:sp>
        <p:nvSpPr>
          <p:cNvPr id="1730362919" name="Retângulo 1730362918"/>
          <p:cNvSpPr/>
          <p:nvPr/>
        </p:nvSpPr>
        <p:spPr bwMode="auto">
          <a:xfrm>
            <a:off x="1302399" y="3195263"/>
            <a:ext cx="3989180" cy="1500027"/>
          </a:xfrm>
          <a:prstGeom prst="rect">
            <a:avLst/>
          </a:prstGeom>
          <a:solidFill>
            <a:schemeClr val="accent1">
              <a:alpha val="5000"/>
            </a:schemeClr>
          </a:solidFill>
          <a:ln w="28575" cap="flat" cmpd="sng" algn="ctr">
            <a:solidFill>
              <a:srgbClr val="7030A0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0526472" name="CaixaDeTexto 1710526471"/>
          <p:cNvSpPr txBox="1"/>
          <p:nvPr/>
        </p:nvSpPr>
        <p:spPr bwMode="auto">
          <a:xfrm>
            <a:off x="5621656" y="245196"/>
            <a:ext cx="4139281" cy="5489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r>
              <a:rPr lang="es-ES" sz="3000" b="1">
                <a:solidFill>
                  <a:srgbClr val="1505F5"/>
                </a:solidFill>
              </a:rPr>
              <a:t>Mean </a:t>
            </a:r>
            <a:r>
              <a:rPr lang="en-US" sz="3000" b="1">
                <a:solidFill>
                  <a:srgbClr val="1505F5"/>
                </a:solidFill>
              </a:rPr>
              <a:t>Diameter </a:t>
            </a:r>
            <a:r>
              <a:rPr lang="es-ES" sz="3000" b="1">
                <a:solidFill>
                  <a:srgbClr val="1505F5"/>
                </a:solidFill>
              </a:rPr>
              <a:t>- Dm</a:t>
            </a:r>
            <a:endParaRPr sz="3000" b="1">
              <a:solidFill>
                <a:srgbClr val="1505F5"/>
              </a:solidFill>
            </a:endParaRPr>
          </a:p>
        </p:txBody>
      </p:sp>
      <p:sp>
        <p:nvSpPr>
          <p:cNvPr id="1258621556" name="CaixaDeTexto 1258621555"/>
          <p:cNvSpPr txBox="1"/>
          <p:nvPr/>
        </p:nvSpPr>
        <p:spPr bwMode="auto">
          <a:xfrm>
            <a:off x="5979187" y="877053"/>
            <a:ext cx="5990205" cy="4870564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i="0" u="none" strike="noStrike" cap="none" spc="0" dirty="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With lightning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: </a:t>
            </a:r>
            <a:endParaRPr lang="en-US" sz="1800" b="1" i="0" u="none" strike="noStrike" cap="none" spc="0" dirty="0">
              <a:solidFill>
                <a:srgbClr val="FF0000"/>
              </a:solidFill>
              <a:highlight>
                <a:srgbClr val="FFFFFF"/>
              </a:highlight>
              <a:latin typeface="Arial"/>
              <a:ea typeface="Arial"/>
              <a:cs typeface="Arial"/>
            </a:endParaRPr>
          </a:p>
          <a:p>
            <a:pPr marL="283879" marR="0" indent="-283879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§"/>
              <a:defRPr/>
            </a:pPr>
            <a:r>
              <a:rPr lang="en-US" sz="1800" b="1" i="0" u="none" strike="noStrike" cap="none" spc="0" dirty="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Dm is </a:t>
            </a:r>
            <a:r>
              <a:rPr lang="en-US" sz="1800" b="1" i="0" u="none" strike="noStrike" cap="none" spc="0" dirty="0" smtClean="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higher (</a:t>
            </a:r>
            <a:r>
              <a:rPr lang="en-US" sz="1800" b="1" i="0" u="none" strike="noStrike" cap="none" spc="0" dirty="0" smtClean="0">
                <a:highlight>
                  <a:srgbClr val="FFFFFF"/>
                </a:highlight>
                <a:latin typeface="Arial"/>
                <a:ea typeface="Arial"/>
                <a:cs typeface="Arial"/>
              </a:rPr>
              <a:t>0.1-0.5 mm</a:t>
            </a:r>
            <a:r>
              <a:rPr lang="en-US" sz="1800" b="1" i="0" u="none" strike="noStrike" cap="none" spc="0" dirty="0" smtClean="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) </a:t>
            </a:r>
            <a:r>
              <a:rPr lang="en-US" sz="1800" b="1" i="0" u="none" strike="noStrike" cap="none" spc="0" dirty="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at all temperature levels</a:t>
            </a:r>
            <a:r>
              <a:rPr lang="en-U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.</a:t>
            </a:r>
            <a:endParaRPr lang="en-US" sz="1800" b="1" i="0" u="none" strike="noStrike" cap="none" spc="0" dirty="0">
              <a:solidFill>
                <a:schemeClr val="tx1"/>
              </a:solidFill>
              <a:highlight>
                <a:srgbClr val="FFFFFF"/>
              </a:highlight>
              <a:latin typeface="Arial"/>
              <a:ea typeface="Arial"/>
              <a:cs typeface="Arial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800" b="1" i="0" u="none" strike="noStrike" cap="none" spc="0" dirty="0">
              <a:solidFill>
                <a:schemeClr val="tx1"/>
              </a:solidFill>
              <a:highlight>
                <a:srgbClr val="FFFFFF"/>
              </a:highlight>
              <a:latin typeface="Arial"/>
              <a:cs typeface="Arial"/>
            </a:endParaRPr>
          </a:p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From </a:t>
            </a:r>
            <a:r>
              <a:rPr lang="es-ES" sz="1800" b="1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1</a:t>
            </a:r>
            <a:r>
              <a:rPr lang="en-US" sz="1800" b="1" i="0" u="none" strike="noStrike" cap="none" spc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0 °C to 20 °C</a:t>
            </a:r>
            <a:r>
              <a:rPr lang="en-US" sz="1800" b="1" i="0" u="none" strike="noStrike" cap="none" spc="0" dirty="0">
                <a:solidFill>
                  <a:schemeClr val="tx1"/>
                </a:solidFill>
                <a:latin typeface="Arial"/>
                <a:cs typeface="Arial"/>
              </a:rPr>
              <a:t>:</a:t>
            </a:r>
            <a:endParaRPr lang="en-US" sz="1800" b="1" i="0" u="none" strike="noStrike" cap="none" spc="0" dirty="0">
              <a:solidFill>
                <a:schemeClr val="tx1"/>
              </a:solidFill>
              <a:highlight>
                <a:srgbClr val="FFFFFF"/>
              </a:highlight>
              <a:latin typeface="Arial"/>
              <a:cs typeface="Arial"/>
            </a:endParaRPr>
          </a:p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800" b="1" i="0" u="none" strike="noStrike" cap="none" spc="0" dirty="0">
              <a:solidFill>
                <a:schemeClr val="tx1"/>
              </a:solidFill>
              <a:highlight>
                <a:srgbClr val="FFFFFF"/>
              </a:highlight>
              <a:latin typeface="Arial"/>
              <a:cs typeface="Arial"/>
            </a:endParaRPr>
          </a:p>
          <a:p>
            <a:pPr marL="283878" marR="0" indent="-283878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§"/>
              <a:defRPr/>
            </a:pPr>
            <a:r>
              <a:rPr lang="en-US" sz="1800" b="1" i="0" u="none" strike="noStrike" cap="none" spc="0" dirty="0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Without lightning</a:t>
            </a:r>
            <a:r>
              <a:rPr lang="en-US" sz="1800" b="1" i="0" u="none" strike="noStrike" cap="none" spc="0" dirty="0">
                <a:solidFill>
                  <a:srgbClr val="0000FF"/>
                </a:solidFill>
                <a:latin typeface="Arial"/>
                <a:cs typeface="Arial"/>
              </a:rPr>
              <a:t>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i="0" u="none" strike="noStrike" cap="none" spc="0" dirty="0">
                <a:solidFill>
                  <a:srgbClr val="0000FF"/>
                </a:solidFill>
                <a:latin typeface="Arial"/>
                <a:cs typeface="Arial"/>
              </a:rPr>
              <a:t>               Dm </a:t>
            </a:r>
            <a:r>
              <a:rPr lang="en-US" sz="1800" b="1" i="0" u="none" strike="noStrike" cap="none" spc="0" dirty="0">
                <a:solidFill>
                  <a:srgbClr val="0000FF"/>
                </a:solidFill>
                <a:latin typeface="Arial"/>
                <a:ea typeface="Arial"/>
                <a:cs typeface="Arial"/>
              </a:rPr>
              <a:t> increases </a:t>
            </a:r>
            <a:r>
              <a:rPr lang="en-US" sz="1800" b="1" i="0" u="none" strike="noStrike" cap="none" spc="0" dirty="0">
                <a:solidFill>
                  <a:srgbClr val="0000FF"/>
                </a:solidFill>
                <a:latin typeface="Arial"/>
                <a:cs typeface="Arial"/>
              </a:rPr>
              <a:t>     coalescence</a:t>
            </a:r>
            <a:endParaRPr lang="en-US" sz="1800" b="1" i="0" u="none" strike="noStrike" cap="none" spc="0" dirty="0">
              <a:solidFill>
                <a:schemeClr val="tx1"/>
              </a:solidFill>
              <a:latin typeface="Arial"/>
              <a:cs typeface="Arial"/>
            </a:endParaRPr>
          </a:p>
          <a:p>
            <a:pPr marL="283878" marR="0" indent="-283878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§"/>
              <a:defRPr/>
            </a:pPr>
            <a:r>
              <a:rPr lang="en-US" sz="1800" b="1" i="0" u="none" strike="noStrike" cap="none" spc="0" dirty="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With lightning:</a:t>
            </a:r>
            <a:endParaRPr lang="en-US" sz="1800" b="1" i="0" u="none" strike="noStrike" cap="none" spc="0" dirty="0">
              <a:solidFill>
                <a:schemeClr val="tx1"/>
              </a:solidFill>
              <a:latin typeface="Arial"/>
              <a:cs typeface="Arial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i="0" u="none" strike="noStrike" cap="none" spc="0" dirty="0">
                <a:solidFill>
                  <a:srgbClr val="FF0000"/>
                </a:solidFill>
                <a:latin typeface="Arial"/>
                <a:cs typeface="Arial"/>
              </a:rPr>
              <a:t>               Dm decrease     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sz="1800" b="1" i="0" u="none" strike="noStrike" cap="none" spc="0" dirty="0" smtClean="0">
                <a:solidFill>
                  <a:srgbClr val="FF0000"/>
                </a:solidFill>
                <a:latin typeface="Arial"/>
                <a:cs typeface="Arial"/>
              </a:rPr>
              <a:t>breakup + evaporation </a:t>
            </a:r>
            <a:endParaRPr lang="en-US" sz="1800" b="1" i="0" u="none" strike="noStrike" cap="none" spc="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800" b="1" i="0" u="none" strike="noStrike" cap="none" spc="0" dirty="0">
              <a:solidFill>
                <a:schemeClr val="tx1"/>
              </a:solidFill>
              <a:highlight>
                <a:srgbClr val="FFFFFF"/>
              </a:highlight>
              <a:latin typeface="Arial"/>
              <a:cs typeface="Arial"/>
            </a:endParaRPr>
          </a:p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From </a:t>
            </a:r>
            <a:r>
              <a:rPr lang="en-US" sz="1800" b="1" i="0" u="none" strike="noStrike" cap="none" spc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0 °C to -20 °C</a:t>
            </a:r>
            <a:endParaRPr lang="en-US" sz="1800" b="1" i="0" u="none" strike="noStrike" cap="none" spc="0" dirty="0">
              <a:solidFill>
                <a:schemeClr val="tx1"/>
              </a:solidFill>
              <a:highlight>
                <a:srgbClr val="FFFFFF"/>
              </a:highlight>
              <a:latin typeface="Arial"/>
              <a:cs typeface="Arial"/>
            </a:endParaRPr>
          </a:p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800" b="1" i="0" u="none" strike="noStrike" cap="none" spc="0" dirty="0">
              <a:solidFill>
                <a:schemeClr val="tx1"/>
              </a:solidFill>
              <a:highlight>
                <a:srgbClr val="FFFFFF"/>
              </a:highlight>
              <a:latin typeface="Arial"/>
              <a:cs typeface="Arial"/>
            </a:endParaRPr>
          </a:p>
          <a:p>
            <a:pPr marL="283878" marR="0" indent="-283878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§"/>
              <a:defRPr/>
            </a:pPr>
            <a:r>
              <a:rPr lang="en-US" sz="1800" b="1" i="0" u="none" strike="noStrike" cap="none" spc="0" dirty="0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Without lightning: </a:t>
            </a:r>
          </a:p>
          <a:p>
            <a:pPr marL="400050" marR="0" lvl="1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i="0" u="none" strike="noStrike" cap="none" spc="0" dirty="0">
                <a:solidFill>
                  <a:srgbClr val="0000FF"/>
                </a:solidFill>
                <a:latin typeface="Arial"/>
                <a:ea typeface="Arial"/>
                <a:cs typeface="Arial"/>
              </a:rPr>
              <a:t>Small </a:t>
            </a:r>
            <a:r>
              <a:rPr lang="en-US" sz="1800" b="1" i="0" u="none" strike="noStrike" cap="none" spc="0" dirty="0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Dm</a:t>
            </a:r>
            <a:r>
              <a:rPr lang="es-ES" sz="1800" b="1" i="0" u="none" strike="noStrike" cap="none" spc="0" dirty="0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lang="es-ES" sz="1800" b="1" i="0" u="none" strike="noStrike" cap="none" spc="0" dirty="0" smtClean="0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(&lt; 1</a:t>
            </a:r>
            <a:r>
              <a:rPr lang="en-US" sz="1800" b="1" i="0" u="none" strike="noStrike" cap="none" spc="0" dirty="0" smtClean="0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.3 mm</a:t>
            </a:r>
            <a:r>
              <a:rPr lang="es-ES" sz="1800" b="1" i="0" u="none" strike="noStrike" cap="none" spc="0" dirty="0" smtClean="0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): </a:t>
            </a:r>
            <a:r>
              <a:rPr lang="es-ES" sz="1800" b="1" i="0" u="none" strike="noStrike" cap="none" spc="0" dirty="0" err="1" smtClean="0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aggregation</a:t>
            </a:r>
            <a:r>
              <a:rPr lang="es-ES" sz="1800" b="1" i="0" u="none" strike="noStrike" cap="none" spc="0" dirty="0" smtClean="0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r>
              <a:rPr lang="es-ES" sz="1800" b="1" i="0" u="none" strike="noStrike" cap="none" spc="0" dirty="0" smtClean="0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and </a:t>
            </a:r>
            <a:r>
              <a:rPr lang="es-ES" sz="1800" b="1" i="0" u="none" strike="noStrike" cap="none" spc="0" dirty="0" err="1" smtClean="0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sublimation</a:t>
            </a:r>
            <a:endParaRPr lang="en-US" sz="1800" b="1" i="0" u="none" strike="noStrike" cap="none" spc="0" dirty="0">
              <a:solidFill>
                <a:srgbClr val="0000FF"/>
              </a:solidFill>
              <a:highlight>
                <a:srgbClr val="FFFFFF"/>
              </a:highlight>
              <a:latin typeface="Arial"/>
              <a:cs typeface="Arial"/>
            </a:endParaRPr>
          </a:p>
          <a:p>
            <a:pPr marL="283878" marR="0" indent="-283878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§"/>
              <a:defRPr/>
            </a:pPr>
            <a:r>
              <a:rPr lang="en-US" sz="1800" b="1" i="0" u="none" strike="noStrike" cap="none" spc="0" dirty="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With lightning:   </a:t>
            </a:r>
          </a:p>
          <a:p>
            <a:pPr marL="400050" marR="0" lvl="1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i="0" u="none" strike="noStrike" cap="none" spc="0" dirty="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Large D</a:t>
            </a:r>
            <a:r>
              <a:rPr lang="en-U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m </a:t>
            </a:r>
            <a:r>
              <a:rPr lang="es-ES" sz="1800" b="1" i="0" u="none" strike="noStrike" cap="none" spc="0" dirty="0" smtClean="0">
                <a:solidFill>
                  <a:srgbClr val="FF0000"/>
                </a:solidFill>
                <a:latin typeface="Arial"/>
                <a:ea typeface="Arial"/>
                <a:cs typeface="Arial"/>
              </a:rPr>
              <a:t>(&gt;</a:t>
            </a:r>
            <a:r>
              <a:rPr lang="en-US" sz="1800" b="1" i="0" u="none" strike="noStrike" cap="none" spc="0" dirty="0" smtClean="0">
                <a:solidFill>
                  <a:srgbClr val="FF0000"/>
                </a:solidFill>
                <a:latin typeface="Arial"/>
                <a:ea typeface="Arial"/>
                <a:cs typeface="Arial"/>
              </a:rPr>
              <a:t>1.45</a:t>
            </a:r>
            <a:r>
              <a:rPr lang="es-ES" sz="1800" b="1" i="0" u="none" strike="noStrike" cap="none" spc="0" dirty="0" smtClean="0">
                <a:solidFill>
                  <a:srgbClr val="FF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mm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ea typeface="Arial"/>
                <a:cs typeface="Arial"/>
              </a:rPr>
              <a:t>):</a:t>
            </a:r>
            <a:r>
              <a:rPr b="1" i="0" u="none" strike="noStrike" cap="none" spc="0" dirty="0">
                <a:solidFill>
                  <a:srgbClr val="FF0000"/>
                </a:solidFill>
                <a:latin typeface="undefined"/>
                <a:ea typeface="undefined"/>
                <a:cs typeface="undefined"/>
              </a:rPr>
              <a:t> </a:t>
            </a:r>
            <a:r>
              <a:rPr lang="pt-BR" b="1" i="0" u="none" strike="noStrike" cap="none" spc="0" dirty="0" err="1" smtClean="0">
                <a:solidFill>
                  <a:srgbClr val="FF0000"/>
                </a:solidFill>
                <a:latin typeface="undefined"/>
                <a:ea typeface="undefined"/>
                <a:cs typeface="undefined"/>
              </a:rPr>
              <a:t>accretion</a:t>
            </a:r>
            <a:r>
              <a:rPr lang="pt-BR" b="1" i="0" u="none" strike="noStrike" cap="none" spc="0" dirty="0" smtClean="0">
                <a:solidFill>
                  <a:srgbClr val="FF0000"/>
                </a:solidFill>
                <a:latin typeface="undefined"/>
                <a:ea typeface="undefined"/>
                <a:cs typeface="undefined"/>
              </a:rPr>
              <a:t> </a:t>
            </a:r>
            <a:r>
              <a:rPr lang="pt-BR" b="1" i="0" u="none" strike="noStrike" cap="none" spc="0" dirty="0" err="1" smtClean="0">
                <a:solidFill>
                  <a:srgbClr val="FF0000"/>
                </a:solidFill>
                <a:latin typeface="undefined"/>
                <a:ea typeface="undefined"/>
                <a:cs typeface="undefined"/>
              </a:rPr>
              <a:t>and</a:t>
            </a:r>
            <a:r>
              <a:rPr lang="pt-BR" b="1" i="0" u="none" strike="noStrike" cap="none" spc="0" dirty="0" smtClean="0">
                <a:solidFill>
                  <a:srgbClr val="FF0000"/>
                </a:solidFill>
                <a:latin typeface="undefined"/>
                <a:ea typeface="undefined"/>
                <a:cs typeface="undefined"/>
              </a:rPr>
              <a:t> </a:t>
            </a:r>
            <a:r>
              <a:rPr lang="pt-BR" b="1" i="0" u="none" strike="noStrike" cap="none" spc="0" dirty="0" err="1" smtClean="0">
                <a:solidFill>
                  <a:srgbClr val="FF0000"/>
                </a:solidFill>
                <a:latin typeface="undefined"/>
                <a:ea typeface="undefined"/>
                <a:cs typeface="undefined"/>
              </a:rPr>
              <a:t>condensation</a:t>
            </a:r>
            <a:r>
              <a:rPr lang="pt-BR" b="1" i="0" u="none" strike="noStrike" cap="none" spc="0" dirty="0" smtClean="0">
                <a:solidFill>
                  <a:srgbClr val="FF0000"/>
                </a:solidFill>
                <a:latin typeface="undefined"/>
                <a:ea typeface="undefined"/>
                <a:cs typeface="undefined"/>
              </a:rPr>
              <a:t> </a:t>
            </a:r>
            <a:r>
              <a:rPr lang="pt-BR" b="1" i="0" u="none" strike="noStrike" cap="none" spc="0" dirty="0" err="1" smtClean="0">
                <a:solidFill>
                  <a:srgbClr val="FF0000"/>
                </a:solidFill>
                <a:latin typeface="undefined"/>
                <a:ea typeface="undefined"/>
                <a:cs typeface="undefined"/>
              </a:rPr>
              <a:t>of</a:t>
            </a:r>
            <a:r>
              <a:rPr lang="pt-BR" b="1" i="0" u="none" strike="noStrike" cap="none" spc="0" dirty="0" smtClean="0">
                <a:solidFill>
                  <a:srgbClr val="FF0000"/>
                </a:solidFill>
                <a:latin typeface="undefined"/>
                <a:ea typeface="undefined"/>
                <a:cs typeface="undefined"/>
              </a:rPr>
              <a:t> </a:t>
            </a:r>
            <a:r>
              <a:rPr lang="pt-BR" b="1" i="0" u="none" strike="noStrike" cap="none" spc="0" dirty="0" err="1" smtClean="0">
                <a:solidFill>
                  <a:srgbClr val="FF0000"/>
                </a:solidFill>
                <a:latin typeface="undefined"/>
                <a:ea typeface="undefined"/>
                <a:cs typeface="undefined"/>
              </a:rPr>
              <a:t>super-cooled</a:t>
            </a:r>
            <a:r>
              <a:rPr lang="pt-BR" b="1" i="0" u="none" strike="noStrike" cap="none" spc="0" dirty="0" smtClean="0">
                <a:solidFill>
                  <a:srgbClr val="FF0000"/>
                </a:solidFill>
                <a:latin typeface="undefined"/>
                <a:ea typeface="undefined"/>
                <a:cs typeface="undefined"/>
              </a:rPr>
              <a:t> </a:t>
            </a:r>
            <a:r>
              <a:rPr lang="pt-BR" b="1" i="0" u="none" strike="noStrike" cap="none" spc="0" dirty="0" err="1" smtClean="0">
                <a:solidFill>
                  <a:srgbClr val="FF0000"/>
                </a:solidFill>
                <a:latin typeface="undefined"/>
                <a:ea typeface="undefined"/>
                <a:cs typeface="undefined"/>
              </a:rPr>
              <a:t>water</a:t>
            </a:r>
            <a:r>
              <a:rPr lang="pt-BR" b="1" i="0" u="none" strike="noStrike" cap="none" spc="0" dirty="0" smtClean="0">
                <a:solidFill>
                  <a:srgbClr val="FF0000"/>
                </a:solidFill>
                <a:latin typeface="undefined"/>
                <a:ea typeface="undefined"/>
                <a:cs typeface="undefined"/>
              </a:rPr>
              <a:t> </a:t>
            </a:r>
            <a:r>
              <a:rPr lang="pt-BR" b="1" i="0" u="none" strike="noStrike" cap="none" spc="0" dirty="0" err="1" smtClean="0">
                <a:solidFill>
                  <a:srgbClr val="FF0000"/>
                </a:solidFill>
                <a:latin typeface="undefined"/>
                <a:ea typeface="undefined"/>
                <a:cs typeface="undefined"/>
              </a:rPr>
              <a:t>droplets</a:t>
            </a:r>
            <a:r>
              <a:rPr lang="es-ES" sz="1800" b="1" i="0" u="none" strike="noStrike" cap="none" spc="0" dirty="0" smtClean="0">
                <a:solidFill>
                  <a:srgbClr val="FF0000"/>
                </a:solidFill>
                <a:latin typeface="Arial"/>
                <a:cs typeface="Arial"/>
              </a:rPr>
              <a:t>.</a:t>
            </a:r>
            <a:endParaRPr lang="es-ES" sz="1800" b="1" i="0" u="none" strike="noStrike" cap="none" spc="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cxnSp>
        <p:nvCxnSpPr>
          <p:cNvPr id="33659983" name="Conector reto 33659982"/>
          <p:cNvCxnSpPr/>
          <p:nvPr/>
        </p:nvCxnSpPr>
        <p:spPr bwMode="auto">
          <a:xfrm>
            <a:off x="8655322" y="2644963"/>
            <a:ext cx="189766" cy="0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miter lim="800000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8839761" name="Conector reto 2078839760"/>
          <p:cNvCxnSpPr/>
          <p:nvPr/>
        </p:nvCxnSpPr>
        <p:spPr bwMode="auto">
          <a:xfrm>
            <a:off x="8515715" y="3179984"/>
            <a:ext cx="189766" cy="0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miter lim="800000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ângulo 10"/>
          <p:cNvSpPr/>
          <p:nvPr/>
        </p:nvSpPr>
        <p:spPr bwMode="auto">
          <a:xfrm>
            <a:off x="1290413" y="4714118"/>
            <a:ext cx="3989180" cy="1507966"/>
          </a:xfrm>
          <a:prstGeom prst="rect">
            <a:avLst/>
          </a:prstGeom>
          <a:solidFill>
            <a:srgbClr val="00B050">
              <a:alpha val="5000"/>
            </a:srgbClr>
          </a:solidFill>
          <a:ln w="28575" cap="flat" cmpd="sng" algn="ctr">
            <a:solidFill>
              <a:srgbClr val="7030A0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CaixaDeTexto 11"/>
          <p:cNvSpPr txBox="1"/>
          <p:nvPr/>
        </p:nvSpPr>
        <p:spPr bwMode="auto">
          <a:xfrm>
            <a:off x="3791168" y="3236363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Mixed phase</a:t>
            </a:r>
            <a:endParaRPr lang="en-US" dirty="0"/>
          </a:p>
        </p:txBody>
      </p:sp>
      <p:sp>
        <p:nvSpPr>
          <p:cNvPr id="13" name="CaixaDeTexto 12"/>
          <p:cNvSpPr txBox="1"/>
          <p:nvPr/>
        </p:nvSpPr>
        <p:spPr bwMode="auto">
          <a:xfrm>
            <a:off x="1292835" y="5854540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Warm phase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59="http://schemas.microsoft.com/office/powerpoint/2015/09/main" xmlns:p14="http://schemas.microsoft.com/office/powerpoint/2010/main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6166556" name="Imagem 6166555"/>
          <p:cNvPicPr>
            <a:picLocks noChangeAspect="1"/>
          </p:cNvPicPr>
          <p:nvPr/>
        </p:nvPicPr>
        <p:blipFill>
          <a:blip r:embed="rId3" cstate="print"/>
          <a:stretch/>
        </p:blipFill>
        <p:spPr bwMode="auto">
          <a:xfrm>
            <a:off x="422754" y="8002"/>
            <a:ext cx="5118585" cy="6857998"/>
          </a:xfrm>
          <a:prstGeom prst="rect">
            <a:avLst/>
          </a:prstGeom>
        </p:spPr>
      </p:pic>
      <p:sp>
        <p:nvSpPr>
          <p:cNvPr id="966982626" name="Menos 966982625"/>
          <p:cNvSpPr/>
          <p:nvPr/>
        </p:nvSpPr>
        <p:spPr bwMode="auto">
          <a:xfrm>
            <a:off x="-15187" y="8002"/>
            <a:ext cx="352183" cy="6849994"/>
          </a:xfrm>
          <a:prstGeom prst="mathMinus">
            <a:avLst>
              <a:gd name="adj1" fmla="val 98709"/>
            </a:avLst>
          </a:prstGeom>
          <a:solidFill>
            <a:schemeClr val="tx2">
              <a:lumMod val="60000"/>
              <a:lumOff val="40000"/>
            </a:schemeClr>
          </a:solidFill>
          <a:ln w="12700" cap="flat" cmpd="sng" algn="ctr">
            <a:solidFill>
              <a:schemeClr val="accent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359679079" name="Imagem 1359679078"/>
          <p:cNvPicPr>
            <a:picLocks noChangeAspect="1"/>
          </p:cNvPicPr>
          <p:nvPr/>
        </p:nvPicPr>
        <p:blipFill>
          <a:blip r:embed="rId4" cstate="print"/>
          <a:stretch/>
        </p:blipFill>
        <p:spPr bwMode="auto">
          <a:xfrm>
            <a:off x="422754" y="0"/>
            <a:ext cx="5118585" cy="6857998"/>
          </a:xfrm>
          <a:prstGeom prst="rect">
            <a:avLst/>
          </a:prstGeom>
        </p:spPr>
      </p:pic>
      <p:pic>
        <p:nvPicPr>
          <p:cNvPr id="1694021316" name="Imagem 1694021315"/>
          <p:cNvPicPr>
            <a:picLocks noChangeAspect="1"/>
          </p:cNvPicPr>
          <p:nvPr/>
        </p:nvPicPr>
        <p:blipFill>
          <a:blip r:embed="rId5" cstate="print">
            <a:extLst>
              <a:ext uri="{96DAC541-7B7A-43D3-8B79-37D633B846F1}">
                <asvg:svgBlip xmlns="" xmlns:m="http://schemas.openxmlformats.org/officeDocument/2006/math" xmlns:w="http://schemas.openxmlformats.org/wordprocessingml/2006/main" xmlns:mc="http://schemas.openxmlformats.org/markup-compatibility/2006" xmlns:asvg="http://schemas.microsoft.com/office/drawing/2016/SVG/main" r:embed="rId6"/>
              </a:ext>
            </a:extLst>
          </a:blip>
          <a:stretch/>
        </p:blipFill>
        <p:spPr bwMode="auto">
          <a:xfrm>
            <a:off x="422754" y="0"/>
            <a:ext cx="5138952" cy="6858000"/>
          </a:xfrm>
          <a:prstGeom prst="rect">
            <a:avLst/>
          </a:prstGeom>
        </p:spPr>
      </p:pic>
      <p:sp>
        <p:nvSpPr>
          <p:cNvPr id="476214199" name="CaixaDeTexto 476214198"/>
          <p:cNvSpPr txBox="1"/>
          <p:nvPr/>
        </p:nvSpPr>
        <p:spPr bwMode="auto">
          <a:xfrm>
            <a:off x="5621656" y="245196"/>
            <a:ext cx="5735019" cy="1006200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r>
              <a:rPr lang="en-US" sz="3000" b="1">
                <a:solidFill>
                  <a:srgbClr val="1505F5"/>
                </a:solidFill>
              </a:rPr>
              <a:t>Normalized Scaling Parameter for Concentration - Nw</a:t>
            </a:r>
            <a:endParaRPr sz="3000" b="1">
              <a:solidFill>
                <a:srgbClr val="1505F5"/>
              </a:solidFill>
            </a:endParaRPr>
          </a:p>
        </p:txBody>
      </p:sp>
      <p:sp>
        <p:nvSpPr>
          <p:cNvPr id="1324797298" name="Retângulo 1324797297"/>
          <p:cNvSpPr/>
          <p:nvPr/>
        </p:nvSpPr>
        <p:spPr bwMode="auto">
          <a:xfrm>
            <a:off x="1302398" y="3184988"/>
            <a:ext cx="4029889" cy="1500027"/>
          </a:xfrm>
          <a:prstGeom prst="rect">
            <a:avLst/>
          </a:prstGeom>
          <a:solidFill>
            <a:schemeClr val="accent1">
              <a:alpha val="5000"/>
            </a:schemeClr>
          </a:solidFill>
          <a:ln w="28575" cap="flat" cmpd="sng" algn="ctr">
            <a:solidFill>
              <a:srgbClr val="7030A0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28839381" name="CaixaDeTexto 1128839380"/>
          <p:cNvSpPr txBox="1"/>
          <p:nvPr/>
        </p:nvSpPr>
        <p:spPr bwMode="auto">
          <a:xfrm>
            <a:off x="5979188" y="1241122"/>
            <a:ext cx="5971311" cy="5136021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i="0" u="none" strike="noStrike" cap="none" spc="0" dirty="0" smtClean="0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Without </a:t>
            </a:r>
            <a:r>
              <a:rPr lang="en-US" sz="1800" b="1" i="0" u="none" strike="noStrike" cap="none" spc="0" dirty="0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lightning</a:t>
            </a:r>
            <a:r>
              <a:rPr lang="es-ES" sz="1800" b="1" i="0" u="none" strike="noStrike" cap="none" spc="0" dirty="0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: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</a:t>
            </a:r>
            <a:endParaRPr lang="en-US" sz="1800" b="1" i="0" u="none" strike="noStrike" cap="none" spc="0" dirty="0">
              <a:solidFill>
                <a:srgbClr val="FF0000"/>
              </a:solidFill>
              <a:highlight>
                <a:srgbClr val="FFFFFF"/>
              </a:highlight>
              <a:latin typeface="Arial"/>
              <a:ea typeface="Arial"/>
              <a:cs typeface="Arial"/>
            </a:endParaRPr>
          </a:p>
          <a:p>
            <a:pPr marL="283878" marR="0" indent="-283878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§"/>
              <a:defRPr/>
            </a:pPr>
            <a:r>
              <a:rPr lang="es-ES" sz="1800" b="1" i="0" u="none" strike="noStrike" cap="none" spc="0" dirty="0" err="1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Nw</a:t>
            </a:r>
            <a:r>
              <a:rPr lang="en-US" sz="1800" b="1" i="0" u="none" strike="noStrike" cap="none" spc="0" dirty="0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is higher at all temperature levels</a:t>
            </a:r>
            <a:r>
              <a:rPr lang="en-US" sz="1800" b="1" i="0" u="none" strike="noStrike" cap="none" spc="0" dirty="0">
                <a:solidFill>
                  <a:srgbClr val="0000FF"/>
                </a:solidFill>
                <a:latin typeface="Arial"/>
                <a:ea typeface="Arial"/>
                <a:cs typeface="Arial"/>
              </a:rPr>
              <a:t>.</a:t>
            </a:r>
            <a:endParaRPr lang="en-US" sz="1800" b="1" i="0" u="none" strike="noStrike" cap="none" spc="0" dirty="0">
              <a:solidFill>
                <a:schemeClr val="tx1"/>
              </a:solidFill>
              <a:highlight>
                <a:srgbClr val="FFFFFF"/>
              </a:highlight>
              <a:latin typeface="Arial"/>
              <a:ea typeface="Arial"/>
              <a:cs typeface="Arial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800" b="1" i="0" u="none" strike="noStrike" cap="none" spc="0" dirty="0">
              <a:solidFill>
                <a:schemeClr val="tx1"/>
              </a:solidFill>
              <a:highlight>
                <a:srgbClr val="FFFFFF"/>
              </a:highlight>
              <a:latin typeface="Arial"/>
              <a:cs typeface="Arial"/>
            </a:endParaRPr>
          </a:p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From </a:t>
            </a:r>
            <a:r>
              <a:rPr lang="es-ES" sz="1800" b="1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1</a:t>
            </a:r>
            <a:r>
              <a:rPr lang="en-US" sz="1800" b="1" i="0" u="none" strike="noStrike" cap="none" spc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0 °C to 20 °C</a:t>
            </a:r>
            <a:r>
              <a:rPr lang="en-US" sz="1800" b="1" i="0" u="none" strike="noStrike" cap="none" spc="0" dirty="0" smtClean="0">
                <a:solidFill>
                  <a:schemeClr val="tx1"/>
                </a:solidFill>
                <a:latin typeface="Arial"/>
                <a:cs typeface="Arial"/>
              </a:rPr>
              <a:t>:</a:t>
            </a:r>
          </a:p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>
                <a:highlight>
                  <a:srgbClr val="FFFFFF"/>
                </a:highlight>
                <a:latin typeface="Arial"/>
                <a:cs typeface="Arial"/>
              </a:rPr>
              <a:t> Drop Breakup </a:t>
            </a:r>
            <a:endParaRPr lang="en-US" sz="1800" b="1" i="0" u="none" strike="noStrike" cap="none" spc="0" dirty="0">
              <a:solidFill>
                <a:schemeClr val="tx1"/>
              </a:solidFill>
              <a:highlight>
                <a:srgbClr val="FFFFFF"/>
              </a:highlight>
              <a:latin typeface="Arial"/>
              <a:cs typeface="Arial"/>
            </a:endParaRPr>
          </a:p>
          <a:p>
            <a:pPr marL="283879" indent="-283879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i="0" u="none" strike="noStrike" cap="none" spc="0" dirty="0" err="1" smtClean="0">
                <a:solidFill/>
                <a:latin typeface="Arial"/>
                <a:ea typeface="Arial"/>
                <a:cs typeface="Arial"/>
              </a:rPr>
              <a:t>inance</a:t>
            </a:r>
            <a:r>
              <a:rPr lang="en-US" sz="1800" b="1" i="0" u="none" strike="noStrike" cap="none" spc="0" dirty="0" smtClean="0">
                <a:solidFill/>
                <a:latin typeface="Arial"/>
                <a:ea typeface="Arial"/>
                <a:cs typeface="Arial"/>
              </a:rPr>
              <a:t> </a:t>
            </a:r>
            <a:r>
              <a:rPr lang="en-US" sz="1800" b="1" i="0" u="none" strike="noStrike" cap="none" spc="0" dirty="0">
                <a:solidFill/>
                <a:latin typeface="Arial"/>
                <a:ea typeface="Arial"/>
                <a:cs typeface="Arial"/>
              </a:rPr>
              <a:t>of the breakup microphysical process</a:t>
            </a:r>
            <a:endParaRPr lang="en-US" sz="1800" b="1" i="0" u="none" strike="noStrike" cap="none" spc="0" dirty="0">
              <a:solidFill>
                <a:schemeClr val="tx1"/>
              </a:solidFill>
              <a:highlight>
                <a:srgbClr val="FFFFFF"/>
              </a:highlight>
              <a:latin typeface="Arial"/>
              <a:cs typeface="Arial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800" b="1" i="0" u="none" strike="noStrike" cap="none" spc="0" dirty="0">
              <a:solidFill>
                <a:schemeClr val="tx1"/>
              </a:solidFill>
              <a:highlight>
                <a:srgbClr val="FFFFFF"/>
              </a:highlight>
              <a:latin typeface="Arial"/>
              <a:cs typeface="Arial"/>
            </a:endParaRPr>
          </a:p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i="0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From </a:t>
            </a:r>
            <a:r>
              <a:rPr lang="en-US" sz="1800" b="1" i="0" u="none" strike="noStrike" cap="none" spc="0" dirty="0">
                <a:solidFill>
                  <a:schemeClr val="tx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0 °C to -20 °C</a:t>
            </a:r>
            <a:r>
              <a:rPr lang="es-ES" sz="1800" b="1" i="0" u="none" strike="noStrike" cap="none" spc="0" dirty="0">
                <a:solidFill>
                  <a:schemeClr val="tx1"/>
                </a:solidFill>
                <a:latin typeface="Arial"/>
                <a:cs typeface="Arial"/>
              </a:rPr>
              <a:t>:</a:t>
            </a:r>
            <a:endParaRPr lang="en-US" sz="1800" b="1" i="0" u="none" strike="noStrike" cap="none" spc="0" dirty="0">
              <a:solidFill>
                <a:schemeClr val="tx1"/>
              </a:solidFill>
              <a:highlight>
                <a:srgbClr val="FFFFFF"/>
              </a:highlight>
              <a:latin typeface="Arial"/>
              <a:cs typeface="Arial"/>
            </a:endParaRPr>
          </a:p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800" b="1" i="0" u="none" strike="noStrike" cap="none" spc="0" dirty="0">
              <a:solidFill>
                <a:schemeClr val="tx1"/>
              </a:solidFill>
              <a:highlight>
                <a:srgbClr val="FFFFFF"/>
              </a:highlight>
              <a:latin typeface="Arial"/>
              <a:cs typeface="Arial"/>
            </a:endParaRPr>
          </a:p>
          <a:p>
            <a:pPr marL="283879" marR="0" indent="-283879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§"/>
              <a:defRPr/>
            </a:pPr>
            <a:r>
              <a:rPr lang="es-ES" sz="1800" b="1" i="0" u="none" strike="noStrike" cap="none" spc="0" dirty="0" err="1">
                <a:solidFill>
                  <a:srgbClr val="0000FF"/>
                </a:solidFill>
                <a:latin typeface="Arial"/>
                <a:cs typeface="Arial"/>
              </a:rPr>
              <a:t>Without</a:t>
            </a:r>
            <a:r>
              <a:rPr lang="es-ES" sz="1800" b="1" i="0" u="none" strike="noStrike" cap="none" spc="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es-ES" sz="1800" b="1" i="0" u="none" strike="noStrike" cap="none" spc="0" dirty="0" err="1">
                <a:solidFill>
                  <a:srgbClr val="0000FF"/>
                </a:solidFill>
                <a:latin typeface="Arial"/>
                <a:cs typeface="Arial"/>
              </a:rPr>
              <a:t>lightning</a:t>
            </a:r>
            <a:r>
              <a:rPr lang="es-ES" sz="1800" b="1" i="0" u="none" strike="noStrike" cap="none" spc="0" dirty="0">
                <a:solidFill>
                  <a:srgbClr val="0000FF"/>
                </a:solidFill>
                <a:latin typeface="Arial"/>
                <a:cs typeface="Arial"/>
              </a:rPr>
              <a:t>: </a:t>
            </a:r>
            <a:r>
              <a:rPr lang="es-ES" sz="1800" b="1" i="0" u="none" strike="noStrike" cap="none" spc="0" dirty="0" err="1">
                <a:solidFill>
                  <a:srgbClr val="0000FF"/>
                </a:solidFill>
                <a:latin typeface="Arial"/>
                <a:cs typeface="Arial"/>
              </a:rPr>
              <a:t>Higher</a:t>
            </a:r>
            <a:r>
              <a:rPr lang="es-ES" sz="1800" b="1" i="0" u="none" strike="noStrike" cap="none" spc="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es-ES" sz="1800" b="1" i="0" u="none" strike="noStrike" cap="none" spc="0" dirty="0" err="1">
                <a:solidFill>
                  <a:srgbClr val="0000FF"/>
                </a:solidFill>
                <a:latin typeface="Arial"/>
                <a:cs typeface="Arial"/>
              </a:rPr>
              <a:t>concentration</a:t>
            </a:r>
            <a:r>
              <a:rPr lang="es-ES" sz="1800" b="1" i="0" u="none" strike="noStrike" cap="none" spc="0" dirty="0">
                <a:solidFill>
                  <a:srgbClr val="0000FF"/>
                </a:solidFill>
                <a:latin typeface="Arial"/>
                <a:cs typeface="Arial"/>
              </a:rPr>
              <a:t> of </a:t>
            </a:r>
            <a:r>
              <a:rPr lang="es-ES" sz="1800" b="1" i="0" u="none" strike="noStrike" cap="none" spc="0" dirty="0" err="1">
                <a:solidFill>
                  <a:srgbClr val="0000FF"/>
                </a:solidFill>
                <a:latin typeface="Arial"/>
                <a:cs typeface="Arial"/>
              </a:rPr>
              <a:t>small</a:t>
            </a:r>
            <a:r>
              <a:rPr lang="es-ES" sz="1800" b="1" i="0" u="none" strike="noStrike" cap="none" spc="0" dirty="0">
                <a:solidFill>
                  <a:srgbClr val="0000FF"/>
                </a:solidFill>
                <a:latin typeface="Arial"/>
                <a:cs typeface="Arial"/>
              </a:rPr>
              <a:t> ice </a:t>
            </a:r>
            <a:r>
              <a:rPr lang="es-ES" sz="1800" b="1" i="0" u="none" strike="noStrike" cap="none" spc="0" dirty="0" err="1">
                <a:solidFill>
                  <a:srgbClr val="0000FF"/>
                </a:solidFill>
                <a:latin typeface="Arial"/>
                <a:cs typeface="Arial"/>
              </a:rPr>
              <a:t>hydrometeors</a:t>
            </a:r>
            <a:r>
              <a:rPr lang="es-ES" sz="1800" b="1" i="0" u="none" strike="noStrike" cap="none" spc="0" dirty="0">
                <a:solidFill>
                  <a:srgbClr val="0000FF"/>
                </a:solidFill>
                <a:latin typeface="Arial"/>
                <a:cs typeface="Arial"/>
              </a:rPr>
              <a:t> (</a:t>
            </a:r>
            <a:r>
              <a:rPr lang="es-ES" sz="1800" b="1" i="0" u="none" strike="noStrike" cap="none" spc="0" dirty="0" err="1">
                <a:solidFill>
                  <a:srgbClr val="0000FF"/>
                </a:solidFill>
                <a:latin typeface="Arial"/>
                <a:cs typeface="Arial"/>
              </a:rPr>
              <a:t>aggregates</a:t>
            </a:r>
            <a:r>
              <a:rPr lang="es-ES" sz="1800" b="1" i="0" u="none" strike="noStrike" cap="none" spc="0" dirty="0">
                <a:solidFill>
                  <a:srgbClr val="0000FF"/>
                </a:solidFill>
                <a:latin typeface="Arial"/>
                <a:cs typeface="Arial"/>
              </a:rPr>
              <a:t>).</a:t>
            </a:r>
          </a:p>
          <a:p>
            <a:pPr marL="283879" marR="0" indent="-283879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§"/>
              <a:defRPr/>
            </a:pPr>
            <a:endParaRPr lang="es-ES" sz="1800" b="1" i="0" u="none" strike="noStrike" cap="none" spc="0" dirty="0">
              <a:solidFill>
                <a:schemeClr val="tx1"/>
              </a:solidFill>
              <a:latin typeface="Arial"/>
              <a:cs typeface="Arial"/>
            </a:endParaRPr>
          </a:p>
          <a:p>
            <a:pPr marL="283879" marR="0" indent="-283879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§"/>
              <a:defRPr/>
            </a:pP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cs typeface="Arial"/>
              </a:rPr>
              <a:t>With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cs typeface="Arial"/>
              </a:rPr>
              <a:t>lightning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cs typeface="Arial"/>
              </a:rPr>
              <a:t>: 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cs typeface="Arial"/>
              </a:rPr>
              <a:t>Lower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cs typeface="Arial"/>
              </a:rPr>
              <a:t>concentration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cs typeface="Arial"/>
              </a:rPr>
              <a:t> of 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cs typeface="Arial"/>
              </a:rPr>
              <a:t>large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cs typeface="Arial"/>
              </a:rPr>
              <a:t> dense 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cs typeface="Arial"/>
              </a:rPr>
              <a:t>hydrometeors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cs typeface="Arial"/>
              </a:rPr>
              <a:t> (graupel/</a:t>
            </a:r>
            <a:r>
              <a:rPr lang="es-ES" sz="1800" b="1" i="0" u="none" strike="noStrike" cap="none" spc="0" dirty="0" err="1">
                <a:solidFill>
                  <a:srgbClr val="FF0000"/>
                </a:solidFill>
                <a:latin typeface="Arial"/>
                <a:cs typeface="Arial"/>
              </a:rPr>
              <a:t>hail</a:t>
            </a:r>
            <a:r>
              <a:rPr lang="es-ES" sz="1800" b="1" i="0" u="none" strike="noStrike" cap="none" spc="0" dirty="0">
                <a:solidFill>
                  <a:srgbClr val="FF0000"/>
                </a:solidFill>
                <a:latin typeface="Arial"/>
                <a:cs typeface="Arial"/>
              </a:rPr>
              <a:t>).</a:t>
            </a:r>
            <a:endParaRPr lang="es-ES" sz="1800" b="1" i="0" u="none" strike="noStrike" cap="none" spc="0" dirty="0">
              <a:solidFill>
                <a:schemeClr val="tx1"/>
              </a:solidFill>
              <a:latin typeface="Arial"/>
              <a:cs typeface="Arial"/>
            </a:endParaRPr>
          </a:p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ES" sz="1800" b="1" i="0" u="none" strike="noStrike" cap="none" spc="0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800" b="1" i="1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Small ice </a:t>
            </a:r>
            <a:r>
              <a:rPr lang="es-ES" sz="1800" b="1" i="1" u="none" strike="noStrike" cap="none" spc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hydrometeors</a:t>
            </a:r>
            <a:r>
              <a:rPr lang="es-ES" sz="1800" b="1" i="1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are more </a:t>
            </a:r>
            <a:r>
              <a:rPr lang="es-ES" sz="1800" b="1" i="1" u="none" strike="noStrike" cap="none" spc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abundant</a:t>
            </a:r>
            <a:r>
              <a:rPr lang="es-ES" sz="1800" b="1" i="1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1" u="none" strike="noStrike" cap="none" spc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than</a:t>
            </a:r>
            <a:r>
              <a:rPr lang="es-ES" sz="1800" b="1" i="1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dense </a:t>
            </a:r>
            <a:r>
              <a:rPr lang="es-ES" sz="1800" b="1" i="1" u="none" strike="noStrike" cap="none" spc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hydrometeors</a:t>
            </a:r>
            <a:r>
              <a:rPr lang="es-ES" sz="1800" b="1" i="1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s-ES" sz="1800" b="1" i="1" u="none" strike="noStrike" cap="none" spc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such</a:t>
            </a:r>
            <a:r>
              <a:rPr lang="es-ES" sz="1800" b="1" i="1" u="none" strike="noStrike" cap="none" spc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as graupel and </a:t>
            </a:r>
            <a:r>
              <a:rPr lang="es-ES" sz="1800" b="1" i="1" u="none" strike="noStrike" cap="none" spc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hail</a:t>
            </a:r>
            <a:endParaRPr lang="es-ES" sz="1800" b="1" i="0" u="none" strike="noStrike" cap="none" spc="0" dirty="0">
              <a:solidFill>
                <a:schemeClr val="tx1"/>
              </a:solidFill>
              <a:latin typeface="Arial"/>
              <a:cs typeface="Arial"/>
            </a:endParaRPr>
          </a:p>
          <a:p>
            <a:pPr marL="0" marR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800" b="1" i="0" u="none" strike="noStrike" cap="none" spc="0" dirty="0">
              <a:solidFill>
                <a:schemeClr val="tx1"/>
              </a:solidFill>
              <a:highlight>
                <a:srgbClr val="FFFFFF"/>
              </a:highlight>
              <a:latin typeface="Arial"/>
              <a:cs typeface="Arial"/>
            </a:endParaRPr>
          </a:p>
          <a:p>
            <a:pPr marL="400050" marR="0" lvl="1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ES" sz="1800" b="1" i="0" u="none" strike="noStrike" cap="none" spc="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" name="Retângulo 9"/>
          <p:cNvSpPr/>
          <p:nvPr/>
        </p:nvSpPr>
        <p:spPr bwMode="auto">
          <a:xfrm>
            <a:off x="1280139" y="4714118"/>
            <a:ext cx="4031600" cy="1507966"/>
          </a:xfrm>
          <a:prstGeom prst="rect">
            <a:avLst/>
          </a:prstGeom>
          <a:solidFill>
            <a:srgbClr val="00B050">
              <a:alpha val="5000"/>
            </a:srgbClr>
          </a:solidFill>
          <a:ln w="28575" cap="flat" cmpd="sng" algn="ctr">
            <a:solidFill>
              <a:srgbClr val="7030A0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CaixaDeTexto 11"/>
          <p:cNvSpPr txBox="1"/>
          <p:nvPr/>
        </p:nvSpPr>
        <p:spPr bwMode="auto">
          <a:xfrm>
            <a:off x="3791168" y="3236363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Mixed phase</a:t>
            </a:r>
            <a:endParaRPr lang="en-US" dirty="0"/>
          </a:p>
        </p:txBody>
      </p:sp>
      <p:sp>
        <p:nvSpPr>
          <p:cNvPr id="13" name="CaixaDeTexto 12"/>
          <p:cNvSpPr txBox="1"/>
          <p:nvPr/>
        </p:nvSpPr>
        <p:spPr bwMode="auto">
          <a:xfrm>
            <a:off x="1292835" y="5854540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Warm phase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59="http://schemas.microsoft.com/office/powerpoint/2015/09/main" xmlns:p14="http://schemas.microsoft.com/office/powerpoint/2010/main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735456" y="2656262"/>
            <a:ext cx="10515600" cy="1325562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LIGHTNING ACTIVITY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Menos 2"/>
          <p:cNvSpPr/>
          <p:nvPr/>
        </p:nvSpPr>
        <p:spPr bwMode="auto">
          <a:xfrm>
            <a:off x="-15186" y="8001"/>
            <a:ext cx="352182" cy="6849993"/>
          </a:xfrm>
          <a:prstGeom prst="mathMinus">
            <a:avLst>
              <a:gd name="adj1" fmla="val 98709"/>
            </a:avLst>
          </a:prstGeom>
          <a:solidFill>
            <a:schemeClr val="tx2">
              <a:lumMod val="60000"/>
              <a:lumOff val="40000"/>
            </a:schemeClr>
          </a:solidFill>
          <a:ln w="12700" cap="flat" cmpd="sng" algn="ctr">
            <a:solidFill>
              <a:schemeClr val="accent2">
                <a:lumMod val="74901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Violet II">
      <a:dk1>
        <a:srgbClr val="000000"/>
      </a:dk1>
      <a:lt1>
        <a:srgbClr val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Office Theme">
        <a:dk1>
          <a:sysClr val="windowText" lastClr="000000"/>
        </a:dk1>
        <a:lt1>
          <a:sysClr val="window" lastClr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4472C4"/>
        </a:accent5>
        <a:accent6>
          <a:srgbClr val="70AD47"/>
        </a:accent6>
        <a:hlink>
          <a:srgbClr val="0563C1"/>
        </a:hlink>
        <a:folHlink>
          <a:srgbClr val="954F72"/>
        </a:folHlink>
      </a:clrScheme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326</TotalTime>
  <Words>781</Words>
  <Application>Microsoft Office PowerPoint</Application>
  <PresentationFormat>Personalizar</PresentationFormat>
  <Paragraphs>152</Paragraphs>
  <Slides>17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Blank</vt:lpstr>
      <vt:lpstr>Precipitation Microphysics Retrieved with GLM and GPM</vt:lpstr>
      <vt:lpstr>Objectives</vt:lpstr>
      <vt:lpstr>Slide 3</vt:lpstr>
      <vt:lpstr>Slide 4</vt:lpstr>
      <vt:lpstr>STORMS WITH LIGHTNING X WITHOUT LIGHTNING</vt:lpstr>
      <vt:lpstr>Slide 6</vt:lpstr>
      <vt:lpstr>Slide 7</vt:lpstr>
      <vt:lpstr>Slide 8</vt:lpstr>
      <vt:lpstr>LIGHTNING ACTIVITY</vt:lpstr>
      <vt:lpstr>Slide 10</vt:lpstr>
      <vt:lpstr>Slide 11</vt:lpstr>
      <vt:lpstr>Slide 12</vt:lpstr>
      <vt:lpstr>Slide 13</vt:lpstr>
      <vt:lpstr>Conclusions 1/3</vt:lpstr>
      <vt:lpstr>Conclusions 2/3</vt:lpstr>
      <vt:lpstr>Conclusions 3/3</vt:lpstr>
      <vt:lpstr>THANKS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Precipitation Microphysics Retrieved with GLM and GPM</dc:title>
  <dc:creator>opera</dc:creator>
  <cp:lastModifiedBy>Morales</cp:lastModifiedBy>
  <cp:revision>26</cp:revision>
  <dcterms:modified xsi:type="dcterms:W3CDTF">2025-09-02T01:58:52Z</dcterms:modified>
</cp:coreProperties>
</file>