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9144000"/>
  <p:notesSz cx="6858000" cy="9144000"/>
  <p:embeddedFontLst>
    <p:embeddedFont>
      <p:font typeface="Gill Sans"/>
      <p:regular r:id="rId17"/>
      <p:bold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9" roundtripDataSignature="AMtx7mj/X9D8ULBC5ZkUU/Zd5rT+HyXhB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GillSans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customschemas.google.com/relationships/presentationmetadata" Target="metadata"/><Relationship Id="rId6" Type="http://schemas.openxmlformats.org/officeDocument/2006/relationships/slide" Target="slides/slide1.xml"/><Relationship Id="rId18" Type="http://schemas.openxmlformats.org/officeDocument/2006/relationships/font" Target="fonts/GillSans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8" name="Google Shape;98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15816c4a5a6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2" name="Google Shape;152;g15816c4a5a6_0_5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8" name="Google Shape;158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4" name="Google Shape;10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0" name="Google Shape;11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6" name="Google Shape;116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2" name="Google Shape;12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15816c4a5a6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8" name="Google Shape;128;g15816c4a5a6_0_2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4" name="Google Shape;134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15816c4a5a6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0" name="Google Shape;140;g15816c4a5a6_0_3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15816c4a5a6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6" name="Google Shape;146;g15816c4a5a6_0_4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5"/>
          <p:cNvSpPr txBox="1"/>
          <p:nvPr>
            <p:ph type="ctrTitle"/>
          </p:nvPr>
        </p:nvSpPr>
        <p:spPr>
          <a:xfrm>
            <a:off x="1432560" y="359898"/>
            <a:ext cx="7406640" cy="147218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Gill Sans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5"/>
          <p:cNvSpPr txBox="1"/>
          <p:nvPr>
            <p:ph idx="1" type="subTitle"/>
          </p:nvPr>
        </p:nvSpPr>
        <p:spPr>
          <a:xfrm>
            <a:off x="1432560" y="1850064"/>
            <a:ext cx="740664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lv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80"/>
              <a:buNone/>
              <a:defRPr sz="2600">
                <a:solidFill>
                  <a:srgbClr val="341108"/>
                </a:solidFill>
              </a:defRPr>
            </a:lvl1pPr>
            <a:lvl2pPr lvl="1" algn="ctr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5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5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2" name="Google Shape;22;p15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>
            <a:gsLst>
              <a:gs pos="0">
                <a:srgbClr val="D7F6FF">
                  <a:alpha val="93725"/>
                </a:srgbClr>
              </a:gs>
              <a:gs pos="50000">
                <a:srgbClr val="C0E3F0">
                  <a:alpha val="88627"/>
                </a:srgbClr>
              </a:gs>
              <a:gs pos="95000">
                <a:srgbClr val="65C6EA">
                  <a:alpha val="86666"/>
                </a:srgbClr>
              </a:gs>
              <a:gs pos="100000">
                <a:srgbClr val="00BBF1">
                  <a:alpha val="83529"/>
                </a:srgbClr>
              </a:gs>
            </a:gsLst>
            <a:path path="circle">
              <a:fillToRect b="100%" r="100%"/>
            </a:path>
            <a:tileRect l="-100%" t="-100%"/>
          </a:gradFill>
          <a:ln cap="rnd" cmpd="sng" w="9525">
            <a:solidFill>
              <a:srgbClr val="2F8DA4">
                <a:alpha val="6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3" name="Google Shape;23;p15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cap="rnd" cmpd="sng" w="12700">
            <a:solidFill>
              <a:srgbClr val="317F92">
                <a:alpha val="6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4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4"/>
          <p:cNvSpPr txBox="1"/>
          <p:nvPr>
            <p:ph idx="1" type="body"/>
          </p:nvPr>
        </p:nvSpPr>
        <p:spPr>
          <a:xfrm rot="5400000">
            <a:off x="2784348" y="99060"/>
            <a:ext cx="4800600" cy="74980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Char char="⚫"/>
              <a:defRPr/>
            </a:lvl1pPr>
            <a:lvl2pPr indent="-342900" lvl="1" marL="9144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87" name="Google Shape;87;p24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4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4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5"/>
          <p:cNvSpPr txBox="1"/>
          <p:nvPr>
            <p:ph type="title"/>
          </p:nvPr>
        </p:nvSpPr>
        <p:spPr>
          <a:xfrm rot="5400000">
            <a:off x="4846638" y="2286002"/>
            <a:ext cx="5851525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25"/>
          <p:cNvSpPr txBox="1"/>
          <p:nvPr>
            <p:ph idx="1" type="body"/>
          </p:nvPr>
        </p:nvSpPr>
        <p:spPr>
          <a:xfrm rot="5400000">
            <a:off x="998538" y="419103"/>
            <a:ext cx="5851525" cy="556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Char char="⚫"/>
              <a:defRPr/>
            </a:lvl1pPr>
            <a:lvl2pPr indent="-342900" lvl="1" marL="9144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93" name="Google Shape;93;p25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5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25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6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6"/>
          <p:cNvSpPr txBox="1"/>
          <p:nvPr>
            <p:ph idx="1" type="body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Char char="⚫"/>
              <a:defRPr/>
            </a:lvl1pPr>
            <a:lvl2pPr indent="-342900" lvl="1" marL="9144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27" name="Google Shape;27;p16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6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6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7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2" name="Google Shape;32;p17"/>
          <p:cNvSpPr txBox="1"/>
          <p:nvPr>
            <p:ph type="title"/>
          </p:nvPr>
        </p:nvSpPr>
        <p:spPr>
          <a:xfrm>
            <a:off x="2578392" y="2600325"/>
            <a:ext cx="640080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000"/>
              <a:buFont typeface="Gill Sans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7"/>
          <p:cNvSpPr txBox="1"/>
          <p:nvPr>
            <p:ph idx="1" type="body"/>
          </p:nvPr>
        </p:nvSpPr>
        <p:spPr>
          <a:xfrm>
            <a:off x="2578392" y="1066800"/>
            <a:ext cx="6400800" cy="1509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34110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34" name="Google Shape;34;p17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7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7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7" name="Google Shape;37;p17"/>
          <p:cNvSpPr/>
          <p:nvPr/>
        </p:nvSpPr>
        <p:spPr>
          <a:xfrm>
            <a:off x="2286000" y="0"/>
            <a:ext cx="76200" cy="6858054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38550" rotWithShape="0" algn="tl" dir="10800000" dist="38000">
              <a:srgbClr val="6F6A5F">
                <a:alpha val="23529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8" name="Google Shape;38;p1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>
            <a:gsLst>
              <a:gs pos="0">
                <a:srgbClr val="D7F6FF">
                  <a:alpha val="93725"/>
                </a:srgbClr>
              </a:gs>
              <a:gs pos="50000">
                <a:srgbClr val="C0E3F0">
                  <a:alpha val="88627"/>
                </a:srgbClr>
              </a:gs>
              <a:gs pos="95000">
                <a:srgbClr val="65C6EA">
                  <a:alpha val="86666"/>
                </a:srgbClr>
              </a:gs>
              <a:gs pos="100000">
                <a:srgbClr val="00BBF1">
                  <a:alpha val="83529"/>
                </a:srgbClr>
              </a:gs>
            </a:gsLst>
            <a:path path="circle">
              <a:fillToRect b="100%" r="100%"/>
            </a:path>
            <a:tileRect l="-100%" t="-100%"/>
          </a:gradFill>
          <a:ln cap="rnd" cmpd="sng" w="9525">
            <a:solidFill>
              <a:srgbClr val="2F8DA4">
                <a:alpha val="6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9" name="Google Shape;39;p17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cap="rnd" cmpd="sng" w="12700">
            <a:solidFill>
              <a:srgbClr val="317F92">
                <a:alpha val="6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8"/>
          <p:cNvSpPr txBox="1"/>
          <p:nvPr>
            <p:ph type="title"/>
          </p:nvPr>
        </p:nvSpPr>
        <p:spPr>
          <a:xfrm>
            <a:off x="1435608" y="274320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8"/>
          <p:cNvSpPr txBox="1"/>
          <p:nvPr>
            <p:ph idx="1" type="body"/>
          </p:nvPr>
        </p:nvSpPr>
        <p:spPr>
          <a:xfrm>
            <a:off x="1435608" y="1524000"/>
            <a:ext cx="3657600" cy="4663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084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240"/>
              <a:buChar char="⚫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2400"/>
              <a:buChar char="◦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●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43" name="Google Shape;43;p18"/>
          <p:cNvSpPr txBox="1"/>
          <p:nvPr>
            <p:ph idx="2" type="body"/>
          </p:nvPr>
        </p:nvSpPr>
        <p:spPr>
          <a:xfrm>
            <a:off x="5276088" y="1524000"/>
            <a:ext cx="3657600" cy="4663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084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240"/>
              <a:buChar char="⚫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2400"/>
              <a:buChar char="◦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●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44" name="Google Shape;44;p18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8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8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showMasterSp="0" type="twoTxTwoObj">
  <p:cSld name="TWO_OBJECTS_WITH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9"/>
          <p:cNvSpPr txBox="1"/>
          <p:nvPr>
            <p:ph type="title"/>
          </p:nvPr>
        </p:nvSpPr>
        <p:spPr>
          <a:xfrm>
            <a:off x="457200" y="516033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500"/>
              <a:buFont typeface="Gill Sans"/>
              <a:buNone/>
              <a:defRPr b="1" sz="45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9"/>
          <p:cNvSpPr txBox="1"/>
          <p:nvPr>
            <p:ph idx="1" type="body"/>
          </p:nvPr>
        </p:nvSpPr>
        <p:spPr>
          <a:xfrm>
            <a:off x="457200" y="328278"/>
            <a:ext cx="4023360" cy="640080"/>
          </a:xfrm>
          <a:prstGeom prst="rect">
            <a:avLst/>
          </a:prstGeom>
          <a:solidFill>
            <a:schemeClr val="lt1"/>
          </a:solidFill>
          <a:ln cap="flat" cmpd="sng" w="107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1520"/>
              <a:buNone/>
              <a:defRPr b="0" sz="19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50" name="Google Shape;50;p19"/>
          <p:cNvSpPr txBox="1"/>
          <p:nvPr>
            <p:ph idx="2" type="body"/>
          </p:nvPr>
        </p:nvSpPr>
        <p:spPr>
          <a:xfrm>
            <a:off x="4663440" y="328278"/>
            <a:ext cx="4023360" cy="640080"/>
          </a:xfrm>
          <a:prstGeom prst="rect">
            <a:avLst/>
          </a:prstGeom>
          <a:solidFill>
            <a:schemeClr val="lt1"/>
          </a:solidFill>
          <a:ln cap="flat" cmpd="sng" w="107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1520"/>
              <a:buNone/>
              <a:defRPr b="0" sz="19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51" name="Google Shape;51;p19"/>
          <p:cNvSpPr txBox="1"/>
          <p:nvPr>
            <p:ph idx="3" type="body"/>
          </p:nvPr>
        </p:nvSpPr>
        <p:spPr>
          <a:xfrm>
            <a:off x="457200" y="969336"/>
            <a:ext cx="4023360" cy="4114800"/>
          </a:xfrm>
          <a:prstGeom prst="rect">
            <a:avLst/>
          </a:prstGeom>
          <a:noFill/>
          <a:ln cap="flat" cmpd="sng" w="10775">
            <a:solidFill>
              <a:schemeClr val="lt1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0520" lvl="0" marL="457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920"/>
              <a:buChar char="⚫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000"/>
              <a:buChar char="◦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600"/>
              <a:buChar char="●"/>
              <a:defRPr sz="16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4" type="body"/>
          </p:nvPr>
        </p:nvSpPr>
        <p:spPr>
          <a:xfrm>
            <a:off x="4663440" y="969336"/>
            <a:ext cx="4023360" cy="4114800"/>
          </a:xfrm>
          <a:prstGeom prst="rect">
            <a:avLst/>
          </a:prstGeom>
          <a:noFill/>
          <a:ln cap="flat" cmpd="sng" w="10775">
            <a:solidFill>
              <a:schemeClr val="lt1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0520" lvl="0" marL="457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920"/>
              <a:buChar char="⚫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000"/>
              <a:buChar char="◦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600"/>
              <a:buChar char="●"/>
              <a:defRPr sz="16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9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9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0"/>
          <p:cNvSpPr txBox="1"/>
          <p:nvPr>
            <p:ph type="title"/>
          </p:nvPr>
        </p:nvSpPr>
        <p:spPr>
          <a:xfrm>
            <a:off x="1435608" y="274320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0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 type="blank">
  <p:cSld name="BLANK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3" name="Google Shape;63;p21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1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21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6" name="Google Shape;66;p21"/>
          <p:cNvSpPr/>
          <p:nvPr/>
        </p:nvSpPr>
        <p:spPr>
          <a:xfrm>
            <a:off x="1014984" y="-54"/>
            <a:ext cx="73152" cy="6858054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38550" rotWithShape="0" algn="tl" dir="10800000" dist="38000">
              <a:srgbClr val="6F6A5F">
                <a:alpha val="23529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2"/>
          <p:cNvSpPr txBox="1"/>
          <p:nvPr>
            <p:ph type="title"/>
          </p:nvPr>
        </p:nvSpPr>
        <p:spPr>
          <a:xfrm>
            <a:off x="457200" y="216778"/>
            <a:ext cx="3810000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909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2200"/>
              <a:buFont typeface="Gill Sans"/>
              <a:buNone/>
              <a:defRPr b="1" sz="22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2"/>
          <p:cNvSpPr txBox="1"/>
          <p:nvPr>
            <p:ph idx="1" type="body"/>
          </p:nvPr>
        </p:nvSpPr>
        <p:spPr>
          <a:xfrm>
            <a:off x="457200" y="1406964"/>
            <a:ext cx="3810000" cy="6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70" name="Google Shape;70;p22"/>
          <p:cNvSpPr txBox="1"/>
          <p:nvPr>
            <p:ph idx="2" type="body"/>
          </p:nvPr>
        </p:nvSpPr>
        <p:spPr>
          <a:xfrm>
            <a:off x="457200" y="2133600"/>
            <a:ext cx="8153400" cy="3992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116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560"/>
              <a:buChar char="⚫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2800"/>
              <a:buChar char="◦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●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●"/>
              <a:defRPr sz="20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71" name="Google Shape;71;p22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2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2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/>
          <p:nvPr>
            <p:ph type="title"/>
          </p:nvPr>
        </p:nvSpPr>
        <p:spPr>
          <a:xfrm>
            <a:off x="5886896" y="1066800"/>
            <a:ext cx="2743200" cy="1981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2100"/>
              <a:buFont typeface="Gill Sans"/>
              <a:buNone/>
              <a:defRPr b="1" sz="2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3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9" name="Google Shape;79;p23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cap="sq" cmpd="sng" w="889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5500" rotWithShape="0" algn="tl" dir="5400000" dist="18500">
              <a:srgbClr val="000000">
                <a:alpha val="33725"/>
              </a:srgbClr>
            </a:outerShdw>
          </a:effectLst>
        </p:spPr>
        <p:txBody>
          <a:bodyPr anchorCtr="0" anchor="t" bIns="45700" lIns="91425" spcFirstLastPara="1" rIns="91425" wrap="square" tIns="274300">
            <a:normAutofit/>
          </a:bodyPr>
          <a:lstStyle/>
          <a:p>
            <a:pPr indent="0" lvl="0" marL="0" marR="0" rtl="0" algn="l">
              <a:lnSpc>
                <a:spcPct val="9375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0" name="Google Shape;80;p23"/>
          <p:cNvSpPr/>
          <p:nvPr>
            <p:ph idx="2" type="pic"/>
          </p:nvPr>
        </p:nvSpPr>
        <p:spPr>
          <a:xfrm>
            <a:off x="838200" y="1143003"/>
            <a:ext cx="4419600" cy="3514531"/>
          </a:xfrm>
          <a:prstGeom prst="roundRect">
            <a:avLst>
              <a:gd fmla="val 783" name="adj"/>
            </a:avLst>
          </a:prstGeom>
          <a:solidFill>
            <a:schemeClr val="lt2"/>
          </a:solidFill>
          <a:ln>
            <a:noFill/>
          </a:ln>
        </p:spPr>
      </p:sp>
      <p:sp>
        <p:nvSpPr>
          <p:cNvPr id="81" name="Google Shape;81;p23"/>
          <p:cNvSpPr/>
          <p:nvPr/>
        </p:nvSpPr>
        <p:spPr>
          <a:xfrm rot="-2131329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3529"/>
            </a:srgbClr>
          </a:solidFill>
          <a:ln cap="rnd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  <a:effectLst>
            <a:outerShdw blurRad="25400" sx="96000" rotWithShape="0" algn="tl" dir="3300000" dist="25400" sy="96000">
              <a:srgbClr val="EAD8B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2" name="Google Shape;82;p23"/>
          <p:cNvSpPr/>
          <p:nvPr/>
        </p:nvSpPr>
        <p:spPr>
          <a:xfrm flipH="1" rot="2103354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3529"/>
            </a:srgbClr>
          </a:solidFill>
          <a:ln cap="rnd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  <a:effectLst>
            <a:outerShdw blurRad="25400" sx="96000" rotWithShape="0" algn="tl" dir="3300000" dist="25400" sy="96000">
              <a:schemeClr val="lt2">
                <a:alpha val="20000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3" name="Google Shape;83;p23"/>
          <p:cNvSpPr txBox="1"/>
          <p:nvPr>
            <p:ph idx="1" type="body"/>
          </p:nvPr>
        </p:nvSpPr>
        <p:spPr>
          <a:xfrm>
            <a:off x="838200" y="4800600"/>
            <a:ext cx="4419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4285"/>
              </a:lnSpc>
              <a:spcBef>
                <a:spcPts val="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777777"/>
                </a:solidFill>
              </a:defRPr>
            </a:lvl1pPr>
            <a:lvl2pPr indent="-304800" lvl="1" marL="9144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00"/>
              <a:buChar char="◦"/>
              <a:defRPr sz="1200"/>
            </a:lvl2pPr>
            <a:lvl3pPr indent="-2921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Char char="●"/>
              <a:defRPr sz="1000"/>
            </a:lvl3pPr>
            <a:lvl4pPr indent="-28575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Char char="●"/>
              <a:defRPr sz="900"/>
            </a:lvl4pPr>
            <a:lvl5pPr indent="-28575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Char char="●"/>
              <a:defRPr sz="9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tile algn="tl" flip="xy" tx="0" sx="90000" ty="0" sy="90000"/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fmla="val 0" name="adj1"/>
              <a:gd fmla="val 5402120" name="adj2"/>
            </a:avLst>
          </a:prstGeom>
          <a:solidFill>
            <a:srgbClr val="FEF9F3">
              <a:alpha val="31764"/>
            </a:srgbClr>
          </a:solidFill>
          <a:ln cap="rnd" cmpd="sng" w="9525">
            <a:solidFill>
              <a:srgbClr val="D1C19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7" name="Google Shape;7;p14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cap="rnd" cmpd="sng" w="27300">
            <a:solidFill>
              <a:srgbClr val="FFF5DB"/>
            </a:solidFill>
            <a:prstDash val="solid"/>
            <a:round/>
            <a:headEnd len="sm" w="sm" type="none"/>
            <a:tailEnd len="sm" w="sm" type="none"/>
          </a:ln>
          <a:effectLst>
            <a:outerShdw blurRad="25400" rotWithShape="0" algn="tl" dir="5400000" dist="25400">
              <a:srgbClr val="ADA48C">
                <a:alpha val="83529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" name="Google Shape;8;p14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fmla="val 11833" name="adj"/>
            </a:avLst>
          </a:prstGeom>
          <a:gradFill>
            <a:gsLst>
              <a:gs pos="0">
                <a:srgbClr val="FEFBF4">
                  <a:alpha val="68627"/>
                </a:srgbClr>
              </a:gs>
              <a:gs pos="70000">
                <a:srgbClr val="FFFDF8">
                  <a:alpha val="53725"/>
                </a:srgbClr>
              </a:gs>
              <a:gs pos="100000">
                <a:srgbClr val="EDCF8C">
                  <a:alpha val="60000"/>
                </a:srgbClr>
              </a:gs>
            </a:gsLst>
            <a:path path="circle">
              <a:fillToRect b="100%" r="100%"/>
            </a:path>
            <a:tileRect l="-100%" t="-100%"/>
          </a:gradFill>
          <a:ln cap="rnd" cmpd="sng" w="9525">
            <a:solidFill>
              <a:srgbClr val="C5B390"/>
            </a:solidFill>
            <a:prstDash val="solid"/>
            <a:round/>
            <a:headEnd len="sm" w="sm" type="none"/>
            <a:tailEnd len="sm" w="sm" type="none"/>
          </a:ln>
          <a:effectLst>
            <a:outerShdw blurRad="12700" rotWithShape="0" algn="tl" dir="4500000" dist="15000">
              <a:srgbClr val="564E40">
                <a:alpha val="3372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9" name="Google Shape;9;p14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0" name="Google Shape;10;p14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Gill Sans"/>
              <a:buNone/>
              <a:defRPr b="0" i="0" sz="4300" u="none" cap="none" strike="noStrike">
                <a:solidFill>
                  <a:srgbClr val="562214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4"/>
          <p:cNvSpPr txBox="1"/>
          <p:nvPr>
            <p:ph idx="1" type="body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116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⚫"/>
              <a:defRPr b="0" i="0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●"/>
              <a:defRPr b="0" i="0" sz="2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2" name="Google Shape;12;p14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3" name="Google Shape;13;p14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4" name="Google Shape;14;p14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A8A292"/>
              </a:solidFill>
            </a:endParaRPr>
          </a:p>
        </p:txBody>
      </p:sp>
      <p:sp>
        <p:nvSpPr>
          <p:cNvPr id="15" name="Google Shape;15;p14"/>
          <p:cNvSpPr/>
          <p:nvPr/>
        </p:nvSpPr>
        <p:spPr>
          <a:xfrm>
            <a:off x="1014984" y="-54"/>
            <a:ext cx="73152" cy="6858054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38550" rotWithShape="0" algn="tl" dir="10800000" dist="38000">
              <a:srgbClr val="6F6A5F">
                <a:alpha val="23529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"/>
          <p:cNvSpPr txBox="1"/>
          <p:nvPr>
            <p:ph type="ctrTitle"/>
          </p:nvPr>
        </p:nvSpPr>
        <p:spPr>
          <a:xfrm>
            <a:off x="1432550" y="359899"/>
            <a:ext cx="7406700" cy="166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Gill Sans"/>
              <a:buNone/>
            </a:pPr>
            <a:r>
              <a:rPr lang="en-US" sz="4100"/>
              <a:t>GLM-18 &amp; GLM-19</a:t>
            </a:r>
            <a:endParaRPr sz="41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Gill Sans"/>
              <a:buNone/>
            </a:pPr>
            <a:r>
              <a:rPr lang="en-US" sz="4100"/>
              <a:t>Performance Assessment</a:t>
            </a:r>
            <a:endParaRPr sz="4100"/>
          </a:p>
        </p:txBody>
      </p:sp>
      <p:sp>
        <p:nvSpPr>
          <p:cNvPr id="101" name="Google Shape;101;p1"/>
          <p:cNvSpPr txBox="1"/>
          <p:nvPr>
            <p:ph idx="1" type="subTitle"/>
          </p:nvPr>
        </p:nvSpPr>
        <p:spPr>
          <a:xfrm>
            <a:off x="1432560" y="2903454"/>
            <a:ext cx="740664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/>
          <a:p>
            <a:pPr indent="0" lvl="0" marL="2743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80"/>
              <a:buNone/>
            </a:pPr>
            <a:r>
              <a:rPr lang="en-US"/>
              <a:t>Monte Bateman</a:t>
            </a:r>
            <a:endParaRPr/>
          </a:p>
          <a:p>
            <a:pPr indent="0" lvl="0" marL="2743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80"/>
              <a:buNone/>
            </a:pPr>
            <a:r>
              <a:rPr lang="en-US"/>
              <a:t>The University of Alabama in Huntsville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15816c4a5a6_0_51"/>
          <p:cNvSpPr txBox="1"/>
          <p:nvPr>
            <p:ph type="title"/>
          </p:nvPr>
        </p:nvSpPr>
        <p:spPr>
          <a:xfrm>
            <a:off x="6693450" y="-228600"/>
            <a:ext cx="2687700" cy="267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3870"/>
              <a:buFont typeface="Gill Sans"/>
              <a:buNone/>
            </a:pPr>
            <a:r>
              <a:rPr lang="en-US" sz="3370">
                <a:solidFill>
                  <a:schemeClr val="dk1"/>
                </a:solidFill>
              </a:rPr>
              <a:t>GLM19 FAR</a:t>
            </a:r>
            <a:endParaRPr sz="337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3870"/>
              <a:buFont typeface="Gill Sans"/>
              <a:buNone/>
            </a:pPr>
            <a:r>
              <a:rPr lang="en-US" sz="2380">
                <a:solidFill>
                  <a:schemeClr val="dk1"/>
                </a:solidFill>
              </a:rPr>
              <a:t>±</a:t>
            </a:r>
            <a:r>
              <a:rPr lang="en-US" sz="3370">
                <a:solidFill>
                  <a:schemeClr val="dk1"/>
                </a:solidFill>
              </a:rPr>
              <a:t>10 min</a:t>
            </a:r>
            <a:endParaRPr sz="337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Gill Sans"/>
              <a:buNone/>
            </a:pPr>
            <a:r>
              <a:rPr lang="en-US" sz="4000">
                <a:solidFill>
                  <a:schemeClr val="dk1"/>
                </a:solidFill>
              </a:rPr>
              <a:t>Apr</a:t>
            </a:r>
            <a:r>
              <a:rPr lang="en-US" sz="4000">
                <a:solidFill>
                  <a:schemeClr val="dk1"/>
                </a:solidFill>
              </a:rPr>
              <a:t>-Jul 25</a:t>
            </a:r>
            <a:endParaRPr sz="337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3870"/>
              <a:buFont typeface="Gill Sans"/>
              <a:buNone/>
            </a:pPr>
            <a:r>
              <a:rPr lang="en-US" sz="3370">
                <a:solidFill>
                  <a:schemeClr val="dk1"/>
                </a:solidFill>
              </a:rPr>
              <a:t>0.015</a:t>
            </a:r>
            <a:endParaRPr sz="3370">
              <a:solidFill>
                <a:schemeClr val="dk1"/>
              </a:solidFill>
            </a:endParaRPr>
          </a:p>
        </p:txBody>
      </p:sp>
      <p:pic>
        <p:nvPicPr>
          <p:cNvPr id="155" name="Google Shape;155;g15816c4a5a6_0_51" title="FAR-GVG-19-GLMSCI-1200-crop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6943026" cy="679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3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Gill Sans"/>
              <a:buNone/>
            </a:pPr>
            <a:r>
              <a:rPr lang="en-US"/>
              <a:t>Concluding Remarks</a:t>
            </a:r>
            <a:endParaRPr/>
          </a:p>
        </p:txBody>
      </p:sp>
      <p:sp>
        <p:nvSpPr>
          <p:cNvPr id="161" name="Google Shape;161;p13"/>
          <p:cNvSpPr txBox="1"/>
          <p:nvPr>
            <p:ph idx="1" type="body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20040" lvl="0" marL="4572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Char char="⚫"/>
            </a:pPr>
            <a:r>
              <a:rPr lang="en-US"/>
              <a:t>DE &amp; FAR for GLM-18 &amp; GLM-19 are performing close to spec</a:t>
            </a:r>
            <a:br>
              <a:rPr lang="en-US"/>
            </a:br>
            <a:endParaRPr/>
          </a:p>
          <a:p>
            <a:pPr indent="-320040" lvl="0" marL="4572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Char char="⚫"/>
            </a:pPr>
            <a:r>
              <a:rPr lang="en-US"/>
              <a:t>GLM-18 suffers from having most of its FOV over the Pacific Ocean, where the ground truth data are sparse</a:t>
            </a:r>
            <a:br>
              <a:rPr lang="en-US"/>
            </a:br>
            <a:endParaRPr/>
          </a:p>
          <a:p>
            <a:pPr indent="-32004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⚫"/>
            </a:pPr>
            <a:r>
              <a:rPr lang="en-US"/>
              <a:t>GLM-18:  DE 0.678, FAR 0.038</a:t>
            </a:r>
            <a:endParaRPr/>
          </a:p>
          <a:p>
            <a:pPr indent="-32004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⚫"/>
            </a:pPr>
            <a:r>
              <a:rPr lang="en-US"/>
              <a:t>GLM-19:  DE 0.809, FAR: 0.015</a:t>
            </a:r>
            <a:br>
              <a:rPr lang="en-US"/>
            </a:b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Gill Sans"/>
              <a:buNone/>
            </a:pPr>
            <a:r>
              <a:rPr lang="en-US"/>
              <a:t>Virtual Network</a:t>
            </a:r>
            <a:endParaRPr/>
          </a:p>
        </p:txBody>
      </p:sp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⚫"/>
            </a:pPr>
            <a:r>
              <a:rPr lang="en-US"/>
              <a:t>Wanted the “best possible” source to compare GLM against</a:t>
            </a:r>
            <a:endParaRPr/>
          </a:p>
          <a:p>
            <a:pPr indent="-32004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⚫"/>
            </a:pPr>
            <a:r>
              <a:rPr lang="en-US"/>
              <a:t>Used several ground-based networks – GLD360, ENGLN, CLDN,</a:t>
            </a:r>
            <a:br>
              <a:rPr lang="en-US"/>
            </a:br>
            <a:r>
              <a:rPr lang="en-US"/>
              <a:t>NLDN (stroke &amp; flash)</a:t>
            </a:r>
            <a:endParaRPr/>
          </a:p>
          <a:p>
            <a:pPr indent="-32004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⚫"/>
            </a:pPr>
            <a:r>
              <a:rPr lang="en-US"/>
              <a:t>Clustered similar to GLM clustering algorithm</a:t>
            </a:r>
            <a:endParaRPr/>
          </a:p>
          <a:p>
            <a:pPr indent="-32004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⚫"/>
            </a:pPr>
            <a:r>
              <a:rPr lang="en-US"/>
              <a:t>Within 330ms and 16.5km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ct val="100000"/>
              <a:buFont typeface="Gill Sans"/>
              <a:buNone/>
            </a:pPr>
            <a:r>
              <a:rPr lang="en-US"/>
              <a:t>Coincidence Checking:</a:t>
            </a:r>
            <a:br>
              <a:rPr lang="en-US"/>
            </a:br>
            <a:r>
              <a:rPr lang="en-US"/>
              <a:t>GLM against Virtual</a:t>
            </a:r>
            <a:endParaRPr/>
          </a:p>
        </p:txBody>
      </p:sp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2004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40"/>
              <a:buChar char="⚫"/>
            </a:pPr>
            <a:r>
              <a:rPr lang="en-US"/>
              <a:t>Coincidence:</a:t>
            </a:r>
            <a:br>
              <a:rPr lang="en-US"/>
            </a:br>
            <a:r>
              <a:rPr lang="en-US"/>
              <a:t>within 50km and ±1s or ±10 min </a:t>
            </a:r>
            <a:endParaRPr/>
          </a:p>
          <a:p>
            <a:pPr indent="-32004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40"/>
              <a:buChar char="⚫"/>
            </a:pPr>
            <a:r>
              <a:rPr lang="en-US"/>
              <a:t>Detection Efficiency</a:t>
            </a:r>
            <a:br>
              <a:rPr lang="en-US"/>
            </a:br>
            <a:r>
              <a:rPr lang="en-US"/>
              <a:t>DE = </a:t>
            </a:r>
            <a:br>
              <a:rPr lang="en-US"/>
            </a:br>
            <a:r>
              <a:rPr lang="en-US"/>
              <a:t>Coincident flashes / all virtual flashes</a:t>
            </a:r>
            <a:endParaRPr/>
          </a:p>
          <a:p>
            <a:pPr indent="-32004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40"/>
              <a:buChar char="⚫"/>
            </a:pPr>
            <a:r>
              <a:rPr lang="en-US"/>
              <a:t>False Alarm Rate</a:t>
            </a:r>
            <a:br>
              <a:rPr lang="en-US"/>
            </a:br>
            <a:r>
              <a:rPr lang="en-US"/>
              <a:t>FAR = </a:t>
            </a:r>
            <a:br>
              <a:rPr lang="en-US"/>
            </a:br>
            <a:r>
              <a:rPr lang="en-US"/>
              <a:t>Non-coincident flashes / All GLM flashes</a:t>
            </a:r>
            <a:endParaRPr/>
          </a:p>
          <a:p>
            <a:pPr indent="-32004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40"/>
              <a:buChar char="⚫"/>
            </a:pPr>
            <a:r>
              <a:rPr lang="en-US"/>
              <a:t>These are relative to virtual network</a:t>
            </a:r>
            <a:br>
              <a:rPr lang="en-US"/>
            </a:br>
            <a:r>
              <a:rPr lang="en-US"/>
              <a:t>(the best comparison source we have)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Gill Sans"/>
              <a:buNone/>
            </a:pPr>
            <a:r>
              <a:rPr lang="en-US"/>
              <a:t>Data Analysis Period</a:t>
            </a:r>
            <a:endParaRPr/>
          </a:p>
        </p:txBody>
      </p:sp>
      <p:sp>
        <p:nvSpPr>
          <p:cNvPr id="119" name="Google Shape;119;p2"/>
          <p:cNvSpPr txBox="1"/>
          <p:nvPr>
            <p:ph idx="1" type="body"/>
          </p:nvPr>
        </p:nvSpPr>
        <p:spPr>
          <a:xfrm>
            <a:off x="1178425" y="1447800"/>
            <a:ext cx="790110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 sz="3000"/>
              <a:t>GLM-18 &amp; GLM-19 vs. Virtual Ground Network:</a:t>
            </a:r>
            <a:endParaRPr sz="3000"/>
          </a:p>
          <a:p>
            <a:pPr indent="-32004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⚫"/>
            </a:pPr>
            <a:r>
              <a:rPr lang="en-US"/>
              <a:t>Aug 2024-Jul 2025 (GLM-18)</a:t>
            </a:r>
            <a:endParaRPr/>
          </a:p>
          <a:p>
            <a:pPr indent="-32004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⚫"/>
            </a:pPr>
            <a:r>
              <a:rPr lang="en-US"/>
              <a:t>Jan-Jul 2025 (GLM-19)</a:t>
            </a:r>
            <a:endParaRPr/>
          </a:p>
          <a:p>
            <a:pPr indent="-32004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⚫"/>
            </a:pPr>
            <a:r>
              <a:rPr lang="en-US"/>
              <a:t>±1s (flash to flash)</a:t>
            </a:r>
            <a:endParaRPr/>
          </a:p>
          <a:p>
            <a:pPr indent="-32004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⚫"/>
            </a:pPr>
            <a:r>
              <a:rPr lang="en-US"/>
              <a:t>±10 min (flash to storm)</a:t>
            </a:r>
            <a:endParaRPr/>
          </a:p>
          <a:p>
            <a:pPr indent="-32004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Char char="⚫"/>
            </a:pPr>
            <a:r>
              <a:rPr lang="en-US"/>
              <a:t>Technique detailed in </a:t>
            </a:r>
            <a:r>
              <a:rPr lang="en-US" sz="2900"/>
              <a:t>Bateman et al. (2020)</a:t>
            </a:r>
            <a:br>
              <a:rPr lang="en-US" sz="2900"/>
            </a:br>
            <a:endParaRPr sz="2900"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r>
              <a:rPr lang="en-US"/>
              <a:t>Plotted: 24h DE &amp; FAR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5"/>
          <p:cNvSpPr txBox="1"/>
          <p:nvPr>
            <p:ph type="title"/>
          </p:nvPr>
        </p:nvSpPr>
        <p:spPr>
          <a:xfrm>
            <a:off x="6476700" y="0"/>
            <a:ext cx="2743500" cy="28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Gill Sans"/>
              <a:buNone/>
            </a:pPr>
            <a:r>
              <a:rPr lang="en-US">
                <a:solidFill>
                  <a:schemeClr val="dk1"/>
                </a:solidFill>
              </a:rPr>
              <a:t>GLM18 DE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Gill Sans"/>
              <a:buNone/>
            </a:pPr>
            <a:r>
              <a:rPr lang="en-US" sz="3200">
                <a:solidFill>
                  <a:schemeClr val="dk1"/>
                </a:solidFill>
              </a:rPr>
              <a:t>±</a:t>
            </a:r>
            <a:r>
              <a:rPr lang="en-US">
                <a:solidFill>
                  <a:schemeClr val="dk1"/>
                </a:solidFill>
              </a:rPr>
              <a:t>1s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Gill Sans"/>
              <a:buNone/>
            </a:pPr>
            <a:r>
              <a:rPr lang="en-US">
                <a:solidFill>
                  <a:schemeClr val="dk1"/>
                </a:solidFill>
              </a:rPr>
              <a:t>8/24-7/25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Gill Sans"/>
              <a:buNone/>
            </a:pPr>
            <a:r>
              <a:rPr lang="en-US">
                <a:solidFill>
                  <a:schemeClr val="dk1"/>
                </a:solidFill>
              </a:rPr>
              <a:t>0.678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25" name="Google Shape;125;p5" title="DE-GVG-18-GLMSCI-0002-crop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150"/>
            <a:ext cx="6797524" cy="6612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5816c4a5a6_0_21"/>
          <p:cNvSpPr txBox="1"/>
          <p:nvPr>
            <p:ph type="title"/>
          </p:nvPr>
        </p:nvSpPr>
        <p:spPr>
          <a:xfrm>
            <a:off x="6769650" y="-76200"/>
            <a:ext cx="2544900" cy="246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ct val="100000"/>
              <a:buFont typeface="Gill Sans"/>
              <a:buNone/>
            </a:pPr>
            <a:r>
              <a:rPr lang="en-US">
                <a:solidFill>
                  <a:schemeClr val="dk1"/>
                </a:solidFill>
              </a:rPr>
              <a:t>GLM18 DE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ct val="134375"/>
              <a:buFont typeface="Gill Sans"/>
              <a:buNone/>
            </a:pPr>
            <a:r>
              <a:rPr lang="en-US" sz="3200">
                <a:solidFill>
                  <a:schemeClr val="dk1"/>
                </a:solidFill>
              </a:rPr>
              <a:t>±</a:t>
            </a:r>
            <a:r>
              <a:rPr lang="en-US">
                <a:solidFill>
                  <a:schemeClr val="dk1"/>
                </a:solidFill>
              </a:rPr>
              <a:t>10 min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ct val="100000"/>
              <a:buFont typeface="Gill Sans"/>
              <a:buNone/>
            </a:pPr>
            <a:r>
              <a:rPr lang="en-US">
                <a:solidFill>
                  <a:schemeClr val="dk1"/>
                </a:solidFill>
              </a:rPr>
              <a:t>8/24-7/25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ct val="100000"/>
              <a:buFont typeface="Gill Sans"/>
              <a:buNone/>
            </a:pPr>
            <a:r>
              <a:rPr lang="en-US">
                <a:solidFill>
                  <a:schemeClr val="dk1"/>
                </a:solidFill>
              </a:rPr>
              <a:t>0.953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31" name="Google Shape;131;g15816c4a5a6_0_21" title="DE-GVG-18-GLMSCI-1200-crop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6915950" cy="6688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7"/>
          <p:cNvSpPr txBox="1"/>
          <p:nvPr>
            <p:ph type="title"/>
          </p:nvPr>
        </p:nvSpPr>
        <p:spPr>
          <a:xfrm>
            <a:off x="6751250" y="0"/>
            <a:ext cx="2544900" cy="308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ct val="100000"/>
              <a:buFont typeface="Gill Sans"/>
              <a:buNone/>
            </a:pPr>
            <a:r>
              <a:rPr lang="en-US">
                <a:solidFill>
                  <a:schemeClr val="dk1"/>
                </a:solidFill>
              </a:rPr>
              <a:t>GLM19 DE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ct val="134375"/>
              <a:buFont typeface="Gill Sans"/>
              <a:buNone/>
            </a:pPr>
            <a:r>
              <a:rPr lang="en-US" sz="3200">
                <a:solidFill>
                  <a:schemeClr val="dk1"/>
                </a:solidFill>
              </a:rPr>
              <a:t>±</a:t>
            </a:r>
            <a:r>
              <a:rPr lang="en-US">
                <a:solidFill>
                  <a:schemeClr val="dk1"/>
                </a:solidFill>
              </a:rPr>
              <a:t>1s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ct val="100000"/>
              <a:buFont typeface="Gill Sans"/>
              <a:buNone/>
            </a:pPr>
            <a:r>
              <a:rPr lang="en-US">
                <a:solidFill>
                  <a:schemeClr val="dk1"/>
                </a:solidFill>
              </a:rPr>
              <a:t>Apr-Jul 25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ct val="100000"/>
              <a:buFont typeface="Gill Sans"/>
              <a:buNone/>
            </a:pPr>
            <a:r>
              <a:rPr lang="en-US">
                <a:solidFill>
                  <a:schemeClr val="dk1"/>
                </a:solidFill>
              </a:rPr>
              <a:t>0.809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ct val="100000"/>
              <a:buFont typeface="Gill Sans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37" name="Google Shape;137;p7" title="DE-GVG-19-GLMSCI-0002-crop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6861501" cy="679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5816c4a5a6_0_31"/>
          <p:cNvSpPr txBox="1"/>
          <p:nvPr>
            <p:ph type="title"/>
          </p:nvPr>
        </p:nvSpPr>
        <p:spPr>
          <a:xfrm>
            <a:off x="6734325" y="-213750"/>
            <a:ext cx="2544900" cy="292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ct val="100000"/>
              <a:buFont typeface="Gill Sans"/>
              <a:buNone/>
            </a:pPr>
            <a:r>
              <a:rPr lang="en-US">
                <a:solidFill>
                  <a:schemeClr val="dk1"/>
                </a:solidFill>
              </a:rPr>
              <a:t>GLM19 DE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ct val="134375"/>
              <a:buFont typeface="Gill Sans"/>
              <a:buNone/>
            </a:pPr>
            <a:r>
              <a:rPr lang="en-US" sz="3200">
                <a:solidFill>
                  <a:schemeClr val="dk1"/>
                </a:solidFill>
              </a:rPr>
              <a:t>±</a:t>
            </a:r>
            <a:r>
              <a:rPr lang="en-US">
                <a:solidFill>
                  <a:schemeClr val="dk1"/>
                </a:solidFill>
              </a:rPr>
              <a:t>10 min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ct val="100000"/>
              <a:buFont typeface="Gill Sans"/>
              <a:buNone/>
            </a:pPr>
            <a:r>
              <a:rPr lang="en-US">
                <a:solidFill>
                  <a:schemeClr val="dk1"/>
                </a:solidFill>
              </a:rPr>
              <a:t>Apr-Jul 25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ct val="100000"/>
              <a:buFont typeface="Gill Sans"/>
              <a:buNone/>
            </a:pPr>
            <a:r>
              <a:rPr lang="en-US">
                <a:solidFill>
                  <a:schemeClr val="dk1"/>
                </a:solidFill>
              </a:rPr>
              <a:t>0.994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43" name="Google Shape;143;g15816c4a5a6_0_31" title="DE-GVG-19-GLMSCI-1200-crop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6893451" cy="6764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15816c4a5a6_0_41"/>
          <p:cNvSpPr txBox="1"/>
          <p:nvPr>
            <p:ph type="title"/>
          </p:nvPr>
        </p:nvSpPr>
        <p:spPr>
          <a:xfrm>
            <a:off x="6693450" y="-228600"/>
            <a:ext cx="2658900" cy="272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3870"/>
              <a:buFont typeface="Gill Sans"/>
              <a:buNone/>
            </a:pPr>
            <a:r>
              <a:rPr lang="en-US" sz="3370">
                <a:solidFill>
                  <a:schemeClr val="dk1"/>
                </a:solidFill>
              </a:rPr>
              <a:t>GLM18 FAR</a:t>
            </a:r>
            <a:endParaRPr sz="307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3870"/>
              <a:buFont typeface="Gill Sans"/>
              <a:buNone/>
            </a:pPr>
            <a:r>
              <a:rPr lang="en-US" sz="2380">
                <a:solidFill>
                  <a:schemeClr val="dk1"/>
                </a:solidFill>
              </a:rPr>
              <a:t>±</a:t>
            </a:r>
            <a:r>
              <a:rPr lang="en-US" sz="3370">
                <a:solidFill>
                  <a:schemeClr val="dk1"/>
                </a:solidFill>
              </a:rPr>
              <a:t>10 min</a:t>
            </a:r>
            <a:endParaRPr sz="337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Gill Sans"/>
              <a:buNone/>
            </a:pPr>
            <a:r>
              <a:rPr lang="en-US" sz="4000">
                <a:solidFill>
                  <a:schemeClr val="dk1"/>
                </a:solidFill>
              </a:rPr>
              <a:t>8/</a:t>
            </a:r>
            <a:r>
              <a:rPr lang="en-US" sz="4000">
                <a:solidFill>
                  <a:schemeClr val="dk1"/>
                </a:solidFill>
              </a:rPr>
              <a:t>24-7/25</a:t>
            </a:r>
            <a:endParaRPr sz="337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3870"/>
              <a:buFont typeface="Gill Sans"/>
              <a:buNone/>
            </a:pPr>
            <a:r>
              <a:rPr lang="en-US" sz="3370">
                <a:solidFill>
                  <a:schemeClr val="dk1"/>
                </a:solidFill>
              </a:rPr>
              <a:t>0.038</a:t>
            </a:r>
            <a:endParaRPr sz="3370">
              <a:solidFill>
                <a:schemeClr val="dk1"/>
              </a:solidFill>
            </a:endParaRPr>
          </a:p>
        </p:txBody>
      </p:sp>
      <p:pic>
        <p:nvPicPr>
          <p:cNvPr id="149" name="Google Shape;149;g15816c4a5a6_0_41" title="FAR-GVG-18-GLMSCI-1200-crop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6857999" cy="6594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2019-09-06T17:52:51Z</dcterms:created>
  <dc:creator>Monte Bateman</dc:creator>
</cp:coreProperties>
</file>