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300" r:id="rId5"/>
    <p:sldId id="312" r:id="rId6"/>
    <p:sldId id="314" r:id="rId7"/>
    <p:sldId id="315" r:id="rId8"/>
    <p:sldId id="319" r:id="rId9"/>
    <p:sldId id="316" r:id="rId10"/>
    <p:sldId id="322" r:id="rId11"/>
    <p:sldId id="32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840">
          <p15:clr>
            <a:srgbClr val="A4A3A4"/>
          </p15:clr>
        </p15:guide>
        <p15:guide id="8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8"/>
    <a:srgbClr val="F5B400"/>
    <a:srgbClr val="3CB5E9"/>
    <a:srgbClr val="F3FAFF"/>
    <a:srgbClr val="F7F8F9"/>
    <a:srgbClr val="002F6C"/>
    <a:srgbClr val="00A3E0"/>
    <a:srgbClr val="DBDFE4"/>
    <a:srgbClr val="EEEEEE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30" autoAdjust="0"/>
  </p:normalViewPr>
  <p:slideViewPr>
    <p:cSldViewPr snapToGrid="0" showGuides="1">
      <p:cViewPr varScale="1">
        <p:scale>
          <a:sx n="88" d="100"/>
          <a:sy n="88" d="100"/>
        </p:scale>
        <p:origin x="672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llier, Clem (US)" userId="f2ecb675-84d6-4d8c-8060-95f3a1eedf61" providerId="ADAL" clId="{FD098CE6-E208-4723-A5B2-703C473DBDFB}"/>
    <pc:docChg chg="undo custSel addSld delSld modSld">
      <pc:chgData name="Tillier, Clem (US)" userId="f2ecb675-84d6-4d8c-8060-95f3a1eedf61" providerId="ADAL" clId="{FD098CE6-E208-4723-A5B2-703C473DBDFB}" dt="2024-09-13T22:51:11.244" v="3358" actId="20577"/>
      <pc:docMkLst>
        <pc:docMk/>
      </pc:docMkLst>
      <pc:sldChg chg="modSp mod">
        <pc:chgData name="Tillier, Clem (US)" userId="f2ecb675-84d6-4d8c-8060-95f3a1eedf61" providerId="ADAL" clId="{FD098CE6-E208-4723-A5B2-703C473DBDFB}" dt="2024-09-13T20:05:38.611" v="60" actId="20577"/>
        <pc:sldMkLst>
          <pc:docMk/>
          <pc:sldMk cId="3167103514" sldId="269"/>
        </pc:sldMkLst>
      </pc:sldChg>
      <pc:sldChg chg="modSp mod">
        <pc:chgData name="Tillier, Clem (US)" userId="f2ecb675-84d6-4d8c-8060-95f3a1eedf61" providerId="ADAL" clId="{FD098CE6-E208-4723-A5B2-703C473DBDFB}" dt="2024-09-13T22:34:52.786" v="2991" actId="20577"/>
        <pc:sldMkLst>
          <pc:docMk/>
          <pc:sldMk cId="2498576639" sldId="300"/>
        </pc:sldMkLst>
      </pc:sldChg>
      <pc:sldChg chg="del">
        <pc:chgData name="Tillier, Clem (US)" userId="f2ecb675-84d6-4d8c-8060-95f3a1eedf61" providerId="ADAL" clId="{FD098CE6-E208-4723-A5B2-703C473DBDFB}" dt="2024-09-13T20:21:06.620" v="795" actId="2696"/>
        <pc:sldMkLst>
          <pc:docMk/>
          <pc:sldMk cId="1976210435" sldId="304"/>
        </pc:sldMkLst>
      </pc:sldChg>
      <pc:sldChg chg="addSp delSp modSp mod">
        <pc:chgData name="Tillier, Clem (US)" userId="f2ecb675-84d6-4d8c-8060-95f3a1eedf61" providerId="ADAL" clId="{FD098CE6-E208-4723-A5B2-703C473DBDFB}" dt="2024-09-13T22:48:25.970" v="3327" actId="20577"/>
        <pc:sldMkLst>
          <pc:docMk/>
          <pc:sldMk cId="2000845127" sldId="309"/>
        </pc:sldMkLst>
      </pc:sldChg>
      <pc:sldChg chg="add del">
        <pc:chgData name="Tillier, Clem (US)" userId="f2ecb675-84d6-4d8c-8060-95f3a1eedf61" providerId="ADAL" clId="{FD098CE6-E208-4723-A5B2-703C473DBDFB}" dt="2024-09-13T20:08:23.260" v="241" actId="2696"/>
        <pc:sldMkLst>
          <pc:docMk/>
          <pc:sldMk cId="2640958418" sldId="310"/>
        </pc:sldMkLst>
      </pc:sldChg>
      <pc:sldChg chg="add del">
        <pc:chgData name="Tillier, Clem (US)" userId="f2ecb675-84d6-4d8c-8060-95f3a1eedf61" providerId="ADAL" clId="{FD098CE6-E208-4723-A5B2-703C473DBDFB}" dt="2024-09-13T20:08:23.260" v="241" actId="2696"/>
        <pc:sldMkLst>
          <pc:docMk/>
          <pc:sldMk cId="220087822" sldId="311"/>
        </pc:sldMkLst>
      </pc:sldChg>
      <pc:sldChg chg="addSp delSp modSp add del mod">
        <pc:chgData name="Tillier, Clem (US)" userId="f2ecb675-84d6-4d8c-8060-95f3a1eedf61" providerId="ADAL" clId="{FD098CE6-E208-4723-A5B2-703C473DBDFB}" dt="2024-09-13T22:51:11.244" v="3358" actId="20577"/>
        <pc:sldMkLst>
          <pc:docMk/>
          <pc:sldMk cId="223308794" sldId="312"/>
        </pc:sldMkLst>
      </pc:sldChg>
      <pc:sldChg chg="new del">
        <pc:chgData name="Tillier, Clem (US)" userId="f2ecb675-84d6-4d8c-8060-95f3a1eedf61" providerId="ADAL" clId="{FD098CE6-E208-4723-A5B2-703C473DBDFB}" dt="2024-09-13T20:15:58.090" v="614" actId="2696"/>
        <pc:sldMkLst>
          <pc:docMk/>
          <pc:sldMk cId="135209133" sldId="313"/>
        </pc:sldMkLst>
      </pc:sldChg>
      <pc:sldChg chg="addSp delSp modSp new mod modClrScheme chgLayout">
        <pc:chgData name="Tillier, Clem (US)" userId="f2ecb675-84d6-4d8c-8060-95f3a1eedf61" providerId="ADAL" clId="{FD098CE6-E208-4723-A5B2-703C473DBDFB}" dt="2024-09-13T22:14:52.664" v="2400" actId="20577"/>
        <pc:sldMkLst>
          <pc:docMk/>
          <pc:sldMk cId="2574265943" sldId="313"/>
        </pc:sldMkLst>
      </pc:sldChg>
      <pc:sldChg chg="addSp delSp modSp new mod modClrScheme chgLayout">
        <pc:chgData name="Tillier, Clem (US)" userId="f2ecb675-84d6-4d8c-8060-95f3a1eedf61" providerId="ADAL" clId="{FD098CE6-E208-4723-A5B2-703C473DBDFB}" dt="2024-09-13T22:49:20.301" v="3357" actId="20577"/>
        <pc:sldMkLst>
          <pc:docMk/>
          <pc:sldMk cId="948134432" sldId="314"/>
        </pc:sldMkLst>
      </pc:sldChg>
      <pc:sldChg chg="addSp delSp modSp new mod">
        <pc:chgData name="Tillier, Clem (US)" userId="f2ecb675-84d6-4d8c-8060-95f3a1eedf61" providerId="ADAL" clId="{FD098CE6-E208-4723-A5B2-703C473DBDFB}" dt="2024-09-13T22:37:28.578" v="3019" actId="1076"/>
        <pc:sldMkLst>
          <pc:docMk/>
          <pc:sldMk cId="4193317376" sldId="315"/>
        </pc:sldMkLst>
      </pc:sldChg>
    </pc:docChg>
  </pc:docChgLst>
  <pc:docChgLst>
    <pc:chgData name="Dalrymple, Jonathan J (US)" userId="73b6835d-2bf9-48d6-85f4-933ed67652a5" providerId="ADAL" clId="{C058E742-BCF2-4317-A33D-F17944D678FC}"/>
    <pc:docChg chg="modSld">
      <pc:chgData name="Dalrymple, Jonathan J (US)" userId="73b6835d-2bf9-48d6-85f4-933ed67652a5" providerId="ADAL" clId="{C058E742-BCF2-4317-A33D-F17944D678FC}" dt="2025-08-25T18:57:47.605" v="95" actId="1076"/>
      <pc:docMkLst>
        <pc:docMk/>
      </pc:docMkLst>
      <pc:sldChg chg="modSp mod">
        <pc:chgData name="Dalrymple, Jonathan J (US)" userId="73b6835d-2bf9-48d6-85f4-933ed67652a5" providerId="ADAL" clId="{C058E742-BCF2-4317-A33D-F17944D678FC}" dt="2025-08-25T18:52:29.174" v="92" actId="20577"/>
        <pc:sldMkLst>
          <pc:docMk/>
          <pc:sldMk cId="3167103514" sldId="269"/>
        </pc:sldMkLst>
        <pc:spChg chg="mod">
          <ac:chgData name="Dalrymple, Jonathan J (US)" userId="73b6835d-2bf9-48d6-85f4-933ed67652a5" providerId="ADAL" clId="{C058E742-BCF2-4317-A33D-F17944D678FC}" dt="2025-08-25T18:52:29.174" v="92" actId="20577"/>
          <ac:spMkLst>
            <pc:docMk/>
            <pc:sldMk cId="3167103514" sldId="269"/>
            <ac:spMk id="2" creationId="{C823CC5B-1441-4FAB-96E5-6DDD4CAA55E3}"/>
          </ac:spMkLst>
        </pc:spChg>
      </pc:sldChg>
      <pc:sldChg chg="modSp mod">
        <pc:chgData name="Dalrymple, Jonathan J (US)" userId="73b6835d-2bf9-48d6-85f4-933ed67652a5" providerId="ADAL" clId="{C058E742-BCF2-4317-A33D-F17944D678FC}" dt="2025-08-25T18:49:46.172" v="1" actId="20577"/>
        <pc:sldMkLst>
          <pc:docMk/>
          <pc:sldMk cId="2498576639" sldId="300"/>
        </pc:sldMkLst>
        <pc:spChg chg="mod">
          <ac:chgData name="Dalrymple, Jonathan J (US)" userId="73b6835d-2bf9-48d6-85f4-933ed67652a5" providerId="ADAL" clId="{C058E742-BCF2-4317-A33D-F17944D678FC}" dt="2025-08-25T18:49:46.172" v="1" actId="20577"/>
          <ac:spMkLst>
            <pc:docMk/>
            <pc:sldMk cId="2498576639" sldId="300"/>
            <ac:spMk id="6" creationId="{5BA597C0-DFAA-46BE-97A3-8B63086E5AF9}"/>
          </ac:spMkLst>
        </pc:spChg>
      </pc:sldChg>
      <pc:sldChg chg="modSp mod">
        <pc:chgData name="Dalrymple, Jonathan J (US)" userId="73b6835d-2bf9-48d6-85f4-933ed67652a5" providerId="ADAL" clId="{C058E742-BCF2-4317-A33D-F17944D678FC}" dt="2025-08-25T18:57:47.605" v="95" actId="1076"/>
        <pc:sldMkLst>
          <pc:docMk/>
          <pc:sldMk cId="761825752" sldId="319"/>
        </pc:sldMkLst>
        <pc:spChg chg="mod">
          <ac:chgData name="Dalrymple, Jonathan J (US)" userId="73b6835d-2bf9-48d6-85f4-933ed67652a5" providerId="ADAL" clId="{C058E742-BCF2-4317-A33D-F17944D678FC}" dt="2025-08-25T18:57:38.998" v="93" actId="14100"/>
          <ac:spMkLst>
            <pc:docMk/>
            <pc:sldMk cId="761825752" sldId="319"/>
            <ac:spMk id="14" creationId="{D340E4E3-AA1B-953E-0AFA-B4C0795B669D}"/>
          </ac:spMkLst>
        </pc:spChg>
        <pc:spChg chg="mod">
          <ac:chgData name="Dalrymple, Jonathan J (US)" userId="73b6835d-2bf9-48d6-85f4-933ed67652a5" providerId="ADAL" clId="{C058E742-BCF2-4317-A33D-F17944D678FC}" dt="2025-08-25T18:57:47.605" v="95" actId="1076"/>
          <ac:spMkLst>
            <pc:docMk/>
            <pc:sldMk cId="761825752" sldId="319"/>
            <ac:spMk id="17" creationId="{6CE1F6EE-F41C-D487-3BFF-E5EEDC78A2A8}"/>
          </ac:spMkLst>
        </pc:spChg>
      </pc:sldChg>
    </pc:docChg>
  </pc:docChgLst>
  <pc:docChgLst>
    <pc:chgData name="Tillier, Clem (US)" userId="f2ecb675-84d6-4d8c-8060-95f3a1eedf61" providerId="ADAL" clId="{D806AF62-0C57-4407-8505-E8573C8283FD}"/>
    <pc:docChg chg="modSld">
      <pc:chgData name="Tillier, Clem (US)" userId="f2ecb675-84d6-4d8c-8060-95f3a1eedf61" providerId="ADAL" clId="{D806AF62-0C57-4407-8505-E8573C8283FD}" dt="2024-09-17T16:43:54.410" v="3" actId="688"/>
      <pc:docMkLst>
        <pc:docMk/>
      </pc:docMkLst>
      <pc:sldChg chg="addSp delSp modSp mod">
        <pc:chgData name="Tillier, Clem (US)" userId="f2ecb675-84d6-4d8c-8060-95f3a1eedf61" providerId="ADAL" clId="{D806AF62-0C57-4407-8505-E8573C8283FD}" dt="2024-09-17T16:43:54.410" v="3" actId="688"/>
        <pc:sldMkLst>
          <pc:docMk/>
          <pc:sldMk cId="2000845127" sldId="309"/>
        </pc:sldMkLst>
      </pc:sldChg>
    </pc:docChg>
  </pc:docChgLst>
  <pc:docChgLst>
    <pc:chgData name="Tillier, Clem (US)" userId="f2ecb675-84d6-4d8c-8060-95f3a1eedf61" providerId="ADAL" clId="{D10B07D0-E95C-46C1-ACFF-33F7A8D54C6A}"/>
    <pc:docChg chg="modSld">
      <pc:chgData name="Tillier, Clem (US)" userId="f2ecb675-84d6-4d8c-8060-95f3a1eedf61" providerId="ADAL" clId="{D10B07D0-E95C-46C1-ACFF-33F7A8D54C6A}" dt="2024-09-24T17:15:41.162" v="1649" actId="20577"/>
      <pc:docMkLst>
        <pc:docMk/>
      </pc:docMkLst>
      <pc:sldChg chg="addSp modSp mod">
        <pc:chgData name="Tillier, Clem (US)" userId="f2ecb675-84d6-4d8c-8060-95f3a1eedf61" providerId="ADAL" clId="{D10B07D0-E95C-46C1-ACFF-33F7A8D54C6A}" dt="2024-09-20T15:13:57.253" v="1601" actId="20577"/>
        <pc:sldMkLst>
          <pc:docMk/>
          <pc:sldMk cId="3167103514" sldId="269"/>
        </pc:sldMkLst>
      </pc:sldChg>
      <pc:sldChg chg="addSp delSp modSp mod">
        <pc:chgData name="Tillier, Clem (US)" userId="f2ecb675-84d6-4d8c-8060-95f3a1eedf61" providerId="ADAL" clId="{D10B07D0-E95C-46C1-ACFF-33F7A8D54C6A}" dt="2024-09-20T15:14:29.331" v="1602" actId="13244"/>
        <pc:sldMkLst>
          <pc:docMk/>
          <pc:sldMk cId="2498576639" sldId="300"/>
        </pc:sldMkLst>
      </pc:sldChg>
      <pc:sldChg chg="modSp mod">
        <pc:chgData name="Tillier, Clem (US)" userId="f2ecb675-84d6-4d8c-8060-95f3a1eedf61" providerId="ADAL" clId="{D10B07D0-E95C-46C1-ACFF-33F7A8D54C6A}" dt="2024-09-24T17:15:41.162" v="1649" actId="20577"/>
        <pc:sldMkLst>
          <pc:docMk/>
          <pc:sldMk cId="2000845127" sldId="309"/>
        </pc:sldMkLst>
      </pc:sldChg>
      <pc:sldChg chg="modSp mod">
        <pc:chgData name="Tillier, Clem (US)" userId="f2ecb675-84d6-4d8c-8060-95f3a1eedf61" providerId="ADAL" clId="{D10B07D0-E95C-46C1-ACFF-33F7A8D54C6A}" dt="2024-09-20T15:12:57.039" v="1577" actId="962"/>
        <pc:sldMkLst>
          <pc:docMk/>
          <pc:sldMk cId="223308794" sldId="312"/>
        </pc:sldMkLst>
      </pc:sldChg>
      <pc:sldChg chg="modSp mod">
        <pc:chgData name="Tillier, Clem (US)" userId="f2ecb675-84d6-4d8c-8060-95f3a1eedf61" providerId="ADAL" clId="{D10B07D0-E95C-46C1-ACFF-33F7A8D54C6A}" dt="2024-09-20T15:10:32.885" v="733" actId="962"/>
        <pc:sldMkLst>
          <pc:docMk/>
          <pc:sldMk cId="4193317376" sldId="3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0925-D018-4694-8BD2-B89F172BCC0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C376-EA5F-40EB-B5C9-F210D82C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5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5D99-016A-414A-B5D0-2B391DB0FAA8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F514-E216-4B0B-9B33-6FEA2EC0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6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3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1FA71E-0212-4DBE-A395-9FE7E0C98054}"/>
              </a:ext>
            </a:extLst>
          </p:cNvPr>
          <p:cNvSpPr/>
          <p:nvPr userDrawn="1"/>
        </p:nvSpPr>
        <p:spPr>
          <a:xfrm>
            <a:off x="-1" y="-54243"/>
            <a:ext cx="12192001" cy="4803982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617D5-B90F-45FD-B3DA-A0A816BE6062}"/>
              </a:ext>
            </a:extLst>
          </p:cNvPr>
          <p:cNvSpPr/>
          <p:nvPr userDrawn="1"/>
        </p:nvSpPr>
        <p:spPr>
          <a:xfrm>
            <a:off x="0" y="4661453"/>
            <a:ext cx="12191999" cy="2196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99F38E9-0B99-4D1D-B88F-6FAB4BE28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68" y="4990191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rgbClr val="003478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18D4118-BF90-462F-9D5A-CEE417B46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968" y="5493495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 (Optional)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F0D77D0A-1632-4CDC-A4D3-915F3444B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8" y="6068095"/>
            <a:ext cx="3104322" cy="286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b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Full Title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EC51FD09-7A7E-68BC-55B2-2AA99FDC3A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79" y="2743200"/>
            <a:ext cx="8937553" cy="8811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4000" b="1" kern="1200" dirty="0" smtClean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AC76D-6CDF-4CA7-F62C-39F36B29F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7968" y="5349240"/>
            <a:ext cx="2761488" cy="4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3840">
          <p15:clr>
            <a:srgbClr val="FBAE40"/>
          </p15:clr>
        </p15:guide>
        <p15:guide id="3" pos="2568">
          <p15:clr>
            <a:srgbClr val="FBAE40"/>
          </p15:clr>
        </p15:guide>
        <p15:guide id="4" pos="5112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469F77-D9CE-43A9-9C6F-5AAA6A3F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863943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8" y="4798258"/>
            <a:ext cx="2999232" cy="823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8F9C99-6215-4A1B-BF56-662E2AB3DC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8624" y="4798258"/>
            <a:ext cx="2998301" cy="823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210C54A-DD08-4364-8254-1321A8844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59252" y="4798258"/>
            <a:ext cx="2998301" cy="823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BEC01-9F7C-4B40-BB53-7CA71DF23C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598" y="1550504"/>
            <a:ext cx="2999232" cy="29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72BC0D6B-8A30-40EF-AB45-BA0C194FDC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78624" y="1550504"/>
            <a:ext cx="2998301" cy="29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957662E-BFCE-48F9-862F-DF8DE0A7D64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59252" y="1553128"/>
            <a:ext cx="2998301" cy="29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5BDAE9-2EE5-417A-9702-2126C0F04950}"/>
              </a:ext>
            </a:extLst>
          </p:cNvPr>
          <p:cNvSpPr/>
          <p:nvPr userDrawn="1"/>
        </p:nvSpPr>
        <p:spPr>
          <a:xfrm>
            <a:off x="609599" y="6193709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FACE2B-855B-4182-8D2E-A51A7C6753C7}"/>
              </a:ext>
            </a:extLst>
          </p:cNvPr>
          <p:cNvSpPr/>
          <p:nvPr userDrawn="1"/>
        </p:nvSpPr>
        <p:spPr>
          <a:xfrm>
            <a:off x="4578624" y="6193709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F8AB8-AA0C-4401-B96D-6646282EAFA9}"/>
              </a:ext>
            </a:extLst>
          </p:cNvPr>
          <p:cNvSpPr/>
          <p:nvPr userDrawn="1"/>
        </p:nvSpPr>
        <p:spPr>
          <a:xfrm>
            <a:off x="8459252" y="6193709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C4113-64BB-2281-3CD4-188D84A29053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5EEB2D-E691-70BC-405E-529B61FB5755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DFE6E8-F7C0-F27C-A31C-71D19B73CF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F1BEB7-1812-206D-55CA-CAB3EA07C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15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983686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" y="5302002"/>
            <a:ext cx="2998301" cy="3800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AB518037-F3DC-4DBC-AA07-629E5C8B49FC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09600" y="1258606"/>
            <a:ext cx="10972800" cy="39388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CAD2B6C-443D-28D6-F18D-18F54A9E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804362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E8E3D-FE09-94E9-C0A5-1D128FCB7DFA}"/>
              </a:ext>
            </a:extLst>
          </p:cNvPr>
          <p:cNvSpPr txBox="1"/>
          <p:nvPr userDrawn="1"/>
        </p:nvSpPr>
        <p:spPr>
          <a:xfrm>
            <a:off x="73152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62F21B-0B63-7115-CCAE-E9756DEE50B4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1395C7-7F75-9003-C19E-F396BCF795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BA3EA9-8BE2-D239-E675-953F400CD0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84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1005457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59C980-A3D0-4EF8-9506-D402C5A6FD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41438"/>
            <a:ext cx="5324061" cy="3970097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CC6854-32C8-45B3-B6D3-D2E66DF7D4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8341" y="1341437"/>
            <a:ext cx="5324061" cy="3970097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AA9E988-1444-5E64-B3F6-5961B2D42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1FCC-A5FE-C2CF-C0F7-E0ECA558E390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799F3-0105-D4F5-2A10-3A2D232FE321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888A23-E8BF-C653-E080-C03FF0267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8BDB6B-4744-221D-65BB-5E02E22DD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14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1D4684-8BB0-4FE9-B1CB-B9F65E4F9D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12192000" cy="3428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DA89AA-3199-43A5-B716-88F9B206E8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" y="1550504"/>
            <a:ext cx="2998300" cy="2951924"/>
          </a:xfrm>
          <a:prstGeom prst="rect">
            <a:avLst/>
          </a:prstGeom>
          <a:solidFill>
            <a:srgbClr val="003478"/>
          </a:solidFill>
        </p:spPr>
        <p:txBody>
          <a:bodyPr lIns="274320" tIns="274320" rIns="274320" bIns="36576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B37C666-26F7-4F2C-92CE-67B0C3E5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10983686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F6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E546E26-95A4-4F81-AEA4-F78B3F1908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96851" y="1550504"/>
            <a:ext cx="2998300" cy="2951924"/>
          </a:xfrm>
          <a:prstGeom prst="rect">
            <a:avLst/>
          </a:prstGeom>
          <a:solidFill>
            <a:srgbClr val="003478"/>
          </a:solidFill>
        </p:spPr>
        <p:txBody>
          <a:bodyPr lIns="274320" tIns="274320" rIns="274320" bIns="36576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FFA57FE-AEF6-472C-8D21-CC48F53E9B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584102" y="1550504"/>
            <a:ext cx="2998300" cy="2951924"/>
          </a:xfrm>
          <a:prstGeom prst="rect">
            <a:avLst/>
          </a:prstGeom>
          <a:solidFill>
            <a:srgbClr val="003478"/>
          </a:solidFill>
        </p:spPr>
        <p:txBody>
          <a:bodyPr lIns="274320" tIns="274320" rIns="274320" bIns="36576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F76341-4282-6E92-E5C4-7B19444CA503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088008-B6B4-3C0F-C6FA-06158D9DE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110EBA-7F3C-ABFE-5131-BCF5E19F0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61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hoto with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984631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B4C5E7-2BAE-493F-BBFD-70C9914341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0634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54C5A27-7B3C-4273-A211-4F8CF1D0C8A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82808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816A4C0-7387-4691-A213-8237D3C5C1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54007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43098FF-AC40-42B4-B12D-6ECFA4F080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86120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3F9BCE2-3ADE-4F3D-B650-E42610BAF8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9540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7F0C345-FD44-4CB9-AA15-F9A7B0CA6D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41714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4A06D38-ACF1-4C38-B96C-4A022CD87DC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2913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E961B3A-4844-482D-8E3E-7A2D4FC915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45026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E71B3E1-54DA-4FBD-B4D4-E14162E1B8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208" y="1619941"/>
            <a:ext cx="3657600" cy="3657600"/>
          </a:xfrm>
          <a:prstGeom prst="rect">
            <a:avLst/>
          </a:prstGeom>
          <a:solidFill>
            <a:srgbClr val="003478"/>
          </a:solidFill>
        </p:spPr>
        <p:txBody>
          <a:bodyPr lIns="365760" rIns="36576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386BB78-113E-72A3-1A10-779C47F4D8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3AE62-3C01-8F04-8AE0-E82868DB4A24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B5D350-1A27-77BE-47AC-DCEE751C6CD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67B799-DF81-7A0A-01E6-67549428F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BB3341-6060-3DCE-A3AF-B7CF17E79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442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673C045F-876A-487E-9097-CF25663536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2648" y="1331304"/>
            <a:ext cx="10962862" cy="37078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6E007D-4A49-4350-A5D2-296D7DED6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984633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CA206A-CB1D-4E4E-8256-938ED74FCA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910" y="5206735"/>
            <a:ext cx="5108023" cy="23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Arial" panose="020B0604020202020204" pitchFamily="34" charset="0"/>
              </a:defRPr>
            </a:lvl1pPr>
            <a:lvl2pPr marL="457200" indent="0">
              <a:buNone/>
              <a:defRPr sz="1000">
                <a:latin typeface="Arial Nova Cond" panose="020B0604020202020204" pitchFamily="34" charset="0"/>
              </a:defRPr>
            </a:lvl2pPr>
            <a:lvl3pPr marL="914400" indent="0">
              <a:buNone/>
              <a:defRPr sz="1000">
                <a:latin typeface="Arial Nova Cond" panose="020B0604020202020204" pitchFamily="34" charset="0"/>
              </a:defRPr>
            </a:lvl3pPr>
            <a:lvl4pPr marL="1371600" indent="0">
              <a:buNone/>
              <a:defRPr sz="1000">
                <a:latin typeface="Arial Nova Cond" panose="020B0604020202020204" pitchFamily="34" charset="0"/>
              </a:defRPr>
            </a:lvl4pPr>
            <a:lvl5pPr marL="1828800" indent="0">
              <a:buNone/>
              <a:defRPr sz="1000">
                <a:latin typeface="Arial Nova Cond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Footnote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04CEAC4-5E47-14AB-3A81-6C2468206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53AF9-EF5E-6A8C-1936-5C5C44F3A041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3D7B4C-A8BD-CA0A-39C7-70654FA9A90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3327F8-CE74-766B-34BA-3C89A37673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5EA6B2-31CC-7173-E4C0-1699369D1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08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511" y="3009440"/>
            <a:ext cx="9218621" cy="650277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064096-BC33-4BE5-921C-3C44EFC9E5AC}"/>
              </a:ext>
            </a:extLst>
          </p:cNvPr>
          <p:cNvCxnSpPr>
            <a:cxnSpLocks/>
          </p:cNvCxnSpPr>
          <p:nvPr userDrawn="1"/>
        </p:nvCxnSpPr>
        <p:spPr>
          <a:xfrm>
            <a:off x="5406021" y="4128578"/>
            <a:ext cx="1371600" cy="0"/>
          </a:xfrm>
          <a:prstGeom prst="line">
            <a:avLst/>
          </a:prstGeom>
          <a:ln w="57150">
            <a:solidFill>
              <a:srgbClr val="003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6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rgbClr val="00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0CF70-981B-D172-D2B4-88B5B0BEA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0824" y="2670048"/>
            <a:ext cx="8092440" cy="12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 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617D5-B90F-45FD-B3DA-A0A816BE6062}"/>
              </a:ext>
            </a:extLst>
          </p:cNvPr>
          <p:cNvSpPr/>
          <p:nvPr userDrawn="1"/>
        </p:nvSpPr>
        <p:spPr>
          <a:xfrm>
            <a:off x="0" y="4661453"/>
            <a:ext cx="12191999" cy="2196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DB7EFD5-F946-484D-A6C2-5B2D6182EA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-28"/>
            <a:ext cx="405288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E7EBE47-C42F-463E-A18D-5FA034BA22C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069556" y="-28"/>
            <a:ext cx="405288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328F9AF-62EA-4F6E-BF8B-65716F02AC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39112" y="-28"/>
            <a:ext cx="405288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99F38E9-0B99-4D1D-B88F-6FAB4BE28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68" y="4990191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rgbClr val="003478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18D4118-BF90-462F-9D5A-CEE417B46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968" y="5493495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 (Optional)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F0D77D0A-1632-4CDC-A4D3-915F3444B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8" y="6068095"/>
            <a:ext cx="3104322" cy="286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b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Full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1FA71E-0212-4DBE-A395-9FE7E0C98054}"/>
              </a:ext>
            </a:extLst>
          </p:cNvPr>
          <p:cNvSpPr/>
          <p:nvPr userDrawn="1"/>
        </p:nvSpPr>
        <p:spPr>
          <a:xfrm>
            <a:off x="-1" y="4654799"/>
            <a:ext cx="12196259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DA93E-93EF-F094-1611-027089143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7968" y="5349240"/>
            <a:ext cx="2761488" cy="4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3840">
          <p15:clr>
            <a:srgbClr val="FBAE40"/>
          </p15:clr>
        </p15:guide>
        <p15:guide id="3" pos="2568">
          <p15:clr>
            <a:srgbClr val="FBAE40"/>
          </p15:clr>
        </p15:guide>
        <p15:guide id="4" pos="5112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l Title Slide On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617D5-B90F-45FD-B3DA-A0A816BE6062}"/>
              </a:ext>
            </a:extLst>
          </p:cNvPr>
          <p:cNvSpPr/>
          <p:nvPr userDrawn="1"/>
        </p:nvSpPr>
        <p:spPr>
          <a:xfrm>
            <a:off x="0" y="4661453"/>
            <a:ext cx="12191999" cy="2196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DB7EFD5-F946-484D-A6C2-5B2D6182EA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-28"/>
            <a:ext cx="1219199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99F38E9-0B99-4D1D-B88F-6FAB4BE28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68" y="4990191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rgbClr val="003478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18D4118-BF90-462F-9D5A-CEE417B46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968" y="5493495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 (Optional)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F0D77D0A-1632-4CDC-A4D3-915F3444B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8" y="6068095"/>
            <a:ext cx="3104322" cy="286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b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Full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1FA71E-0212-4DBE-A395-9FE7E0C98054}"/>
              </a:ext>
            </a:extLst>
          </p:cNvPr>
          <p:cNvSpPr/>
          <p:nvPr userDrawn="1"/>
        </p:nvSpPr>
        <p:spPr>
          <a:xfrm>
            <a:off x="-1" y="4654799"/>
            <a:ext cx="12196259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DD66F-5F4F-A64F-AA49-73E46708F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7968" y="5349240"/>
            <a:ext cx="2761488" cy="4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3840">
          <p15:clr>
            <a:srgbClr val="FBAE40"/>
          </p15:clr>
        </p15:guide>
        <p15:guide id="3" pos="2568">
          <p15:clr>
            <a:srgbClr val="FBAE40"/>
          </p15:clr>
        </p15:guide>
        <p15:guide id="4" pos="5112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570CFE-0D40-4114-88B7-2BA43DB1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59252" y="0"/>
            <a:ext cx="3732748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1C60BF-CFA2-410A-B843-9CEAFCB519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35024"/>
            <a:ext cx="7505700" cy="4205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/>
            </a:lvl5pPr>
            <a:lvl6pPr marL="2286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400"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F92B20-A5A6-4909-A73A-C6C85E980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2262C48F-4708-42DE-8E80-44A3B0CD34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17055" y="2216427"/>
            <a:ext cx="2998301" cy="15902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0A8ED32-609D-7C19-DC91-9420513683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EC690-6145-8029-9086-E6C77A2BE867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FCAB81-8154-13EA-C04E-021F9D8F2C98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7F3881-0CD4-BBC4-DE0D-7670831C2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8C58E0-9EB4-F7CA-5A9C-5B895CC67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052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469F77-D9CE-43A9-9C6F-5AAA6A3F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59252" y="0"/>
            <a:ext cx="3732748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20C3-3808-4215-B0DC-3782872EA2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35024"/>
            <a:ext cx="7505700" cy="4205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F6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210C54A-DD08-4364-8254-1321A8844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15825" y="2216427"/>
            <a:ext cx="2998301" cy="15902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D48B3-C899-488E-8ADA-A4B90B205F83}"/>
              </a:ext>
            </a:extLst>
          </p:cNvPr>
          <p:cNvSpPr/>
          <p:nvPr userDrawn="1"/>
        </p:nvSpPr>
        <p:spPr>
          <a:xfrm>
            <a:off x="8815359" y="3970165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2F4A05-4C17-6B0C-4237-3C99BA5649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D7036-DFAC-C0D0-2B4F-9F5AB7319F21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2B4B07-ED07-4D34-9055-9EC94E13AC2F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3165D5-CC4A-79AC-0A77-539119C204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6AB36C-0DDE-1319-20BE-D93E1A42F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69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Support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162D26B-0852-410F-A36B-EAD531A8E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10983686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D68753-5D2F-461F-AF48-50A66CC7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AC75BF9-3914-4E65-81BD-B09D23C768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41438"/>
            <a:ext cx="5324061" cy="39700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100"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4D7AB-5058-4107-958E-EF7D6E1E828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096000" y="1189033"/>
            <a:ext cx="5486399" cy="436694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3B6B8-C436-FC94-8BB3-4696F9F37AC1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FC37CB-21AF-6E48-1CDD-40DCB038601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4F8BE6-551A-55B6-B72C-82ABA7F39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CD6DE1-784E-8FDD-95FE-1C064459C7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442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469F77-D9CE-43A9-9C6F-5AAA6A3F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59252" y="0"/>
            <a:ext cx="3732748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9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8F9C99-6215-4A1B-BF56-662E2AB3DC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03961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210C54A-DD08-4364-8254-1321A8844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17055" y="2216427"/>
            <a:ext cx="2998301" cy="15902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D48B3-C899-488E-8ADA-A4B90B205F83}"/>
              </a:ext>
            </a:extLst>
          </p:cNvPr>
          <p:cNvSpPr/>
          <p:nvPr userDrawn="1"/>
        </p:nvSpPr>
        <p:spPr>
          <a:xfrm>
            <a:off x="8797177" y="3970165"/>
            <a:ext cx="3050266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2C592AB-64AC-4BED-9399-369D4231D92E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09599" y="1282149"/>
            <a:ext cx="3610734" cy="3329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Chart Placeholder 4">
            <a:extLst>
              <a:ext uri="{FF2B5EF4-FFF2-40B4-BE49-F238E27FC236}">
                <a16:creationId xmlns:a16="http://schemas.microsoft.com/office/drawing/2014/main" id="{14525D09-DF4B-465A-B4C9-783517805A7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03961" y="1282148"/>
            <a:ext cx="3610734" cy="3329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CAF2C09-6C4F-DCFF-85A3-4CF6EC0DC1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AC68E-EACD-8069-F1FF-E36CB9B71FD4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72B136-9813-EAA9-D4CC-EDDD2496ED13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EFA2D2-28D0-4A07-1BB5-A3ACB8AAF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E8B924-70A3-C6FA-25EB-D0B799934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63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20C3-3808-4215-B0DC-3782872EA2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35024"/>
            <a:ext cx="7505700" cy="4205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A26BD1-014A-4113-86CB-7536D7778B1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59788" y="0"/>
            <a:ext cx="373221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14C3FAA-13C8-D347-8F54-8B7489B22B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DDA44-06EA-FE46-A4E7-BFE4BA2CB0A2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776967-DA06-9B38-4E08-CC52416C6041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949578-0E33-BC86-4767-E27400D04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6759A7-06CF-87C2-3CF9-55999A6E2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6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595D06-54FB-4096-9761-C161613AAED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59788" y="0"/>
            <a:ext cx="373221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9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8F9C99-6215-4A1B-BF56-662E2AB3DC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03961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2C592AB-64AC-4BED-9399-369D4231D92E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09599" y="1470993"/>
            <a:ext cx="3610734" cy="314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Chart Placeholder 4">
            <a:extLst>
              <a:ext uri="{FF2B5EF4-FFF2-40B4-BE49-F238E27FC236}">
                <a16:creationId xmlns:a16="http://schemas.microsoft.com/office/drawing/2014/main" id="{14525D09-DF4B-465A-B4C9-783517805A7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03961" y="1470992"/>
            <a:ext cx="3610734" cy="314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7D283DF-8242-C10D-B0D1-09338E9E6A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" y="5559814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151ED-F9C6-1A31-E49C-CF0C212E3649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ABD29F-1CE9-43BB-ED10-8D84929E149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AD2B9B-38F2-85DB-128A-663ED648E7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73F9DB-B587-9A5D-CF7A-1D99D60FA5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4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86" r:id="rId3"/>
    <p:sldLayoutId id="2147483672" r:id="rId4"/>
    <p:sldLayoutId id="2147483682" r:id="rId5"/>
    <p:sldLayoutId id="2147483673" r:id="rId6"/>
    <p:sldLayoutId id="2147483680" r:id="rId7"/>
    <p:sldLayoutId id="2147483683" r:id="rId8"/>
    <p:sldLayoutId id="2147483681" r:id="rId9"/>
    <p:sldLayoutId id="2147483669" r:id="rId10"/>
    <p:sldLayoutId id="2147483684" r:id="rId11"/>
    <p:sldLayoutId id="2147483685" r:id="rId12"/>
    <p:sldLayoutId id="2147483679" r:id="rId13"/>
    <p:sldLayoutId id="2147483668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12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F951BA-EEF6-47AC-8AB3-03E105DEA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-40000"/>
          </a:blip>
          <a:srcRect l="19221" t="7499" r="15790" b="61765"/>
          <a:stretch/>
        </p:blipFill>
        <p:spPr>
          <a:xfrm>
            <a:off x="-343" y="-51343"/>
            <a:ext cx="12192343" cy="470647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8C6F7A8-6EE4-3466-D774-E2C5E636B4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LMLEO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BC57B-165A-30B8-7B66-FE91BE5EE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968" y="4990191"/>
            <a:ext cx="8409642" cy="439737"/>
          </a:xfrm>
        </p:spPr>
        <p:txBody>
          <a:bodyPr/>
          <a:lstStyle/>
          <a:p>
            <a:r>
              <a:rPr lang="en-US" cap="none" dirty="0"/>
              <a:t>Detecting Lightning from Low Earth Orbit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5AA8C-565A-A851-C5E9-A81881E14B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GLM Science Meeting</a:t>
            </a:r>
          </a:p>
          <a:p>
            <a:r>
              <a:rPr lang="en-US"/>
              <a:t>02 </a:t>
            </a:r>
            <a:r>
              <a:rPr lang="en-US" dirty="0"/>
              <a:t>September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64EFD-7F62-04C5-70C6-5EBC2C616A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8" y="6132988"/>
            <a:ext cx="4014623" cy="286739"/>
          </a:xfrm>
        </p:spPr>
        <p:txBody>
          <a:bodyPr/>
          <a:lstStyle/>
          <a:p>
            <a:r>
              <a:rPr lang="en-US" dirty="0"/>
              <a:t>Jonathan Dalrymple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E5F27-D4C1-FB49-DCE7-41ECA14620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79" y="2743200"/>
            <a:ext cx="11123235" cy="881137"/>
          </a:xfrm>
        </p:spPr>
        <p:txBody>
          <a:bodyPr/>
          <a:lstStyle/>
          <a:p>
            <a:pPr algn="ctr"/>
            <a:r>
              <a:rPr lang="en-US" dirty="0"/>
              <a:t>LMLEO Lightning Detection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597C0-DFAA-46BE-97A3-8B63086E5AF9}"/>
              </a:ext>
            </a:extLst>
          </p:cNvPr>
          <p:cNvSpPr txBox="1"/>
          <p:nvPr/>
        </p:nvSpPr>
        <p:spPr>
          <a:xfrm>
            <a:off x="1" y="662716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2F6C"/>
                </a:solidFill>
              </a:rPr>
              <a:t>© 2025 Lockheed Martin Corporation. 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85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582E2-B514-15C8-A641-892AED33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12559"/>
            <a:ext cx="10863943" cy="684362"/>
          </a:xfrm>
        </p:spPr>
        <p:txBody>
          <a:bodyPr/>
          <a:lstStyle/>
          <a:p>
            <a:r>
              <a:rPr lang="en-US" dirty="0"/>
              <a:t>What is LMLEO?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EB997-1F83-8558-B3E0-A4DD205A30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8" y="5179499"/>
            <a:ext cx="2999232" cy="823913"/>
          </a:xfrm>
        </p:spPr>
        <p:txBody>
          <a:bodyPr/>
          <a:lstStyle/>
          <a:p>
            <a:r>
              <a:rPr lang="en-US" sz="1400" dirty="0"/>
              <a:t>LMLEO measures an essential climate variable globally across seasonal and diurnal cycles, extending the climate data record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9E0737-E681-98E9-EE39-86965BFD4C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8624" y="5179499"/>
            <a:ext cx="2998301" cy="823913"/>
          </a:xfrm>
        </p:spPr>
        <p:txBody>
          <a:bodyPr/>
          <a:lstStyle/>
          <a:p>
            <a:r>
              <a:rPr lang="en-US" sz="1400" dirty="0"/>
              <a:t>LMLEO can observe smaller and dimmer optical sources than any lightning mapper ever flown</a:t>
            </a:r>
            <a:br>
              <a:rPr lang="en-US" sz="1400" dirty="0"/>
            </a:br>
            <a:r>
              <a:rPr lang="en-US" sz="1400" dirty="0"/>
              <a:t>(3x dimmer than LIS)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AB7376-1A33-7507-CD4F-70DABB3F71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59252" y="5179499"/>
            <a:ext cx="2998301" cy="823913"/>
          </a:xfrm>
        </p:spPr>
        <p:txBody>
          <a:bodyPr/>
          <a:lstStyle/>
          <a:p>
            <a:r>
              <a:rPr lang="en-US" sz="1400" dirty="0"/>
              <a:t>LMLEO’s fisheye optics provide a ground sample distance of 2.2 km at nadir (FOV average 2.6 km, </a:t>
            </a:r>
            <a:br>
              <a:rPr lang="en-US" sz="1400" dirty="0"/>
            </a:br>
            <a:r>
              <a:rPr lang="en-US" sz="1400" dirty="0"/>
              <a:t>4x smaller pixel than LIS)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1D48E-ACEB-BC78-3947-A0D0E85895F8}"/>
              </a:ext>
            </a:extLst>
          </p:cNvPr>
          <p:cNvSpPr txBox="1"/>
          <p:nvPr/>
        </p:nvSpPr>
        <p:spPr>
          <a:xfrm>
            <a:off x="5138045" y="184689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Sensitivity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90D91-815B-DA8B-BCB8-2323CDCB08A6}"/>
              </a:ext>
            </a:extLst>
          </p:cNvPr>
          <p:cNvSpPr txBox="1"/>
          <p:nvPr/>
        </p:nvSpPr>
        <p:spPr>
          <a:xfrm>
            <a:off x="1133413" y="184689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Coverage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F20B48-FC3F-D3CE-4C28-B594F30C6ED2}"/>
              </a:ext>
            </a:extLst>
          </p:cNvPr>
          <p:cNvSpPr txBox="1"/>
          <p:nvPr/>
        </p:nvSpPr>
        <p:spPr>
          <a:xfrm>
            <a:off x="8570842" y="1846899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Spatial Resolution</a:t>
            </a:r>
          </a:p>
        </p:txBody>
      </p:sp>
      <p:grpSp>
        <p:nvGrpSpPr>
          <p:cNvPr id="2" name="Group 1" descr="A world map of lightning flash rate density.">
            <a:extLst>
              <a:ext uri="{FF2B5EF4-FFF2-40B4-BE49-F238E27FC236}">
                <a16:creationId xmlns:a16="http://schemas.microsoft.com/office/drawing/2014/main" id="{3BFB0EC5-E880-5917-3A31-58C713048ED0}"/>
              </a:ext>
            </a:extLst>
          </p:cNvPr>
          <p:cNvGrpSpPr/>
          <p:nvPr/>
        </p:nvGrpSpPr>
        <p:grpSpPr>
          <a:xfrm>
            <a:off x="657235" y="2278901"/>
            <a:ext cx="2856105" cy="2689339"/>
            <a:chOff x="2758155" y="3381439"/>
            <a:chExt cx="2286000" cy="21525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9741AD-BAF9-0D72-00F3-A5637524D566}"/>
                </a:ext>
              </a:extLst>
            </p:cNvPr>
            <p:cNvSpPr/>
            <p:nvPr/>
          </p:nvSpPr>
          <p:spPr>
            <a:xfrm>
              <a:off x="2758155" y="3381439"/>
              <a:ext cx="2286000" cy="215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3C19B685-980D-ABFF-38AE-155137D526B2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58155" y="3772267"/>
              <a:ext cx="2286000" cy="140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CCC67F-18A9-C881-EAED-3E89DDB3FFC6}"/>
                </a:ext>
              </a:extLst>
            </p:cNvPr>
            <p:cNvSpPr txBox="1"/>
            <p:nvPr/>
          </p:nvSpPr>
          <p:spPr>
            <a:xfrm>
              <a:off x="3209537" y="3572212"/>
              <a:ext cx="14750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Global Flash Rate Distribution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42B63C-F01D-98F4-E5C3-F124AF7A0F6C}"/>
              </a:ext>
            </a:extLst>
          </p:cNvPr>
          <p:cNvSpPr txBox="1"/>
          <p:nvPr/>
        </p:nvSpPr>
        <p:spPr>
          <a:xfrm>
            <a:off x="1195364" y="4534570"/>
            <a:ext cx="1779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Asia remains poorly covered by GEO ring</a:t>
            </a:r>
          </a:p>
        </p:txBody>
      </p:sp>
      <p:pic>
        <p:nvPicPr>
          <p:cNvPr id="11" name="Picture 10" descr="A plot of the detection threshold (sensitivity) of LMLEO, as a function of boresight angle. The daytime threshold is around 2 uJ/m2/sr, and nighttime around 0.5.">
            <a:extLst>
              <a:ext uri="{FF2B5EF4-FFF2-40B4-BE49-F238E27FC236}">
                <a16:creationId xmlns:a16="http://schemas.microsoft.com/office/drawing/2014/main" id="{6A4C0949-8049-48B6-3428-37E25055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2" r="50888"/>
          <a:stretch/>
        </p:blipFill>
        <p:spPr>
          <a:xfrm>
            <a:off x="4650420" y="2278901"/>
            <a:ext cx="2891160" cy="272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3B420F-573E-90B0-26CA-FD00B954A125}"/>
              </a:ext>
            </a:extLst>
          </p:cNvPr>
          <p:cNvSpPr txBox="1"/>
          <p:nvPr/>
        </p:nvSpPr>
        <p:spPr>
          <a:xfrm>
            <a:off x="5358111" y="3116522"/>
            <a:ext cx="143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Compare to LIS:</a:t>
            </a:r>
            <a:br>
              <a:rPr lang="en-US" sz="1000" dirty="0"/>
            </a:br>
            <a:r>
              <a:rPr lang="en-US" sz="900" dirty="0"/>
              <a:t>~7 µJ/m</a:t>
            </a:r>
            <a:r>
              <a:rPr lang="en-US" sz="900" baseline="30000" dirty="0"/>
              <a:t>2</a:t>
            </a:r>
            <a:r>
              <a:rPr lang="en-US" sz="900" dirty="0"/>
              <a:t>/</a:t>
            </a:r>
            <a:r>
              <a:rPr lang="en-US" sz="900" dirty="0" err="1"/>
              <a:t>sr</a:t>
            </a:r>
            <a:r>
              <a:rPr lang="en-US" sz="900" dirty="0"/>
              <a:t> day</a:t>
            </a:r>
            <a:br>
              <a:rPr lang="en-US" sz="900" dirty="0"/>
            </a:br>
            <a:r>
              <a:rPr lang="en-US" sz="900" dirty="0"/>
              <a:t>~3.3 µJ/m</a:t>
            </a:r>
            <a:r>
              <a:rPr lang="en-US" sz="900" baseline="30000" dirty="0"/>
              <a:t>2</a:t>
            </a:r>
            <a:r>
              <a:rPr lang="en-US" sz="900" dirty="0"/>
              <a:t>/</a:t>
            </a:r>
            <a:r>
              <a:rPr lang="en-US" sz="900" dirty="0" err="1"/>
              <a:t>sr</a:t>
            </a:r>
            <a:r>
              <a:rPr lang="en-US" sz="900" dirty="0"/>
              <a:t> night</a:t>
            </a:r>
            <a:endParaRPr lang="en-US" sz="1000" dirty="0"/>
          </a:p>
        </p:txBody>
      </p:sp>
      <p:grpSp>
        <p:nvGrpSpPr>
          <p:cNvPr id="19" name="Group 18" descr="A field of view diagram of LMLEO fisheye optics showing the ground sample distance ranging from 2.2 km (nadir) to 3.4 km (corners).">
            <a:extLst>
              <a:ext uri="{FF2B5EF4-FFF2-40B4-BE49-F238E27FC236}">
                <a16:creationId xmlns:a16="http://schemas.microsoft.com/office/drawing/2014/main" id="{55C9FDB4-389D-546C-5542-30950B665839}"/>
              </a:ext>
            </a:extLst>
          </p:cNvPr>
          <p:cNvGrpSpPr/>
          <p:nvPr/>
        </p:nvGrpSpPr>
        <p:grpSpPr>
          <a:xfrm>
            <a:off x="8459251" y="2313108"/>
            <a:ext cx="2909587" cy="2721682"/>
            <a:chOff x="5219372" y="2612130"/>
            <a:chExt cx="2286000" cy="21383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E728466-6245-F1AB-4425-B3DF6FDB7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738"/>
            <a:stretch/>
          </p:blipFill>
          <p:spPr>
            <a:xfrm>
              <a:off x="5219372" y="2612130"/>
              <a:ext cx="2286000" cy="2138367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D7E976F-F110-2721-4313-4660879228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1545" y="3350236"/>
              <a:ext cx="140095" cy="445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1BC8AD-71DB-567E-FDF3-98D45C4B4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872" y="3248676"/>
              <a:ext cx="110157" cy="2879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659167F-87F3-6F1D-978D-1ED7A02458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7029" y="2767811"/>
              <a:ext cx="60581" cy="480865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E3D3EE-530A-09BD-8DEC-24462010B537}"/>
              </a:ext>
            </a:extLst>
          </p:cNvPr>
          <p:cNvSpPr txBox="1"/>
          <p:nvPr/>
        </p:nvSpPr>
        <p:spPr>
          <a:xfrm>
            <a:off x="9286450" y="3248150"/>
            <a:ext cx="1255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16+ LMLEO pixels cover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1 GLM pixel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A4CBB3-0144-D274-6DBA-4612C2FBCE5D}"/>
              </a:ext>
            </a:extLst>
          </p:cNvPr>
          <p:cNvSpPr txBox="1"/>
          <p:nvPr/>
        </p:nvSpPr>
        <p:spPr>
          <a:xfrm>
            <a:off x="9161273" y="4013065"/>
            <a:ext cx="150554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1000+ km FOV for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almost 2 minutes of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persistent observation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A011F-0A13-9962-C35A-E9BF7457640E}"/>
              </a:ext>
            </a:extLst>
          </p:cNvPr>
          <p:cNvSpPr txBox="1"/>
          <p:nvPr/>
        </p:nvSpPr>
        <p:spPr>
          <a:xfrm>
            <a:off x="866775" y="980148"/>
            <a:ext cx="9949625" cy="553998"/>
          </a:xfrm>
          <a:prstGeom prst="rect">
            <a:avLst/>
          </a:prstGeom>
          <a:solidFill>
            <a:srgbClr val="003478">
              <a:alpha val="10000"/>
            </a:srgbClr>
          </a:solidFill>
        </p:spPr>
        <p:txBody>
          <a:bodyPr wrap="square" lIns="274320" tIns="91440" rIns="274320" bIns="91440" anchor="ctr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LMLEO is a new lightning mapper designed for Low Earth Orbit</a:t>
            </a:r>
          </a:p>
        </p:txBody>
      </p:sp>
    </p:spTree>
    <p:extLst>
      <p:ext uri="{BB962C8B-B14F-4D97-AF65-F5344CB8AC3E}">
        <p14:creationId xmlns:p14="http://schemas.microsoft.com/office/powerpoint/2010/main" val="22330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E04295-6AFC-CE51-A550-10F643AE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LMLEO Image Simulation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DA0C0A-CB39-C883-0CC2-A8F9AC2EA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 have a state-of-the-art image simulation framework to model a LEO lightning mapper</a:t>
            </a:r>
          </a:p>
        </p:txBody>
      </p:sp>
      <p:pic>
        <p:nvPicPr>
          <p:cNvPr id="3" name="Picture 2" descr="A picture containing text, crater, image, blurry&#10;&#10;AI-generated content may be incorrect.">
            <a:extLst>
              <a:ext uri="{FF2B5EF4-FFF2-40B4-BE49-F238E27FC236}">
                <a16:creationId xmlns:a16="http://schemas.microsoft.com/office/drawing/2014/main" id="{75CDF56B-940A-681E-FB64-703BA564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39" y="1189033"/>
            <a:ext cx="4907195" cy="387826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1E32A23-1077-F29A-FCDA-21D3D44FAFF3}"/>
              </a:ext>
            </a:extLst>
          </p:cNvPr>
          <p:cNvCxnSpPr>
            <a:cxnSpLocks/>
          </p:cNvCxnSpPr>
          <p:nvPr/>
        </p:nvCxnSpPr>
        <p:spPr>
          <a:xfrm>
            <a:off x="9459556" y="4845369"/>
            <a:ext cx="50668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19AE6C-C163-EB92-ED91-4BD9D163C348}"/>
              </a:ext>
            </a:extLst>
          </p:cNvPr>
          <p:cNvSpPr txBox="1"/>
          <p:nvPr/>
        </p:nvSpPr>
        <p:spPr>
          <a:xfrm>
            <a:off x="9219814" y="4529468"/>
            <a:ext cx="98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Scene Flow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34501B-5F34-7EF7-AC4A-EFB942752033}"/>
              </a:ext>
            </a:extLst>
          </p:cNvPr>
          <p:cNvSpPr/>
          <p:nvPr/>
        </p:nvSpPr>
        <p:spPr>
          <a:xfrm>
            <a:off x="2943188" y="2877304"/>
            <a:ext cx="115824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Background scene generation</a:t>
            </a:r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79709F39-9C2C-2892-D416-B3AB16494EE2}"/>
              </a:ext>
            </a:extLst>
          </p:cNvPr>
          <p:cNvSpPr/>
          <p:nvPr/>
        </p:nvSpPr>
        <p:spPr>
          <a:xfrm>
            <a:off x="1144691" y="1751641"/>
            <a:ext cx="1286256" cy="8534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GOES ABI Imagery</a:t>
            </a: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C361BBA1-27F6-BECC-E05A-3A6E45C89C9F}"/>
              </a:ext>
            </a:extLst>
          </p:cNvPr>
          <p:cNvSpPr/>
          <p:nvPr/>
        </p:nvSpPr>
        <p:spPr>
          <a:xfrm>
            <a:off x="1144691" y="2779769"/>
            <a:ext cx="1286256" cy="8534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Boresight Displacement Model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128EC129-E99E-6BF6-B2D3-273D7F5B0ACF}"/>
              </a:ext>
            </a:extLst>
          </p:cNvPr>
          <p:cNvCxnSpPr>
            <a:stCxn id="41" idx="4"/>
            <a:endCxn id="40" idx="1"/>
          </p:cNvCxnSpPr>
          <p:nvPr/>
        </p:nvCxnSpPr>
        <p:spPr>
          <a:xfrm>
            <a:off x="2430947" y="2178361"/>
            <a:ext cx="512241" cy="10281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D872802-8B5D-B3B8-11CF-D3AEE56B6D77}"/>
              </a:ext>
            </a:extLst>
          </p:cNvPr>
          <p:cNvCxnSpPr>
            <a:cxnSpLocks/>
            <a:stCxn id="42" idx="4"/>
            <a:endCxn id="40" idx="1"/>
          </p:cNvCxnSpPr>
          <p:nvPr/>
        </p:nvCxnSpPr>
        <p:spPr>
          <a:xfrm flipV="1">
            <a:off x="2430947" y="3206488"/>
            <a:ext cx="5122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ylinder 44">
            <a:extLst>
              <a:ext uri="{FF2B5EF4-FFF2-40B4-BE49-F238E27FC236}">
                <a16:creationId xmlns:a16="http://schemas.microsoft.com/office/drawing/2014/main" id="{56F51D6B-C321-DA17-1F89-026CADF9616B}"/>
              </a:ext>
            </a:extLst>
          </p:cNvPr>
          <p:cNvSpPr/>
          <p:nvPr/>
        </p:nvSpPr>
        <p:spPr>
          <a:xfrm>
            <a:off x="3327413" y="3977230"/>
            <a:ext cx="1286256" cy="952533"/>
          </a:xfrm>
          <a:prstGeom prst="can">
            <a:avLst>
              <a:gd name="adj" fmla="val 1756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LMLEO radiometric model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C2F5281-6FF1-4C86-F9BC-501ECD966905}"/>
              </a:ext>
            </a:extLst>
          </p:cNvPr>
          <p:cNvCxnSpPr>
            <a:cxnSpLocks/>
            <a:stCxn id="45" idx="1"/>
            <a:endCxn id="40" idx="2"/>
          </p:cNvCxnSpPr>
          <p:nvPr/>
        </p:nvCxnSpPr>
        <p:spPr>
          <a:xfrm rot="16200000" flipV="1">
            <a:off x="3525646" y="3532334"/>
            <a:ext cx="441558" cy="4482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ylinder 50">
            <a:extLst>
              <a:ext uri="{FF2B5EF4-FFF2-40B4-BE49-F238E27FC236}">
                <a16:creationId xmlns:a16="http://schemas.microsoft.com/office/drawing/2014/main" id="{A79F5331-A458-6323-FBF0-56CF84B1074A}"/>
              </a:ext>
            </a:extLst>
          </p:cNvPr>
          <p:cNvSpPr/>
          <p:nvPr/>
        </p:nvSpPr>
        <p:spPr>
          <a:xfrm>
            <a:off x="4613669" y="2777387"/>
            <a:ext cx="1286256" cy="8534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Simulated video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AFF2D92D-C82A-9D03-2827-D1DF4E4D27AD}"/>
              </a:ext>
            </a:extLst>
          </p:cNvPr>
          <p:cNvCxnSpPr>
            <a:cxnSpLocks/>
            <a:stCxn id="40" idx="3"/>
            <a:endCxn id="51" idx="2"/>
          </p:cNvCxnSpPr>
          <p:nvPr/>
        </p:nvCxnSpPr>
        <p:spPr>
          <a:xfrm flipV="1">
            <a:off x="4101428" y="3204107"/>
            <a:ext cx="512241" cy="2381"/>
          </a:xfrm>
          <a:prstGeom prst="bentConnector3">
            <a:avLst>
              <a:gd name="adj1" fmla="val -90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ylinder 57">
            <a:extLst>
              <a:ext uri="{FF2B5EF4-FFF2-40B4-BE49-F238E27FC236}">
                <a16:creationId xmlns:a16="http://schemas.microsoft.com/office/drawing/2014/main" id="{8FF707C8-3F4A-C350-1707-D53865E8FBD7}"/>
              </a:ext>
            </a:extLst>
          </p:cNvPr>
          <p:cNvSpPr/>
          <p:nvPr/>
        </p:nvSpPr>
        <p:spPr>
          <a:xfrm>
            <a:off x="1144691" y="3923288"/>
            <a:ext cx="1286256" cy="8534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Scene Flow Model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1E5E33AD-4489-D1C0-E6A7-61BCC8912621}"/>
              </a:ext>
            </a:extLst>
          </p:cNvPr>
          <p:cNvCxnSpPr>
            <a:cxnSpLocks/>
            <a:stCxn id="58" idx="4"/>
            <a:endCxn id="40" idx="1"/>
          </p:cNvCxnSpPr>
          <p:nvPr/>
        </p:nvCxnSpPr>
        <p:spPr>
          <a:xfrm flipV="1">
            <a:off x="2430947" y="3206488"/>
            <a:ext cx="512241" cy="11435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4AE274-C4A8-F8BF-9DE3-38BBBDB7BE40}"/>
              </a:ext>
            </a:extLst>
          </p:cNvPr>
          <p:cNvSpPr txBox="1"/>
          <p:nvPr/>
        </p:nvSpPr>
        <p:spPr>
          <a:xfrm>
            <a:off x="1981689" y="1951692"/>
            <a:ext cx="50503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LMLEO Image Simulation Model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F15BEA-19B2-22C6-3C7A-1E1CBB3AD704}"/>
              </a:ext>
            </a:extLst>
          </p:cNvPr>
          <p:cNvSpPr txBox="1"/>
          <p:nvPr/>
        </p:nvSpPr>
        <p:spPr>
          <a:xfrm>
            <a:off x="6689139" y="5105267"/>
            <a:ext cx="50503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Example LMLEO Image Sequence</a:t>
            </a:r>
          </a:p>
        </p:txBody>
      </p:sp>
    </p:spTree>
    <p:extLst>
      <p:ext uri="{BB962C8B-B14F-4D97-AF65-F5344CB8AC3E}">
        <p14:creationId xmlns:p14="http://schemas.microsoft.com/office/powerpoint/2010/main" val="421764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B5AA-168A-C5C2-1868-F08D01BA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532948-A86D-6BA6-AACA-C5BF01C3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1" y="505171"/>
            <a:ext cx="10983686" cy="684362"/>
          </a:xfrm>
        </p:spPr>
        <p:txBody>
          <a:bodyPr/>
          <a:lstStyle/>
          <a:p>
            <a:r>
              <a:rPr lang="en-US" dirty="0" err="1"/>
              <a:t>GeoXO</a:t>
            </a:r>
            <a:r>
              <a:rPr lang="en-US" dirty="0"/>
              <a:t> LMX Lightning Detection Algorithm in GEO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D8783F-FA44-7A28-165A-99EB231111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5682539"/>
            <a:ext cx="10972800" cy="62448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GeoXO</a:t>
            </a:r>
            <a:r>
              <a:rPr lang="en-US" dirty="0"/>
              <a:t> LMX Real-Time Event Processor uses background and noise characteristics to determine possible lightning events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ED9E35-EE3F-ABDC-9241-4CAD7F1D8790}"/>
              </a:ext>
            </a:extLst>
          </p:cNvPr>
          <p:cNvSpPr/>
          <p:nvPr/>
        </p:nvSpPr>
        <p:spPr>
          <a:xfrm>
            <a:off x="3480079" y="1577490"/>
            <a:ext cx="1818751" cy="16680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23DA42-2C55-7F25-A44C-E40AF90F7889}"/>
              </a:ext>
            </a:extLst>
          </p:cNvPr>
          <p:cNvSpPr/>
          <p:nvPr/>
        </p:nvSpPr>
        <p:spPr>
          <a:xfrm>
            <a:off x="3480079" y="3595610"/>
            <a:ext cx="1818751" cy="16680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84D0E9-AC34-AB25-9E42-C92907242099}"/>
              </a:ext>
            </a:extLst>
          </p:cNvPr>
          <p:cNvSpPr txBox="1"/>
          <p:nvPr/>
        </p:nvSpPr>
        <p:spPr>
          <a:xfrm>
            <a:off x="3524457" y="2957443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Background Estimation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2B3DF-2342-FE5E-BE11-8C1CE3358323}"/>
              </a:ext>
            </a:extLst>
          </p:cNvPr>
          <p:cNvSpPr txBox="1"/>
          <p:nvPr/>
        </p:nvSpPr>
        <p:spPr>
          <a:xfrm>
            <a:off x="3502268" y="4984992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Noise Estimation</a:t>
            </a:r>
          </a:p>
        </p:txBody>
      </p:sp>
      <p:pic>
        <p:nvPicPr>
          <p:cNvPr id="24" name="Graphic 23" descr="Bar chart outline">
            <a:extLst>
              <a:ext uri="{FF2B5EF4-FFF2-40B4-BE49-F238E27FC236}">
                <a16:creationId xmlns:a16="http://schemas.microsoft.com/office/drawing/2014/main" id="{99E1E505-B42A-44B0-D68F-C4201FC7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709" y="2898749"/>
            <a:ext cx="914400" cy="9144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88B92BC-7BBA-CAC9-0D53-294B2FC0F11E}"/>
              </a:ext>
            </a:extLst>
          </p:cNvPr>
          <p:cNvSpPr/>
          <p:nvPr/>
        </p:nvSpPr>
        <p:spPr>
          <a:xfrm>
            <a:off x="6224953" y="2594986"/>
            <a:ext cx="1818751" cy="16680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phic 26" descr="Bar chart with solid fill">
            <a:extLst>
              <a:ext uri="{FF2B5EF4-FFF2-40B4-BE49-F238E27FC236}">
                <a16:creationId xmlns:a16="http://schemas.microsoft.com/office/drawing/2014/main" id="{9191FDD7-E6FE-F651-7401-4DCA809A4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1778" y="2720334"/>
            <a:ext cx="1405100" cy="14051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2774137-4644-CDB7-B8D9-7B96DC5F1536}"/>
              </a:ext>
            </a:extLst>
          </p:cNvPr>
          <p:cNvSpPr txBox="1"/>
          <p:nvPr/>
        </p:nvSpPr>
        <p:spPr>
          <a:xfrm>
            <a:off x="6247142" y="3963735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Dynamic Thresholding</a:t>
            </a:r>
          </a:p>
        </p:txBody>
      </p:sp>
      <p:pic>
        <p:nvPicPr>
          <p:cNvPr id="33" name="Graphic 32" descr="Repeat with solid fill">
            <a:extLst>
              <a:ext uri="{FF2B5EF4-FFF2-40B4-BE49-F238E27FC236}">
                <a16:creationId xmlns:a16="http://schemas.microsoft.com/office/drawing/2014/main" id="{82465F61-3757-F40E-6E6D-B0D3D544B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2720" y="1625718"/>
            <a:ext cx="1415143" cy="1415143"/>
          </a:xfrm>
          <a:prstGeom prst="rect">
            <a:avLst/>
          </a:prstGeom>
        </p:spPr>
      </p:pic>
      <p:pic>
        <p:nvPicPr>
          <p:cNvPr id="34" name="Graphic 33" descr="Repeat with solid fill">
            <a:extLst>
              <a:ext uri="{FF2B5EF4-FFF2-40B4-BE49-F238E27FC236}">
                <a16:creationId xmlns:a16="http://schemas.microsoft.com/office/drawing/2014/main" id="{16C1B7F9-C21A-8B18-A941-C8335E743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4071" y="3635802"/>
            <a:ext cx="1415143" cy="1415143"/>
          </a:xfrm>
          <a:prstGeom prst="rect">
            <a:avLst/>
          </a:prstGeom>
        </p:spPr>
      </p:pic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E117AA5-5C02-5A85-2503-010B4442A458}"/>
              </a:ext>
            </a:extLst>
          </p:cNvPr>
          <p:cNvCxnSpPr/>
          <p:nvPr/>
        </p:nvCxnSpPr>
        <p:spPr>
          <a:xfrm>
            <a:off x="5298830" y="2411504"/>
            <a:ext cx="926123" cy="1017496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758754EC-3057-D557-F78A-5B0EF327131C}"/>
              </a:ext>
            </a:extLst>
          </p:cNvPr>
          <p:cNvCxnSpPr/>
          <p:nvPr/>
        </p:nvCxnSpPr>
        <p:spPr>
          <a:xfrm flipV="1">
            <a:off x="5298830" y="3429000"/>
            <a:ext cx="926123" cy="1000624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Checklist with solid fill">
            <a:extLst>
              <a:ext uri="{FF2B5EF4-FFF2-40B4-BE49-F238E27FC236}">
                <a16:creationId xmlns:a16="http://schemas.microsoft.com/office/drawing/2014/main" id="{8E2663EE-EE1D-0285-3D95-B5686EDBB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9210" y="2304367"/>
            <a:ext cx="2243714" cy="224371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5A47DF6-9430-81CB-1071-E81056AABBFC}"/>
              </a:ext>
            </a:extLst>
          </p:cNvPr>
          <p:cNvSpPr/>
          <p:nvPr/>
        </p:nvSpPr>
        <p:spPr>
          <a:xfrm>
            <a:off x="8635092" y="2680142"/>
            <a:ext cx="442127" cy="150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 descr="Lightning bolt with solid fill">
            <a:extLst>
              <a:ext uri="{FF2B5EF4-FFF2-40B4-BE49-F238E27FC236}">
                <a16:creationId xmlns:a16="http://schemas.microsoft.com/office/drawing/2014/main" id="{47E1877E-C4AF-A9FE-DE6F-390D6A62DA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8395" y="3075760"/>
            <a:ext cx="438966" cy="399610"/>
          </a:xfrm>
          <a:prstGeom prst="rect">
            <a:avLst/>
          </a:prstGeom>
        </p:spPr>
      </p:pic>
      <p:pic>
        <p:nvPicPr>
          <p:cNvPr id="50" name="Graphic 49" descr="Lightning bolt with solid fill">
            <a:extLst>
              <a:ext uri="{FF2B5EF4-FFF2-40B4-BE49-F238E27FC236}">
                <a16:creationId xmlns:a16="http://schemas.microsoft.com/office/drawing/2014/main" id="{0AD4EFFC-A501-DDB0-DBED-2DF1971355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0554" y="3442325"/>
            <a:ext cx="438966" cy="399610"/>
          </a:xfrm>
          <a:prstGeom prst="rect">
            <a:avLst/>
          </a:prstGeom>
        </p:spPr>
      </p:pic>
      <p:pic>
        <p:nvPicPr>
          <p:cNvPr id="51" name="Graphic 50" descr="Lightning bolt with solid fill">
            <a:extLst>
              <a:ext uri="{FF2B5EF4-FFF2-40B4-BE49-F238E27FC236}">
                <a16:creationId xmlns:a16="http://schemas.microsoft.com/office/drawing/2014/main" id="{A0DDD092-B8BF-585E-17B9-B19BE998AB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38347" y="3815787"/>
            <a:ext cx="438966" cy="399610"/>
          </a:xfrm>
          <a:prstGeom prst="rect">
            <a:avLst/>
          </a:prstGeom>
        </p:spPr>
      </p:pic>
      <p:pic>
        <p:nvPicPr>
          <p:cNvPr id="52" name="Graphic 51" descr="Lightning bolt with solid fill">
            <a:extLst>
              <a:ext uri="{FF2B5EF4-FFF2-40B4-BE49-F238E27FC236}">
                <a16:creationId xmlns:a16="http://schemas.microsoft.com/office/drawing/2014/main" id="{FC74CC5D-641F-DD31-82B9-D7BC1437A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5094" y="2718686"/>
            <a:ext cx="438966" cy="399610"/>
          </a:xfrm>
          <a:prstGeom prst="rect">
            <a:avLst/>
          </a:prstGeom>
        </p:spPr>
      </p:pic>
      <p:pic>
        <p:nvPicPr>
          <p:cNvPr id="54" name="Graphic 53" descr="Images with solid fill">
            <a:extLst>
              <a:ext uri="{FF2B5EF4-FFF2-40B4-BE49-F238E27FC236}">
                <a16:creationId xmlns:a16="http://schemas.microsoft.com/office/drawing/2014/main" id="{5678242E-3225-425B-65BE-C5D5659AA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3346" y="2547370"/>
            <a:ext cx="1668027" cy="1668027"/>
          </a:xfrm>
          <a:prstGeom prst="rect">
            <a:avLst/>
          </a:prstGeom>
        </p:spPr>
      </p:pic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B03B2DDF-B4A8-333D-717A-6A1225EDA148}"/>
              </a:ext>
            </a:extLst>
          </p:cNvPr>
          <p:cNvCxnSpPr>
            <a:cxnSpLocks/>
            <a:stCxn id="54" idx="3"/>
            <a:endCxn id="4" idx="1"/>
          </p:cNvCxnSpPr>
          <p:nvPr/>
        </p:nvCxnSpPr>
        <p:spPr>
          <a:xfrm flipV="1">
            <a:off x="2341373" y="2411504"/>
            <a:ext cx="1138706" cy="969880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89D313C-EBBD-B602-A6AA-207759D57E96}"/>
              </a:ext>
            </a:extLst>
          </p:cNvPr>
          <p:cNvCxnSpPr>
            <a:cxnSpLocks/>
            <a:stCxn id="54" idx="3"/>
            <a:endCxn id="15" idx="1"/>
          </p:cNvCxnSpPr>
          <p:nvPr/>
        </p:nvCxnSpPr>
        <p:spPr>
          <a:xfrm>
            <a:off x="2341373" y="3381384"/>
            <a:ext cx="1138706" cy="1048240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52CA08-C6A7-5C1C-C679-B4AEC6AB03FF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8043704" y="3422884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0C86988-7358-F40F-8D4D-6FB11B3E848D}"/>
              </a:ext>
            </a:extLst>
          </p:cNvPr>
          <p:cNvSpPr txBox="1"/>
          <p:nvPr/>
        </p:nvSpPr>
        <p:spPr>
          <a:xfrm>
            <a:off x="8253881" y="4384678"/>
            <a:ext cx="17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Possible Lightning Events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DD417A-4B9F-CBC1-A8C0-4BCC66A05AE3}"/>
              </a:ext>
            </a:extLst>
          </p:cNvPr>
          <p:cNvSpPr txBox="1"/>
          <p:nvPr/>
        </p:nvSpPr>
        <p:spPr>
          <a:xfrm>
            <a:off x="567001" y="4148312"/>
            <a:ext cx="17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Focal Plane Array Readout</a:t>
            </a:r>
          </a:p>
        </p:txBody>
      </p:sp>
      <p:pic>
        <p:nvPicPr>
          <p:cNvPr id="3" name="Graphic 2" descr="Satellite outline">
            <a:extLst>
              <a:ext uri="{FF2B5EF4-FFF2-40B4-BE49-F238E27FC236}">
                <a16:creationId xmlns:a16="http://schemas.microsoft.com/office/drawing/2014/main" id="{1F1DB142-C06E-9BB7-05B5-6A93AA2ECA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0350086" y="2791449"/>
            <a:ext cx="1246248" cy="124624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9F870-DBCA-B2D4-5514-70D975966CCD}"/>
              </a:ext>
            </a:extLst>
          </p:cNvPr>
          <p:cNvCxnSpPr>
            <a:cxnSpLocks/>
          </p:cNvCxnSpPr>
          <p:nvPr/>
        </p:nvCxnSpPr>
        <p:spPr>
          <a:xfrm>
            <a:off x="9848850" y="3442325"/>
            <a:ext cx="555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23A4E-EE39-8ED7-D493-C19F9A244604}"/>
              </a:ext>
            </a:extLst>
          </p:cNvPr>
          <p:cNvSpPr txBox="1"/>
          <p:nvPr/>
        </p:nvSpPr>
        <p:spPr>
          <a:xfrm>
            <a:off x="9967126" y="4069443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Downlink</a:t>
            </a:r>
          </a:p>
        </p:txBody>
      </p:sp>
      <p:pic>
        <p:nvPicPr>
          <p:cNvPr id="19" name="Graphic 18" descr="Wi-Fi outline">
            <a:extLst>
              <a:ext uri="{FF2B5EF4-FFF2-40B4-BE49-F238E27FC236}">
                <a16:creationId xmlns:a16="http://schemas.microsoft.com/office/drawing/2014/main" id="{3FDC76C2-AA58-157C-40BF-92F7EE7960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032008">
            <a:off x="11188007" y="36037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1BE60-97D1-386F-52A5-F8B8BBFC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9ADFB1-A861-D250-DE98-A2374089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Flow – “I've got a feeling we're not in GEO anymore!”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C00E82-DFE9-EF11-5C17-84647ADCA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contrast boundaries are a problem for </a:t>
            </a:r>
            <a:r>
              <a:rPr lang="en-US" i="1" dirty="0"/>
              <a:t>any</a:t>
            </a:r>
            <a:r>
              <a:rPr lang="en-US" dirty="0"/>
              <a:t> real-time event processor!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0071564-F47C-3216-6DED-BEF31FFA9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861" y="1467979"/>
            <a:ext cx="3735022" cy="36064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B252DB7-C64B-4020-DBCA-D5D432415066}"/>
              </a:ext>
            </a:extLst>
          </p:cNvPr>
          <p:cNvSpPr txBox="1"/>
          <p:nvPr/>
        </p:nvSpPr>
        <p:spPr>
          <a:xfrm>
            <a:off x="2646057" y="3177058"/>
            <a:ext cx="1105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CD00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Pixel Footprint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498AF0-E36F-7862-C57B-0EA25FBB09C4}"/>
              </a:ext>
            </a:extLst>
          </p:cNvPr>
          <p:cNvCxnSpPr>
            <a:cxnSpLocks/>
          </p:cNvCxnSpPr>
          <p:nvPr/>
        </p:nvCxnSpPr>
        <p:spPr>
          <a:xfrm>
            <a:off x="1875964" y="4395008"/>
            <a:ext cx="198120" cy="374794"/>
          </a:xfrm>
          <a:prstGeom prst="straightConnector1">
            <a:avLst/>
          </a:prstGeom>
          <a:noFill/>
          <a:ln w="38100" cap="flat" cmpd="sng" algn="ctr">
            <a:solidFill>
              <a:srgbClr val="005E5D">
                <a:lumMod val="50000"/>
                <a:lumOff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EFBC88-4A78-DC89-8038-83CB72B683D3}"/>
              </a:ext>
            </a:extLst>
          </p:cNvPr>
          <p:cNvCxnSpPr>
            <a:cxnSpLocks/>
          </p:cNvCxnSpPr>
          <p:nvPr/>
        </p:nvCxnSpPr>
        <p:spPr>
          <a:xfrm>
            <a:off x="2319198" y="4202591"/>
            <a:ext cx="198120" cy="374794"/>
          </a:xfrm>
          <a:prstGeom prst="straightConnector1">
            <a:avLst/>
          </a:prstGeom>
          <a:noFill/>
          <a:ln w="38100" cap="flat" cmpd="sng" algn="ctr">
            <a:solidFill>
              <a:srgbClr val="005E5D">
                <a:lumMod val="50000"/>
                <a:lumOff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8C6DEB-AFDE-920E-D10D-DDD7CA5DF519}"/>
              </a:ext>
            </a:extLst>
          </p:cNvPr>
          <p:cNvCxnSpPr>
            <a:cxnSpLocks/>
          </p:cNvCxnSpPr>
          <p:nvPr/>
        </p:nvCxnSpPr>
        <p:spPr>
          <a:xfrm>
            <a:off x="2711594" y="4015194"/>
            <a:ext cx="198120" cy="374794"/>
          </a:xfrm>
          <a:prstGeom prst="straightConnector1">
            <a:avLst/>
          </a:prstGeom>
          <a:noFill/>
          <a:ln w="38100" cap="flat" cmpd="sng" algn="ctr">
            <a:solidFill>
              <a:srgbClr val="005E5D">
                <a:lumMod val="50000"/>
                <a:lumOff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D7AE2F-7521-E7A0-DAEA-2FD9B0613814}"/>
              </a:ext>
            </a:extLst>
          </p:cNvPr>
          <p:cNvCxnSpPr>
            <a:cxnSpLocks/>
          </p:cNvCxnSpPr>
          <p:nvPr/>
        </p:nvCxnSpPr>
        <p:spPr>
          <a:xfrm>
            <a:off x="3139359" y="3754928"/>
            <a:ext cx="198120" cy="374794"/>
          </a:xfrm>
          <a:prstGeom prst="straightConnector1">
            <a:avLst/>
          </a:prstGeom>
          <a:noFill/>
          <a:ln w="38100" cap="flat" cmpd="sng" algn="ctr">
            <a:solidFill>
              <a:srgbClr val="005E5D">
                <a:lumMod val="50000"/>
                <a:lumOff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0A08A64-A2B4-5F5A-58B2-C368DBC1ABFF}"/>
              </a:ext>
            </a:extLst>
          </p:cNvPr>
          <p:cNvCxnSpPr>
            <a:cxnSpLocks/>
          </p:cNvCxnSpPr>
          <p:nvPr/>
        </p:nvCxnSpPr>
        <p:spPr>
          <a:xfrm>
            <a:off x="3617239" y="3529995"/>
            <a:ext cx="198120" cy="374794"/>
          </a:xfrm>
          <a:prstGeom prst="straightConnector1">
            <a:avLst/>
          </a:prstGeom>
          <a:noFill/>
          <a:ln w="38100" cap="flat" cmpd="sng" algn="ctr">
            <a:solidFill>
              <a:srgbClr val="005E5D">
                <a:lumMod val="50000"/>
                <a:lumOff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1D5BEF4-1FF4-3208-C0DF-08B5D74EC66C}"/>
              </a:ext>
            </a:extLst>
          </p:cNvPr>
          <p:cNvCxnSpPr>
            <a:cxnSpLocks/>
          </p:cNvCxnSpPr>
          <p:nvPr/>
        </p:nvCxnSpPr>
        <p:spPr>
          <a:xfrm>
            <a:off x="4045004" y="3342598"/>
            <a:ext cx="198120" cy="374794"/>
          </a:xfrm>
          <a:prstGeom prst="straightConnector1">
            <a:avLst/>
          </a:prstGeom>
          <a:noFill/>
          <a:ln w="38100" cap="flat" cmpd="sng" algn="ctr">
            <a:solidFill>
              <a:srgbClr val="005E5D">
                <a:lumMod val="50000"/>
                <a:lumOff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5FF95DD-D654-412B-A3C2-E0856F81EDD6}"/>
              </a:ext>
            </a:extLst>
          </p:cNvPr>
          <p:cNvCxnSpPr>
            <a:cxnSpLocks/>
          </p:cNvCxnSpPr>
          <p:nvPr/>
        </p:nvCxnSpPr>
        <p:spPr>
          <a:xfrm>
            <a:off x="1451710" y="4648879"/>
            <a:ext cx="198120" cy="374794"/>
          </a:xfrm>
          <a:prstGeom prst="straightConnector1">
            <a:avLst/>
          </a:prstGeom>
          <a:noFill/>
          <a:ln w="38100" cap="flat" cmpd="sng" algn="ctr">
            <a:solidFill>
              <a:srgbClr val="005E5D">
                <a:lumMod val="50000"/>
                <a:lumOff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1C34585-2DC1-499D-2D25-3ED7085B497C}"/>
              </a:ext>
            </a:extLst>
          </p:cNvPr>
          <p:cNvSpPr>
            <a:spLocks noChangeAspect="1"/>
          </p:cNvSpPr>
          <p:nvPr/>
        </p:nvSpPr>
        <p:spPr>
          <a:xfrm>
            <a:off x="2701473" y="3407890"/>
            <a:ext cx="979498" cy="979498"/>
          </a:xfrm>
          <a:prstGeom prst="rect">
            <a:avLst/>
          </a:prstGeom>
          <a:solidFill>
            <a:srgbClr val="FFCD00">
              <a:alpha val="11174"/>
            </a:srgbClr>
          </a:solidFill>
          <a:ln w="38100" cap="flat" cmpd="sng" algn="ctr">
            <a:solidFill>
              <a:srgbClr val="FFCD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258B2B-3905-3E90-AF0C-E501643501F5}"/>
              </a:ext>
            </a:extLst>
          </p:cNvPr>
          <p:cNvSpPr txBox="1"/>
          <p:nvPr/>
        </p:nvSpPr>
        <p:spPr>
          <a:xfrm rot="19962479">
            <a:off x="1146521" y="4124060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5E5D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Strong Local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5E5D">
                    <a:lumMod val="50000"/>
                    <a:lumOff val="50000"/>
                  </a:srgbClr>
                </a:solidFill>
                <a:effectLst/>
                <a:uLnTx/>
                <a:uFillTx/>
              </a:rPr>
              <a:t>Contrast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5E5D">
                  <a:lumMod val="50000"/>
                  <a:lumOff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AD628B59-028E-A248-4609-686C1A135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423" y="1985362"/>
            <a:ext cx="5050352" cy="2655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Chart, line chart&#10;&#10;AI-generated content may be incorrect.">
            <a:extLst>
              <a:ext uri="{FF2B5EF4-FFF2-40B4-BE49-F238E27FC236}">
                <a16:creationId xmlns:a16="http://schemas.microsoft.com/office/drawing/2014/main" id="{8C4F4565-48C7-060A-F989-C47309BC6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846" y="2049078"/>
            <a:ext cx="1208262" cy="44514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40E4E3-AA1B-953E-0AFA-B4C0795B669D}"/>
              </a:ext>
            </a:extLst>
          </p:cNvPr>
          <p:cNvSpPr/>
          <p:nvPr/>
        </p:nvSpPr>
        <p:spPr>
          <a:xfrm>
            <a:off x="8730343" y="1973564"/>
            <a:ext cx="3185432" cy="26670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7EBD895C-4A55-73D3-C03C-A8AB4D6999AC}"/>
              </a:ext>
            </a:extLst>
          </p:cNvPr>
          <p:cNvSpPr/>
          <p:nvPr/>
        </p:nvSpPr>
        <p:spPr>
          <a:xfrm>
            <a:off x="9873634" y="3785223"/>
            <a:ext cx="872668" cy="496899"/>
          </a:xfrm>
          <a:prstGeom prst="cloudCallout">
            <a:avLst>
              <a:gd name="adj1" fmla="val -87412"/>
              <a:gd name="adj2" fmla="val -29511"/>
            </a:avLst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tx1"/>
                </a:solidFill>
              </a:rPr>
              <a:t>Oh no!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803275A0-011B-B956-C8C5-E087C4836866}"/>
              </a:ext>
            </a:extLst>
          </p:cNvPr>
          <p:cNvSpPr/>
          <p:nvPr/>
        </p:nvSpPr>
        <p:spPr>
          <a:xfrm>
            <a:off x="10958717" y="2225891"/>
            <a:ext cx="890383" cy="472518"/>
          </a:xfrm>
          <a:prstGeom prst="cloudCallout">
            <a:avLst>
              <a:gd name="adj1" fmla="val -87412"/>
              <a:gd name="adj2" fmla="val -29511"/>
            </a:avLst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tx1"/>
                </a:solidFill>
              </a:rPr>
              <a:t>Phew!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E1F6EE-F41C-D487-3BFF-E5EEDC78A2A8}"/>
              </a:ext>
            </a:extLst>
          </p:cNvPr>
          <p:cNvSpPr txBox="1"/>
          <p:nvPr/>
        </p:nvSpPr>
        <p:spPr>
          <a:xfrm>
            <a:off x="8821236" y="2040819"/>
            <a:ext cx="12249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Contrast Boundary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7667548-DD65-2721-0CDA-C3CA90A12F24}"/>
              </a:ext>
            </a:extLst>
          </p:cNvPr>
          <p:cNvSpPr/>
          <p:nvPr/>
        </p:nvSpPr>
        <p:spPr>
          <a:xfrm>
            <a:off x="4848961" y="2636759"/>
            <a:ext cx="1915944" cy="10524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leads to…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DEFE3C-ADFF-87DC-8B4E-BD11B7F6E406}"/>
              </a:ext>
            </a:extLst>
          </p:cNvPr>
          <p:cNvCxnSpPr>
            <a:cxnSpLocks/>
          </p:cNvCxnSpPr>
          <p:nvPr/>
        </p:nvCxnSpPr>
        <p:spPr>
          <a:xfrm>
            <a:off x="1471689" y="1826142"/>
            <a:ext cx="320870" cy="5884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E80C052-D887-9912-7C6F-88182058B82D}"/>
              </a:ext>
            </a:extLst>
          </p:cNvPr>
          <p:cNvSpPr txBox="1"/>
          <p:nvPr/>
        </p:nvSpPr>
        <p:spPr>
          <a:xfrm>
            <a:off x="1382527" y="245232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Scene Flow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BFEF0E-28A4-C5DF-E341-94D3B3CCE580}"/>
              </a:ext>
            </a:extLst>
          </p:cNvPr>
          <p:cNvSpPr txBox="1"/>
          <p:nvPr/>
        </p:nvSpPr>
        <p:spPr>
          <a:xfrm>
            <a:off x="6865423" y="1665786"/>
            <a:ext cx="50503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RTEP Limitations at a Contrast Boundary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81E744-948F-953D-C8F6-F8AC29235A30}"/>
              </a:ext>
            </a:extLst>
          </p:cNvPr>
          <p:cNvSpPr txBox="1"/>
          <p:nvPr/>
        </p:nvSpPr>
        <p:spPr>
          <a:xfrm>
            <a:off x="271196" y="1151560"/>
            <a:ext cx="50503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Pixel Footprint Encounters Strong Local Contrast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FEABE-847B-79BD-2D2C-D3030F83C78A}"/>
              </a:ext>
            </a:extLst>
          </p:cNvPr>
          <p:cNvSpPr txBox="1"/>
          <p:nvPr/>
        </p:nvSpPr>
        <p:spPr>
          <a:xfrm>
            <a:off x="4940386" y="4760822"/>
            <a:ext cx="679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Real-time processors can’t see into the future, so we can’t tell if inflection points are due to pulses (lightning) or induced by scene flow.</a:t>
            </a:r>
          </a:p>
        </p:txBody>
      </p:sp>
    </p:spTree>
    <p:extLst>
      <p:ext uri="{BB962C8B-B14F-4D97-AF65-F5344CB8AC3E}">
        <p14:creationId xmlns:p14="http://schemas.microsoft.com/office/powerpoint/2010/main" val="76182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27E14-F8A1-8CD5-4F6C-E7E628AF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4C6DBF-919F-0A59-2EC4-E510A8AA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47496"/>
            <a:ext cx="10983686" cy="684362"/>
          </a:xfrm>
        </p:spPr>
        <p:txBody>
          <a:bodyPr/>
          <a:lstStyle/>
          <a:p>
            <a:r>
              <a:rPr lang="en-US" dirty="0"/>
              <a:t>Algorithm Adaptations for LEO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DA131-C97D-B09B-ABB6-C2D5C1F166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5125" y="1082341"/>
            <a:ext cx="5437273" cy="47251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Add a recursive high-pass filter architecture?</a:t>
            </a:r>
          </a:p>
          <a:p>
            <a:endParaRPr lang="en-US" dirty="0"/>
          </a:p>
        </p:txBody>
      </p:sp>
      <p:pic>
        <p:nvPicPr>
          <p:cNvPr id="3" name="Picture 2" descr="Chart, line chart">
            <a:extLst>
              <a:ext uri="{FF2B5EF4-FFF2-40B4-BE49-F238E27FC236}">
                <a16:creationId xmlns:a16="http://schemas.microsoft.com/office/drawing/2014/main" id="{AECCD370-EFEB-CCD6-9BAF-35F49E48D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1367" y="3375878"/>
            <a:ext cx="3514433" cy="3094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FE1501-254F-E5B6-B7B2-8A47393E8EF8}"/>
              </a:ext>
            </a:extLst>
          </p:cNvPr>
          <p:cNvSpPr txBox="1"/>
          <p:nvPr/>
        </p:nvSpPr>
        <p:spPr>
          <a:xfrm rot="20787650">
            <a:off x="4902748" y="5258761"/>
            <a:ext cx="9837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Original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102F9-93FD-CFD7-AFD7-03C7D9879347}"/>
              </a:ext>
            </a:extLst>
          </p:cNvPr>
          <p:cNvSpPr txBox="1"/>
          <p:nvPr/>
        </p:nvSpPr>
        <p:spPr>
          <a:xfrm rot="21052165">
            <a:off x="4759423" y="5891643"/>
            <a:ext cx="16554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High-Pass Filter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34ADD6-2788-7584-8DD0-89E0C694AE61}"/>
              </a:ext>
            </a:extLst>
          </p:cNvPr>
          <p:cNvSpPr/>
          <p:nvPr/>
        </p:nvSpPr>
        <p:spPr>
          <a:xfrm>
            <a:off x="6460833" y="4215983"/>
            <a:ext cx="224894" cy="22504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E6305-9908-C608-D6A2-C11A1CBA3433}"/>
              </a:ext>
            </a:extLst>
          </p:cNvPr>
          <p:cNvSpPr/>
          <p:nvPr/>
        </p:nvSpPr>
        <p:spPr>
          <a:xfrm>
            <a:off x="7165448" y="4215983"/>
            <a:ext cx="224894" cy="22504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82981-F04E-B83D-3E91-C1E8DFF58467}"/>
              </a:ext>
            </a:extLst>
          </p:cNvPr>
          <p:cNvSpPr/>
          <p:nvPr/>
        </p:nvSpPr>
        <p:spPr>
          <a:xfrm>
            <a:off x="7732463" y="4208727"/>
            <a:ext cx="224894" cy="22576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475FD-F8EF-1E7D-66CF-A0BF25535C19}"/>
              </a:ext>
            </a:extLst>
          </p:cNvPr>
          <p:cNvSpPr txBox="1"/>
          <p:nvPr/>
        </p:nvSpPr>
        <p:spPr>
          <a:xfrm>
            <a:off x="6419906" y="3432861"/>
            <a:ext cx="172547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/>
              <a:t>High frequency details are not lost!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CF29BE7-6C50-CD03-00D9-5BA52F6ECCD6}"/>
              </a:ext>
            </a:extLst>
          </p:cNvPr>
          <p:cNvCxnSpPr>
            <a:cxnSpLocks/>
          </p:cNvCxnSpPr>
          <p:nvPr/>
        </p:nvCxnSpPr>
        <p:spPr>
          <a:xfrm rot="5400000">
            <a:off x="6751843" y="3686770"/>
            <a:ext cx="352235" cy="709365"/>
          </a:xfrm>
          <a:prstGeom prst="bentConnector3">
            <a:avLst>
              <a:gd name="adj1" fmla="val 48648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D45B290-BD2A-F50C-F580-A8EFA1C6F0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91291" y="3755104"/>
            <a:ext cx="344979" cy="5622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D5ECCAC-3914-4E36-07C6-C22AAACE07C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07724" y="4038669"/>
            <a:ext cx="352236" cy="23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653113-ABE2-5125-2CA8-D67CE502D393}"/>
              </a:ext>
            </a:extLst>
          </p:cNvPr>
          <p:cNvSpPr txBox="1"/>
          <p:nvPr/>
        </p:nvSpPr>
        <p:spPr>
          <a:xfrm rot="16200000">
            <a:off x="3786006" y="4603170"/>
            <a:ext cx="17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Pixel Value [DN]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F5AF2A-1FA6-F136-234C-0FEA0471942E}"/>
              </a:ext>
            </a:extLst>
          </p:cNvPr>
          <p:cNvSpPr txBox="1"/>
          <p:nvPr/>
        </p:nvSpPr>
        <p:spPr>
          <a:xfrm>
            <a:off x="6147752" y="6469509"/>
            <a:ext cx="655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AAC7A6-FA25-1A42-5D59-78B6EDC9BCD8}"/>
                  </a:ext>
                </a:extLst>
              </p:cNvPr>
              <p:cNvSpPr txBox="1"/>
              <p:nvPr/>
            </p:nvSpPr>
            <p:spPr>
              <a:xfrm>
                <a:off x="619900" y="1608965"/>
                <a:ext cx="51372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AAC7A6-FA25-1A42-5D59-78B6EDC9B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00" y="1608965"/>
                <a:ext cx="51372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ket 24">
            <a:extLst>
              <a:ext uri="{FF2B5EF4-FFF2-40B4-BE49-F238E27FC236}">
                <a16:creationId xmlns:a16="http://schemas.microsoft.com/office/drawing/2014/main" id="{15C2DB41-7CE1-0C88-15A7-1305CB6559BE}"/>
              </a:ext>
            </a:extLst>
          </p:cNvPr>
          <p:cNvSpPr/>
          <p:nvPr/>
        </p:nvSpPr>
        <p:spPr>
          <a:xfrm rot="16200000">
            <a:off x="2032811" y="1446007"/>
            <a:ext cx="133301" cy="132099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D33BB-9383-6775-141B-5756F8496A6A}"/>
              </a:ext>
            </a:extLst>
          </p:cNvPr>
          <p:cNvSpPr txBox="1"/>
          <p:nvPr/>
        </p:nvSpPr>
        <p:spPr>
          <a:xfrm>
            <a:off x="4229325" y="3082406"/>
            <a:ext cx="48860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Recursive High-Pass Filter On Simulated LMLEO Data</a:t>
            </a: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929F1631-848E-23AD-1226-EC40DDAB19CF}"/>
              </a:ext>
            </a:extLst>
          </p:cNvPr>
          <p:cNvSpPr/>
          <p:nvPr/>
        </p:nvSpPr>
        <p:spPr>
          <a:xfrm rot="16200000">
            <a:off x="4354197" y="947662"/>
            <a:ext cx="196514" cy="2440386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82095EC3-73D5-185C-23B7-232109DDB5A7}"/>
              </a:ext>
            </a:extLst>
          </p:cNvPr>
          <p:cNvSpPr/>
          <p:nvPr/>
        </p:nvSpPr>
        <p:spPr>
          <a:xfrm rot="16200000">
            <a:off x="735552" y="1870246"/>
            <a:ext cx="196010" cy="59571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8820B1-DDAA-1933-D395-E889844FC9F5}"/>
              </a:ext>
            </a:extLst>
          </p:cNvPr>
          <p:cNvSpPr txBox="1"/>
          <p:nvPr/>
        </p:nvSpPr>
        <p:spPr>
          <a:xfrm>
            <a:off x="162357" y="2282760"/>
            <a:ext cx="133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Filtered Value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7868E5-A66F-C2DC-9596-71500F4B8C39}"/>
              </a:ext>
            </a:extLst>
          </p:cNvPr>
          <p:cNvSpPr txBox="1"/>
          <p:nvPr/>
        </p:nvSpPr>
        <p:spPr>
          <a:xfrm>
            <a:off x="1424124" y="2194259"/>
            <a:ext cx="130921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Portion of Previous Filtered Value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533EC3-7521-1531-13AF-535D50352E6C}"/>
              </a:ext>
            </a:extLst>
          </p:cNvPr>
          <p:cNvSpPr txBox="1"/>
          <p:nvPr/>
        </p:nvSpPr>
        <p:spPr>
          <a:xfrm>
            <a:off x="3456421" y="2295172"/>
            <a:ext cx="192860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Portion of Change in Input Values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F5F39F-2B60-E440-765A-53632A4D7E5B}"/>
              </a:ext>
            </a:extLst>
          </p:cNvPr>
          <p:cNvSpPr txBox="1"/>
          <p:nvPr/>
        </p:nvSpPr>
        <p:spPr>
          <a:xfrm>
            <a:off x="5253527" y="3993348"/>
            <a:ext cx="79421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/>
              <a:t>Slowly-changing slope is removed</a:t>
            </a:r>
          </a:p>
        </p:txBody>
      </p:sp>
      <p:pic>
        <p:nvPicPr>
          <p:cNvPr id="16" name="Picture 15" descr="Graphical user interface&#10;&#10;AI-generated content may be incorrect.">
            <a:extLst>
              <a:ext uri="{FF2B5EF4-FFF2-40B4-BE49-F238E27FC236}">
                <a16:creationId xmlns:a16="http://schemas.microsoft.com/office/drawing/2014/main" id="{E0C0DE07-BE95-BC36-8AAD-F55F9E1E2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375878"/>
            <a:ext cx="3979630" cy="314519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BF8A5ED-1484-9D14-0290-D5B6380E343C}"/>
              </a:ext>
            </a:extLst>
          </p:cNvPr>
          <p:cNvSpPr txBox="1"/>
          <p:nvPr/>
        </p:nvSpPr>
        <p:spPr>
          <a:xfrm>
            <a:off x="515125" y="3072935"/>
            <a:ext cx="371635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Example Image Sequence with High-Pass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Placeholder 4">
                <a:extLst>
                  <a:ext uri="{FF2B5EF4-FFF2-40B4-BE49-F238E27FC236}">
                    <a16:creationId xmlns:a16="http://schemas.microsoft.com/office/drawing/2014/main" id="{386B62EA-7251-AA41-CFF2-D8545615DC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3278" y="517694"/>
                <a:ext cx="5328926" cy="22660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-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-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b="1" dirty="0"/>
                  <a:t>But this has a few side effects:</a:t>
                </a:r>
              </a:p>
              <a:p>
                <a:r>
                  <a:rPr lang="en-US" dirty="0"/>
                  <a:t>HP filter effectively removes the background</a:t>
                </a:r>
              </a:p>
              <a:p>
                <a:pPr lvl="1"/>
                <a:r>
                  <a:rPr lang="en-US" b="1" dirty="0">
                    <a:sym typeface="Wingdings" panose="05000000000000000000" pitchFamily="2" charset="2"/>
                  </a:rPr>
                  <a:t>Lost meaning in “Pixel Value [DN]”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Requires storing 3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new values per pixel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b="1" dirty="0"/>
                  <a:t>Large impact on memory bandwidth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: requires operations with decimal precision</a:t>
                </a:r>
              </a:p>
              <a:p>
                <a:pPr lvl="1"/>
                <a:r>
                  <a:rPr lang="en-US" b="1" dirty="0"/>
                  <a:t>More clock cycles per pixel, per iteration</a:t>
                </a:r>
              </a:p>
            </p:txBody>
          </p:sp>
        </mc:Choice>
        <mc:Fallback xmlns="">
          <p:sp>
            <p:nvSpPr>
              <p:cNvPr id="52" name="Text Placeholder 4">
                <a:extLst>
                  <a:ext uri="{FF2B5EF4-FFF2-40B4-BE49-F238E27FC236}">
                    <a16:creationId xmlns:a16="http://schemas.microsoft.com/office/drawing/2014/main" id="{386B62EA-7251-AA41-CFF2-D8545615D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278" y="517694"/>
                <a:ext cx="5328926" cy="2266027"/>
              </a:xfrm>
              <a:prstGeom prst="rect">
                <a:avLst/>
              </a:prstGeom>
              <a:blipFill>
                <a:blip r:embed="rId6"/>
                <a:stretch>
                  <a:fillRect l="-799" t="-1337"/>
                </a:stretch>
              </a:blipFill>
              <a:ln w="1270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954E7FA0-704C-D31B-404B-1EB39D299FD2}"/>
              </a:ext>
            </a:extLst>
          </p:cNvPr>
          <p:cNvSpPr/>
          <p:nvPr/>
        </p:nvSpPr>
        <p:spPr>
          <a:xfrm>
            <a:off x="203614" y="1023471"/>
            <a:ext cx="5748784" cy="1899754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5B893B0-3FE7-E19B-3E08-47AB59FF9526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6047737" y="4362680"/>
            <a:ext cx="219713" cy="842075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F2445EE8-69BF-5DE5-EB41-FB94B06A16FE}"/>
              </a:ext>
            </a:extLst>
          </p:cNvPr>
          <p:cNvSpPr txBox="1">
            <a:spLocks/>
          </p:cNvSpPr>
          <p:nvPr/>
        </p:nvSpPr>
        <p:spPr>
          <a:xfrm>
            <a:off x="8785521" y="3498596"/>
            <a:ext cx="3174734" cy="19116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Not all hope is lost!</a:t>
            </a:r>
          </a:p>
          <a:p>
            <a:r>
              <a:rPr lang="en-US" dirty="0"/>
              <a:t>Recursive HP filter tells us that there is value in modeling the </a:t>
            </a:r>
            <a:r>
              <a:rPr lang="en-US" b="1" dirty="0"/>
              <a:t>medium-term change in the input values</a:t>
            </a:r>
            <a:r>
              <a:rPr lang="en-US" dirty="0"/>
              <a:t> to suppress contrast boundaries’ effects on the RTEP algorithm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67BF873-9F71-5757-2279-DFB1981CB854}"/>
              </a:ext>
            </a:extLst>
          </p:cNvPr>
          <p:cNvCxnSpPr/>
          <p:nvPr/>
        </p:nvCxnSpPr>
        <p:spPr>
          <a:xfrm flipV="1">
            <a:off x="6096000" y="1554860"/>
            <a:ext cx="364833" cy="3882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6389DE-6585-DB7D-90F4-450A25465787}"/>
              </a:ext>
            </a:extLst>
          </p:cNvPr>
          <p:cNvCxnSpPr>
            <a:cxnSpLocks/>
          </p:cNvCxnSpPr>
          <p:nvPr/>
        </p:nvCxnSpPr>
        <p:spPr>
          <a:xfrm>
            <a:off x="10125075" y="2861670"/>
            <a:ext cx="293633" cy="5797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66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2E8AD-B6BD-67E3-C188-4E866F7A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DFB9D4-B0A5-A699-7767-EC35B6D8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Adaptations for LEO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C8191D-F369-0ACB-1E77-C014E7718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5682539"/>
            <a:ext cx="10972800" cy="624485"/>
          </a:xfrm>
        </p:spPr>
        <p:txBody>
          <a:bodyPr/>
          <a:lstStyle/>
          <a:p>
            <a:r>
              <a:rPr lang="en-US" dirty="0"/>
              <a:t>Estimation of the background slope reduces the effects of scene flow on the RTEP algorithm!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48764B-E15F-0785-6A93-46F71424A3D9}"/>
              </a:ext>
            </a:extLst>
          </p:cNvPr>
          <p:cNvSpPr/>
          <p:nvPr/>
        </p:nvSpPr>
        <p:spPr>
          <a:xfrm>
            <a:off x="3480079" y="1577490"/>
            <a:ext cx="1818751" cy="16680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A57472-2B6F-89AB-EC8B-7F6EBF19D57F}"/>
              </a:ext>
            </a:extLst>
          </p:cNvPr>
          <p:cNvSpPr/>
          <p:nvPr/>
        </p:nvSpPr>
        <p:spPr>
          <a:xfrm>
            <a:off x="3480079" y="3595610"/>
            <a:ext cx="1818751" cy="16680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7DD892-C216-C630-35AA-0B52F2C44D99}"/>
              </a:ext>
            </a:extLst>
          </p:cNvPr>
          <p:cNvSpPr txBox="1"/>
          <p:nvPr/>
        </p:nvSpPr>
        <p:spPr>
          <a:xfrm>
            <a:off x="3524457" y="2957443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Background Estimation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CF71CD-DADE-EE4D-9B88-1821BE164CF8}"/>
              </a:ext>
            </a:extLst>
          </p:cNvPr>
          <p:cNvSpPr txBox="1"/>
          <p:nvPr/>
        </p:nvSpPr>
        <p:spPr>
          <a:xfrm>
            <a:off x="3502268" y="4984992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Noise Estimation</a:t>
            </a:r>
          </a:p>
        </p:txBody>
      </p:sp>
      <p:pic>
        <p:nvPicPr>
          <p:cNvPr id="24" name="Graphic 23" descr="Bar chart outline">
            <a:extLst>
              <a:ext uri="{FF2B5EF4-FFF2-40B4-BE49-F238E27FC236}">
                <a16:creationId xmlns:a16="http://schemas.microsoft.com/office/drawing/2014/main" id="{8E8F484A-A6FD-FCDE-E556-60F111DCA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709" y="2898749"/>
            <a:ext cx="914400" cy="9144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4B3A67-B3D2-D24E-E2A4-49379BFD34FF}"/>
              </a:ext>
            </a:extLst>
          </p:cNvPr>
          <p:cNvSpPr/>
          <p:nvPr/>
        </p:nvSpPr>
        <p:spPr>
          <a:xfrm>
            <a:off x="6224953" y="2594986"/>
            <a:ext cx="1818751" cy="16680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phic 26" descr="Bar chart with solid fill">
            <a:extLst>
              <a:ext uri="{FF2B5EF4-FFF2-40B4-BE49-F238E27FC236}">
                <a16:creationId xmlns:a16="http://schemas.microsoft.com/office/drawing/2014/main" id="{116A680F-FAC4-DCA3-90E9-574CDEFF7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1778" y="2720334"/>
            <a:ext cx="1405100" cy="14051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5EEF51D-ABE3-9991-1191-46B6C9F3566F}"/>
              </a:ext>
            </a:extLst>
          </p:cNvPr>
          <p:cNvSpPr txBox="1"/>
          <p:nvPr/>
        </p:nvSpPr>
        <p:spPr>
          <a:xfrm>
            <a:off x="6247142" y="3963735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Dynamic Thresholding</a:t>
            </a:r>
          </a:p>
        </p:txBody>
      </p:sp>
      <p:pic>
        <p:nvPicPr>
          <p:cNvPr id="33" name="Graphic 32" descr="Repeat with solid fill">
            <a:extLst>
              <a:ext uri="{FF2B5EF4-FFF2-40B4-BE49-F238E27FC236}">
                <a16:creationId xmlns:a16="http://schemas.microsoft.com/office/drawing/2014/main" id="{102C8460-1EF0-4DC7-C23F-39383B744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2720" y="1625718"/>
            <a:ext cx="1415143" cy="1415143"/>
          </a:xfrm>
          <a:prstGeom prst="rect">
            <a:avLst/>
          </a:prstGeom>
        </p:spPr>
      </p:pic>
      <p:pic>
        <p:nvPicPr>
          <p:cNvPr id="34" name="Graphic 33" descr="Repeat with solid fill">
            <a:extLst>
              <a:ext uri="{FF2B5EF4-FFF2-40B4-BE49-F238E27FC236}">
                <a16:creationId xmlns:a16="http://schemas.microsoft.com/office/drawing/2014/main" id="{D32E50AD-7E2F-DE0F-07FE-5CE28CC7A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4071" y="3635802"/>
            <a:ext cx="1415143" cy="1415143"/>
          </a:xfrm>
          <a:prstGeom prst="rect">
            <a:avLst/>
          </a:prstGeom>
        </p:spPr>
      </p:pic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C5388CC-8DA1-5C11-A1F6-85B5221994EF}"/>
              </a:ext>
            </a:extLst>
          </p:cNvPr>
          <p:cNvCxnSpPr/>
          <p:nvPr/>
        </p:nvCxnSpPr>
        <p:spPr>
          <a:xfrm>
            <a:off x="5298830" y="2411504"/>
            <a:ext cx="926123" cy="1017496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05A9084-5EBD-8428-8F66-C9F69024019E}"/>
              </a:ext>
            </a:extLst>
          </p:cNvPr>
          <p:cNvCxnSpPr/>
          <p:nvPr/>
        </p:nvCxnSpPr>
        <p:spPr>
          <a:xfrm flipV="1">
            <a:off x="5298830" y="3429000"/>
            <a:ext cx="926123" cy="1000624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Checklist with solid fill">
            <a:extLst>
              <a:ext uri="{FF2B5EF4-FFF2-40B4-BE49-F238E27FC236}">
                <a16:creationId xmlns:a16="http://schemas.microsoft.com/office/drawing/2014/main" id="{42A8196F-50A4-F278-50AF-E3B6904C8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9210" y="2304367"/>
            <a:ext cx="2243714" cy="224371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BE4321D-96EB-0003-EF85-D72A857D4275}"/>
              </a:ext>
            </a:extLst>
          </p:cNvPr>
          <p:cNvSpPr/>
          <p:nvPr/>
        </p:nvSpPr>
        <p:spPr>
          <a:xfrm>
            <a:off x="8635092" y="2680142"/>
            <a:ext cx="442127" cy="150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 descr="Lightning bolt with solid fill">
            <a:extLst>
              <a:ext uri="{FF2B5EF4-FFF2-40B4-BE49-F238E27FC236}">
                <a16:creationId xmlns:a16="http://schemas.microsoft.com/office/drawing/2014/main" id="{EB213523-E3A6-890E-FE15-BA1D8183B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8395" y="3075760"/>
            <a:ext cx="438966" cy="399610"/>
          </a:xfrm>
          <a:prstGeom prst="rect">
            <a:avLst/>
          </a:prstGeom>
        </p:spPr>
      </p:pic>
      <p:pic>
        <p:nvPicPr>
          <p:cNvPr id="50" name="Graphic 49" descr="Lightning bolt with solid fill">
            <a:extLst>
              <a:ext uri="{FF2B5EF4-FFF2-40B4-BE49-F238E27FC236}">
                <a16:creationId xmlns:a16="http://schemas.microsoft.com/office/drawing/2014/main" id="{96FBC06E-DCBE-98EC-E536-892F585549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0554" y="3442325"/>
            <a:ext cx="438966" cy="399610"/>
          </a:xfrm>
          <a:prstGeom prst="rect">
            <a:avLst/>
          </a:prstGeom>
        </p:spPr>
      </p:pic>
      <p:pic>
        <p:nvPicPr>
          <p:cNvPr id="51" name="Graphic 50" descr="Lightning bolt with solid fill">
            <a:extLst>
              <a:ext uri="{FF2B5EF4-FFF2-40B4-BE49-F238E27FC236}">
                <a16:creationId xmlns:a16="http://schemas.microsoft.com/office/drawing/2014/main" id="{64B3CF97-435B-A941-DE5E-B753F0557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38347" y="3815787"/>
            <a:ext cx="438966" cy="399610"/>
          </a:xfrm>
          <a:prstGeom prst="rect">
            <a:avLst/>
          </a:prstGeom>
        </p:spPr>
      </p:pic>
      <p:pic>
        <p:nvPicPr>
          <p:cNvPr id="52" name="Graphic 51" descr="Lightning bolt with solid fill">
            <a:extLst>
              <a:ext uri="{FF2B5EF4-FFF2-40B4-BE49-F238E27FC236}">
                <a16:creationId xmlns:a16="http://schemas.microsoft.com/office/drawing/2014/main" id="{5B3CF88B-0FF6-269F-10CC-4D6260311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5094" y="2718686"/>
            <a:ext cx="438966" cy="399610"/>
          </a:xfrm>
          <a:prstGeom prst="rect">
            <a:avLst/>
          </a:prstGeom>
        </p:spPr>
      </p:pic>
      <p:pic>
        <p:nvPicPr>
          <p:cNvPr id="54" name="Graphic 53" descr="Images with solid fill">
            <a:extLst>
              <a:ext uri="{FF2B5EF4-FFF2-40B4-BE49-F238E27FC236}">
                <a16:creationId xmlns:a16="http://schemas.microsoft.com/office/drawing/2014/main" id="{8F0FDAF6-0C22-C9F3-BA7E-61EC10DA11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3346" y="2547370"/>
            <a:ext cx="1668027" cy="1668027"/>
          </a:xfrm>
          <a:prstGeom prst="rect">
            <a:avLst/>
          </a:prstGeom>
        </p:spPr>
      </p:pic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9190341-BB57-F0E1-3FBF-1206CF777FFE}"/>
              </a:ext>
            </a:extLst>
          </p:cNvPr>
          <p:cNvCxnSpPr>
            <a:cxnSpLocks/>
            <a:stCxn id="54" idx="3"/>
            <a:endCxn id="4" idx="1"/>
          </p:cNvCxnSpPr>
          <p:nvPr/>
        </p:nvCxnSpPr>
        <p:spPr>
          <a:xfrm flipV="1">
            <a:off x="2341373" y="2411504"/>
            <a:ext cx="1138706" cy="969880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1F3361E-A5E1-3730-7D7D-967974CF4E41}"/>
              </a:ext>
            </a:extLst>
          </p:cNvPr>
          <p:cNvCxnSpPr>
            <a:cxnSpLocks/>
            <a:stCxn id="54" idx="3"/>
            <a:endCxn id="15" idx="1"/>
          </p:cNvCxnSpPr>
          <p:nvPr/>
        </p:nvCxnSpPr>
        <p:spPr>
          <a:xfrm>
            <a:off x="2341373" y="3381384"/>
            <a:ext cx="1138706" cy="1048240"/>
          </a:xfrm>
          <a:prstGeom prst="bentConnector3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40740FD-5435-5704-3904-D309B005EB99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8043704" y="3422884"/>
            <a:ext cx="3657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7265F5C-14F3-CF99-B94C-CA08B4EC24B0}"/>
              </a:ext>
            </a:extLst>
          </p:cNvPr>
          <p:cNvSpPr txBox="1"/>
          <p:nvPr/>
        </p:nvSpPr>
        <p:spPr>
          <a:xfrm>
            <a:off x="8253881" y="4384678"/>
            <a:ext cx="17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Possible Lightning Events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6D9BDF-E4D8-D3E0-5E20-24C03F624895}"/>
              </a:ext>
            </a:extLst>
          </p:cNvPr>
          <p:cNvSpPr txBox="1"/>
          <p:nvPr/>
        </p:nvSpPr>
        <p:spPr>
          <a:xfrm>
            <a:off x="567001" y="4148312"/>
            <a:ext cx="17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Focal Plane Array Readout</a:t>
            </a:r>
          </a:p>
        </p:txBody>
      </p:sp>
      <p:pic>
        <p:nvPicPr>
          <p:cNvPr id="3" name="Graphic 2" descr="Satellite outline">
            <a:extLst>
              <a:ext uri="{FF2B5EF4-FFF2-40B4-BE49-F238E27FC236}">
                <a16:creationId xmlns:a16="http://schemas.microsoft.com/office/drawing/2014/main" id="{4A41EC5E-82CF-5826-790E-E5796D7B4A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0350086" y="2791449"/>
            <a:ext cx="1246248" cy="124624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EECFDD-52B8-0AFF-A5E6-80BFE3694862}"/>
              </a:ext>
            </a:extLst>
          </p:cNvPr>
          <p:cNvCxnSpPr>
            <a:cxnSpLocks/>
          </p:cNvCxnSpPr>
          <p:nvPr/>
        </p:nvCxnSpPr>
        <p:spPr>
          <a:xfrm>
            <a:off x="9848850" y="3442325"/>
            <a:ext cx="555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E903EB-74D2-741B-D73C-0FD4E5E22A1A}"/>
              </a:ext>
            </a:extLst>
          </p:cNvPr>
          <p:cNvSpPr txBox="1"/>
          <p:nvPr/>
        </p:nvSpPr>
        <p:spPr>
          <a:xfrm>
            <a:off x="9967126" y="4069443"/>
            <a:ext cx="177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Downlink</a:t>
            </a:r>
          </a:p>
        </p:txBody>
      </p:sp>
      <p:pic>
        <p:nvPicPr>
          <p:cNvPr id="19" name="Graphic 18" descr="Wi-Fi outline">
            <a:extLst>
              <a:ext uri="{FF2B5EF4-FFF2-40B4-BE49-F238E27FC236}">
                <a16:creationId xmlns:a16="http://schemas.microsoft.com/office/drawing/2014/main" id="{E8007ADE-D97F-BF17-1677-07DEC02CCA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032008">
            <a:off x="11188007" y="3603765"/>
            <a:ext cx="914400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2A8AF-645F-19E1-7313-39CCB0161A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1852" y="1196083"/>
            <a:ext cx="2998301" cy="774296"/>
          </a:xfrm>
        </p:spPr>
        <p:txBody>
          <a:bodyPr/>
          <a:lstStyle/>
          <a:p>
            <a:r>
              <a:rPr lang="en-US" sz="1400" dirty="0"/>
              <a:t>By estimating slope, we can reduce the effect scene flow has on the background state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CF6F7A-F0B0-2308-A262-066AF34FD9ED}"/>
              </a:ext>
            </a:extLst>
          </p:cNvPr>
          <p:cNvSpPr/>
          <p:nvPr/>
        </p:nvSpPr>
        <p:spPr>
          <a:xfrm>
            <a:off x="6691784" y="1059697"/>
            <a:ext cx="1212503" cy="11243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Repeat with solid fill">
            <a:extLst>
              <a:ext uri="{FF2B5EF4-FFF2-40B4-BE49-F238E27FC236}">
                <a16:creationId xmlns:a16="http://schemas.microsoft.com/office/drawing/2014/main" id="{B448A6EA-2898-A213-3563-A0BFFD8C0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5325" y="1059697"/>
            <a:ext cx="842991" cy="8429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050550-D921-F5DA-2BE3-DFA66D350A24}"/>
              </a:ext>
            </a:extLst>
          </p:cNvPr>
          <p:cNvSpPr txBox="1"/>
          <p:nvPr/>
        </p:nvSpPr>
        <p:spPr>
          <a:xfrm>
            <a:off x="6672734" y="1803952"/>
            <a:ext cx="126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BG Slope Estimation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812AD72-3708-1461-AE82-D08CEC545B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76642" y="1645834"/>
            <a:ext cx="1415142" cy="39331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7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B099FC-DE33-0E1E-2FD5-4E4B445E57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Maturation of the instrument design in parallel with LMX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Funded partially by Lockheed Martin IRAD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Orbit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575 km altitude, 45.4° inclined orbit is affordably accessed by SpaceX Bandwagon ride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Investigate teaming possibilities and mission 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Instrument only or full mission?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Deliver hardware or deliver data?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best to fund the effort?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91C348-B206-88BB-5B5B-E46871BF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LMLEO Path Forward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7803BD-4CEE-6200-BA57-8D63918C06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We are eager to build a team and support behind LMLEO!</a:t>
            </a:r>
          </a:p>
        </p:txBody>
      </p:sp>
    </p:spTree>
    <p:extLst>
      <p:ext uri="{BB962C8B-B14F-4D97-AF65-F5344CB8AC3E}">
        <p14:creationId xmlns:p14="http://schemas.microsoft.com/office/powerpoint/2010/main" val="9481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CC5B-1441-4FAB-96E5-6DDD4CAA55E3}"/>
              </a:ext>
            </a:extLst>
          </p:cNvPr>
          <p:cNvSpPr txBox="1"/>
          <p:nvPr/>
        </p:nvSpPr>
        <p:spPr>
          <a:xfrm>
            <a:off x="1" y="662716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© 2025 Lockheed Martin Corporation. 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FB2A2-8DBA-2F8C-32BA-665F66F1D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671035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414042"/>
      </a:dk2>
      <a:lt2>
        <a:srgbClr val="F7F8F9"/>
      </a:lt2>
      <a:accent1>
        <a:srgbClr val="002F6C"/>
      </a:accent1>
      <a:accent2>
        <a:srgbClr val="00809E"/>
      </a:accent2>
      <a:accent3>
        <a:srgbClr val="00968F"/>
      </a:accent3>
      <a:accent4>
        <a:srgbClr val="F7D117"/>
      </a:accent4>
      <a:accent5>
        <a:srgbClr val="64B3E8"/>
      </a:accent5>
      <a:accent6>
        <a:srgbClr val="A4899F"/>
      </a:accent6>
      <a:hlink>
        <a:srgbClr val="0563C1"/>
      </a:hlink>
      <a:folHlink>
        <a:srgbClr val="A489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ckheed Martin PowerPoint_2018_Blue-Title2" id="{FF18C928-1474-A540-8A09-1C36D92B1F60}" vid="{5E11714D-AF48-9E40-8241-CE818B50FA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a8b311-be8c-45b0-a184-8bcb55bfd42f" xsi:nil="true"/>
    <SharedWithUsers xmlns="40a8b311-be8c-45b0-a184-8bcb55bfd42f">
      <UserInfo>
        <DisplayName>Akers, David (US)</DisplayName>
        <AccountId>79889</AccountId>
        <AccountType/>
      </UserInfo>
      <UserInfo>
        <DisplayName>Donald-Bryant, LORI A (US)</DisplayName>
        <AccountId>35318</AccountId>
        <AccountType/>
      </UserInfo>
      <UserInfo>
        <DisplayName>Bettes, Thomas N (US)</DisplayName>
        <AccountId>40020</AccountId>
        <AccountType/>
      </UserInfo>
      <UserInfo>
        <DisplayName>Austin, Timothy (US)</DisplayName>
        <AccountId>15542</AccountId>
        <AccountType/>
      </UserInfo>
      <UserInfo>
        <DisplayName>Heltke, DARRIN (US)</DisplayName>
        <AccountId>37278</AccountId>
        <AccountType/>
      </UserInfo>
      <UserInfo>
        <DisplayName>All Authenticated Users</DisplayName>
        <AccountId>196</AccountId>
        <AccountType/>
      </UserInfo>
      <UserInfo>
        <DisplayName>Tierney, Eileen M (US)</DisplayName>
        <AccountId>31759</AccountId>
        <AccountType/>
      </UserInfo>
    </SharedWithUsers>
    <lcf76f155ced4ddcb4097134ff3c332f xmlns="00553e46-bc36-444a-aab4-dacb78a37e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72A98AEC1446926E3C037274FC89" ma:contentTypeVersion="15" ma:contentTypeDescription="Create a new document." ma:contentTypeScope="" ma:versionID="b7515c5980c1d1ee08a7559d3d835382">
  <xsd:schema xmlns:xsd="http://www.w3.org/2001/XMLSchema" xmlns:xs="http://www.w3.org/2001/XMLSchema" xmlns:p="http://schemas.microsoft.com/office/2006/metadata/properties" xmlns:ns2="00553e46-bc36-444a-aab4-dacb78a37eda" xmlns:ns3="40a8b311-be8c-45b0-a184-8bcb55bfd42f" targetNamespace="http://schemas.microsoft.com/office/2006/metadata/properties" ma:root="true" ma:fieldsID="86b05586c5d431225a8e915c3af6e615" ns2:_="" ns3:_="">
    <xsd:import namespace="00553e46-bc36-444a-aab4-dacb78a37eda"/>
    <xsd:import namespace="40a8b311-be8c-45b0-a184-8bcb55bfd4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53e46-bc36-444a-aab4-dacb78a37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fb6dc33-a77e-4906-9653-fd9840b779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8b311-be8c-45b0-a184-8bcb55bfd4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5320547-5b21-4a23-b536-1c7ab8210dc1}" ma:internalName="TaxCatchAll" ma:showField="CatchAllData" ma:web="40a8b311-be8c-45b0-a184-8bcb55bfd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9D200-8C76-4381-B149-0ABAA83066D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a8b311-be8c-45b0-a184-8bcb55bfd42f"/>
    <ds:schemaRef ds:uri="00553e46-bc36-444a-aab4-dacb78a37eda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5D910FE-BA35-46CD-9006-7B6EAFC627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DDADB-DA9D-44A9-A55F-5455EC480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53e46-bc36-444a-aab4-dacb78a37eda"/>
    <ds:schemaRef ds:uri="40a8b311-be8c-45b0-a184-8bcb55bfd4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13677</TotalTime>
  <Words>634</Words>
  <Application>Microsoft Office PowerPoint</Application>
  <PresentationFormat>Widescreen</PresentationFormat>
  <Paragraphs>100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Nova Cond</vt:lpstr>
      <vt:lpstr>Calibri</vt:lpstr>
      <vt:lpstr>Cambria Math</vt:lpstr>
      <vt:lpstr>Symbol</vt:lpstr>
      <vt:lpstr>Wingdings</vt:lpstr>
      <vt:lpstr>1_Office Theme</vt:lpstr>
      <vt:lpstr>LMLEO</vt:lpstr>
      <vt:lpstr>What is LMLEO?</vt:lpstr>
      <vt:lpstr>LMLEO Image Simulation</vt:lpstr>
      <vt:lpstr>GeoXO LMX Lightning Detection Algorithm in GEO</vt:lpstr>
      <vt:lpstr>Scene Flow – “I've got a feeling we're not in GEO anymore!”</vt:lpstr>
      <vt:lpstr>Algorithm Adaptations for LEO</vt:lpstr>
      <vt:lpstr>Algorithm Adaptations for LEO</vt:lpstr>
      <vt:lpstr>LMLEO Path Forward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Edgington, Samantha F (US)</dc:creator>
  <cp:keywords>Unrestricted, ; template; Official; PowerPoint</cp:keywords>
  <dc:description/>
  <cp:lastModifiedBy>Dalrymple, Jonathan J (US)</cp:lastModifiedBy>
  <cp:revision>166</cp:revision>
  <dcterms:created xsi:type="dcterms:W3CDTF">2018-09-19T12:26:03Z</dcterms:created>
  <dcterms:modified xsi:type="dcterms:W3CDTF">2025-08-25T20:55:10Z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0x01010063BA72A98AEC1446926E3C037274FC89</vt:lpwstr>
  </property>
  <property fmtid="{D5CDD505-2E9C-101B-9397-08002B2CF9AE}" pid="3" name="Enterprise Keywords">
    <vt:lpwstr>34;#Official|cf27d6ae-165f-4fd4-82df-b359670c06e5;#33;#template|aa6d2b24-3068-464c-b8a1-9c0912f06071;#32;#PowerPoint|fdd97a65-f75e-49d0-985b-95654da0a884;#47;#Unrestricted|70316ec3-66fc-49ab-8e57-7fe1d4753415</vt:lpwstr>
  </property>
  <property fmtid="{D5CDD505-2E9C-101B-9397-08002B2CF9AE}" pid="4" name="checkedProgramsCount">
    <vt:i4>0</vt:i4>
  </property>
  <property fmtid="{D5CDD505-2E9C-101B-9397-08002B2CF9AE}" pid="5" name="LM SIP Document Sensitivity">
    <vt:lpwstr/>
  </property>
  <property fmtid="{D5CDD505-2E9C-101B-9397-08002B2CF9AE}" pid="6" name="Document Author">
    <vt:lpwstr>ACCT01\hnguye17</vt:lpwstr>
  </property>
  <property fmtid="{D5CDD505-2E9C-101B-9397-08002B2CF9AE}" pid="7" name="Document Sensitivity">
    <vt:lpwstr>1</vt:lpwstr>
  </property>
  <property fmtid="{D5CDD505-2E9C-101B-9397-08002B2CF9AE}" pid="8" name="ThirdParty">
    <vt:lpwstr/>
  </property>
  <property fmtid="{D5CDD505-2E9C-101B-9397-08002B2CF9AE}" pid="9" name="OCI Restriction">
    <vt:bool>false</vt:bool>
  </property>
  <property fmtid="{D5CDD505-2E9C-101B-9397-08002B2CF9AE}" pid="10" name="OCI Additional Info">
    <vt:lpwstr/>
  </property>
  <property fmtid="{D5CDD505-2E9C-101B-9397-08002B2CF9AE}" pid="11" name="Allow Header Overwrite">
    <vt:bool>true</vt:bool>
  </property>
  <property fmtid="{D5CDD505-2E9C-101B-9397-08002B2CF9AE}" pid="12" name="Allow Footer Overwrite">
    <vt:bool>true</vt:bool>
  </property>
  <property fmtid="{D5CDD505-2E9C-101B-9397-08002B2CF9AE}" pid="13" name="Multiple Selected">
    <vt:lpwstr>-1</vt:lpwstr>
  </property>
  <property fmtid="{D5CDD505-2E9C-101B-9397-08002B2CF9AE}" pid="14" name="SIPLongWording">
    <vt:lpwstr>_x000d_
_x000d_
</vt:lpwstr>
  </property>
  <property fmtid="{D5CDD505-2E9C-101B-9397-08002B2CF9AE}" pid="15" name="ExpCountry">
    <vt:lpwstr/>
  </property>
  <property fmtid="{D5CDD505-2E9C-101B-9397-08002B2CF9AE}" pid="16" name="TextBoxAndDropdownValues">
    <vt:lpwstr/>
  </property>
  <property fmtid="{D5CDD505-2E9C-101B-9397-08002B2CF9AE}" pid="17" name="SecurityClassification">
    <vt:lpwstr/>
  </property>
  <property fmtid="{D5CDD505-2E9C-101B-9397-08002B2CF9AE}" pid="18" name="MSIP_Label_502bc7c3-f152-4da1-98bd-f7a1bebdf752_Enabled">
    <vt:lpwstr>true</vt:lpwstr>
  </property>
  <property fmtid="{D5CDD505-2E9C-101B-9397-08002B2CF9AE}" pid="19" name="MSIP_Label_502bc7c3-f152-4da1-98bd-f7a1bebdf752_SetDate">
    <vt:lpwstr>2024-09-12T23:13:37Z</vt:lpwstr>
  </property>
  <property fmtid="{D5CDD505-2E9C-101B-9397-08002B2CF9AE}" pid="20" name="MSIP_Label_502bc7c3-f152-4da1-98bd-f7a1bebdf752_Method">
    <vt:lpwstr>Privileged</vt:lpwstr>
  </property>
  <property fmtid="{D5CDD505-2E9C-101B-9397-08002B2CF9AE}" pid="21" name="MSIP_Label_502bc7c3-f152-4da1-98bd-f7a1bebdf752_Name">
    <vt:lpwstr>Unrestricted</vt:lpwstr>
  </property>
  <property fmtid="{D5CDD505-2E9C-101B-9397-08002B2CF9AE}" pid="22" name="MSIP_Label_502bc7c3-f152-4da1-98bd-f7a1bebdf752_SiteId">
    <vt:lpwstr>b18f006c-b0fc-467d-b23a-a35b5695b5dc</vt:lpwstr>
  </property>
  <property fmtid="{D5CDD505-2E9C-101B-9397-08002B2CF9AE}" pid="23" name="MSIP_Label_502bc7c3-f152-4da1-98bd-f7a1bebdf752_ActionId">
    <vt:lpwstr>bb609657-d88c-4efe-aff0-56c1d3c12780</vt:lpwstr>
  </property>
  <property fmtid="{D5CDD505-2E9C-101B-9397-08002B2CF9AE}" pid="24" name="MSIP_Label_502bc7c3-f152-4da1-98bd-f7a1bebdf752_ContentBits">
    <vt:lpwstr>0</vt:lpwstr>
  </property>
  <property fmtid="{D5CDD505-2E9C-101B-9397-08002B2CF9AE}" pid="25" name="MediaServiceImageTags">
    <vt:lpwstr/>
  </property>
</Properties>
</file>