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3" r:id="rId7"/>
    <p:sldId id="261" r:id="rId8"/>
    <p:sldId id="266" r:id="rId9"/>
    <p:sldId id="265" r:id="rId10"/>
    <p:sldId id="26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04" d="100"/>
          <a:sy n="104" d="100"/>
        </p:scale>
        <p:origin x="23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70F38-D417-01C8-7B66-C64655C5A2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321146-02CB-C17D-1778-B012F745EA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46E066-FBEC-D704-7D0C-B4817C014068}"/>
              </a:ext>
            </a:extLst>
          </p:cNvPr>
          <p:cNvSpPr>
            <a:spLocks noGrp="1"/>
          </p:cNvSpPr>
          <p:nvPr>
            <p:ph type="dt" sz="half" idx="10"/>
          </p:nvPr>
        </p:nvSpPr>
        <p:spPr/>
        <p:txBody>
          <a:bodyPr/>
          <a:lstStyle/>
          <a:p>
            <a:fld id="{B021DF27-0ED9-5843-8445-0739C15B58E5}" type="datetimeFigureOut">
              <a:rPr lang="en-US" smtClean="0"/>
              <a:t>8/29/25</a:t>
            </a:fld>
            <a:endParaRPr lang="en-US"/>
          </a:p>
        </p:txBody>
      </p:sp>
      <p:sp>
        <p:nvSpPr>
          <p:cNvPr id="5" name="Footer Placeholder 4">
            <a:extLst>
              <a:ext uri="{FF2B5EF4-FFF2-40B4-BE49-F238E27FC236}">
                <a16:creationId xmlns:a16="http://schemas.microsoft.com/office/drawing/2014/main" id="{481BB4A9-ED03-02E5-CB4D-1BF02D0171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232121-FE1E-428F-DEA7-2BDDD5DF7189}"/>
              </a:ext>
            </a:extLst>
          </p:cNvPr>
          <p:cNvSpPr>
            <a:spLocks noGrp="1"/>
          </p:cNvSpPr>
          <p:nvPr>
            <p:ph type="sldNum" sz="quarter" idx="12"/>
          </p:nvPr>
        </p:nvSpPr>
        <p:spPr/>
        <p:txBody>
          <a:bodyPr/>
          <a:lstStyle/>
          <a:p>
            <a:fld id="{3015D6CD-D4C0-5D4E-8B21-06BC262D4819}" type="slidenum">
              <a:rPr lang="en-US" smtClean="0"/>
              <a:t>‹#›</a:t>
            </a:fld>
            <a:endParaRPr lang="en-US"/>
          </a:p>
        </p:txBody>
      </p:sp>
    </p:spTree>
    <p:extLst>
      <p:ext uri="{BB962C8B-B14F-4D97-AF65-F5344CB8AC3E}">
        <p14:creationId xmlns:p14="http://schemas.microsoft.com/office/powerpoint/2010/main" val="1871501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91926-510E-0C2D-5705-37DF6A69D2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1DFCA7-B09F-793B-5460-DEA91B83A0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19CEA8-DC2A-F1E1-D973-1F76D2099064}"/>
              </a:ext>
            </a:extLst>
          </p:cNvPr>
          <p:cNvSpPr>
            <a:spLocks noGrp="1"/>
          </p:cNvSpPr>
          <p:nvPr>
            <p:ph type="dt" sz="half" idx="10"/>
          </p:nvPr>
        </p:nvSpPr>
        <p:spPr/>
        <p:txBody>
          <a:bodyPr/>
          <a:lstStyle/>
          <a:p>
            <a:fld id="{B021DF27-0ED9-5843-8445-0739C15B58E5}" type="datetimeFigureOut">
              <a:rPr lang="en-US" smtClean="0"/>
              <a:t>8/29/25</a:t>
            </a:fld>
            <a:endParaRPr lang="en-US"/>
          </a:p>
        </p:txBody>
      </p:sp>
      <p:sp>
        <p:nvSpPr>
          <p:cNvPr id="5" name="Footer Placeholder 4">
            <a:extLst>
              <a:ext uri="{FF2B5EF4-FFF2-40B4-BE49-F238E27FC236}">
                <a16:creationId xmlns:a16="http://schemas.microsoft.com/office/drawing/2014/main" id="{7C05324F-41FC-E369-F6B4-B780252436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20B518-EF2D-5CF9-72BC-FB6F7DDE7F48}"/>
              </a:ext>
            </a:extLst>
          </p:cNvPr>
          <p:cNvSpPr>
            <a:spLocks noGrp="1"/>
          </p:cNvSpPr>
          <p:nvPr>
            <p:ph type="sldNum" sz="quarter" idx="12"/>
          </p:nvPr>
        </p:nvSpPr>
        <p:spPr/>
        <p:txBody>
          <a:bodyPr/>
          <a:lstStyle/>
          <a:p>
            <a:fld id="{3015D6CD-D4C0-5D4E-8B21-06BC262D4819}" type="slidenum">
              <a:rPr lang="en-US" smtClean="0"/>
              <a:t>‹#›</a:t>
            </a:fld>
            <a:endParaRPr lang="en-US"/>
          </a:p>
        </p:txBody>
      </p:sp>
    </p:spTree>
    <p:extLst>
      <p:ext uri="{BB962C8B-B14F-4D97-AF65-F5344CB8AC3E}">
        <p14:creationId xmlns:p14="http://schemas.microsoft.com/office/powerpoint/2010/main" val="2070215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3FF176-4A83-C3B4-421F-7BC9AFCB4A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5E5186-4282-33D4-D758-A14FE00F8D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E5F974-2510-ABBD-605F-CFB0BFDB6BA0}"/>
              </a:ext>
            </a:extLst>
          </p:cNvPr>
          <p:cNvSpPr>
            <a:spLocks noGrp="1"/>
          </p:cNvSpPr>
          <p:nvPr>
            <p:ph type="dt" sz="half" idx="10"/>
          </p:nvPr>
        </p:nvSpPr>
        <p:spPr/>
        <p:txBody>
          <a:bodyPr/>
          <a:lstStyle/>
          <a:p>
            <a:fld id="{B021DF27-0ED9-5843-8445-0739C15B58E5}" type="datetimeFigureOut">
              <a:rPr lang="en-US" smtClean="0"/>
              <a:t>8/29/25</a:t>
            </a:fld>
            <a:endParaRPr lang="en-US"/>
          </a:p>
        </p:txBody>
      </p:sp>
      <p:sp>
        <p:nvSpPr>
          <p:cNvPr id="5" name="Footer Placeholder 4">
            <a:extLst>
              <a:ext uri="{FF2B5EF4-FFF2-40B4-BE49-F238E27FC236}">
                <a16:creationId xmlns:a16="http://schemas.microsoft.com/office/drawing/2014/main" id="{97A91B88-94B4-5767-CB9D-EFDA83564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CC4F0D-0345-05AA-9702-544F39460E4E}"/>
              </a:ext>
            </a:extLst>
          </p:cNvPr>
          <p:cNvSpPr>
            <a:spLocks noGrp="1"/>
          </p:cNvSpPr>
          <p:nvPr>
            <p:ph type="sldNum" sz="quarter" idx="12"/>
          </p:nvPr>
        </p:nvSpPr>
        <p:spPr/>
        <p:txBody>
          <a:bodyPr/>
          <a:lstStyle/>
          <a:p>
            <a:fld id="{3015D6CD-D4C0-5D4E-8B21-06BC262D4819}" type="slidenum">
              <a:rPr lang="en-US" smtClean="0"/>
              <a:t>‹#›</a:t>
            </a:fld>
            <a:endParaRPr lang="en-US"/>
          </a:p>
        </p:txBody>
      </p:sp>
    </p:spTree>
    <p:extLst>
      <p:ext uri="{BB962C8B-B14F-4D97-AF65-F5344CB8AC3E}">
        <p14:creationId xmlns:p14="http://schemas.microsoft.com/office/powerpoint/2010/main" val="1268785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09A33-D595-B078-686B-A6650216AD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8997DD-F974-82F1-1DDA-2BCD752A23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3DFAD8-56B0-E8B7-EE20-0CC18A735889}"/>
              </a:ext>
            </a:extLst>
          </p:cNvPr>
          <p:cNvSpPr>
            <a:spLocks noGrp="1"/>
          </p:cNvSpPr>
          <p:nvPr>
            <p:ph type="dt" sz="half" idx="10"/>
          </p:nvPr>
        </p:nvSpPr>
        <p:spPr/>
        <p:txBody>
          <a:bodyPr/>
          <a:lstStyle/>
          <a:p>
            <a:fld id="{B021DF27-0ED9-5843-8445-0739C15B58E5}" type="datetimeFigureOut">
              <a:rPr lang="en-US" smtClean="0"/>
              <a:t>8/29/25</a:t>
            </a:fld>
            <a:endParaRPr lang="en-US"/>
          </a:p>
        </p:txBody>
      </p:sp>
      <p:sp>
        <p:nvSpPr>
          <p:cNvPr id="5" name="Footer Placeholder 4">
            <a:extLst>
              <a:ext uri="{FF2B5EF4-FFF2-40B4-BE49-F238E27FC236}">
                <a16:creationId xmlns:a16="http://schemas.microsoft.com/office/drawing/2014/main" id="{63B58ED4-02F6-CC1A-B5F3-2DE2FEE32A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6DF7D-0050-31C5-1FDE-58C426A0ECCC}"/>
              </a:ext>
            </a:extLst>
          </p:cNvPr>
          <p:cNvSpPr>
            <a:spLocks noGrp="1"/>
          </p:cNvSpPr>
          <p:nvPr>
            <p:ph type="sldNum" sz="quarter" idx="12"/>
          </p:nvPr>
        </p:nvSpPr>
        <p:spPr/>
        <p:txBody>
          <a:bodyPr/>
          <a:lstStyle/>
          <a:p>
            <a:fld id="{3015D6CD-D4C0-5D4E-8B21-06BC262D4819}" type="slidenum">
              <a:rPr lang="en-US" smtClean="0"/>
              <a:t>‹#›</a:t>
            </a:fld>
            <a:endParaRPr lang="en-US"/>
          </a:p>
        </p:txBody>
      </p:sp>
    </p:spTree>
    <p:extLst>
      <p:ext uri="{BB962C8B-B14F-4D97-AF65-F5344CB8AC3E}">
        <p14:creationId xmlns:p14="http://schemas.microsoft.com/office/powerpoint/2010/main" val="1186333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31280-5B14-1270-4D33-29328B3B60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93A27A-99C1-86F2-5F2C-B98095152EE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7C1C05-6F69-818B-2070-65B36880BD85}"/>
              </a:ext>
            </a:extLst>
          </p:cNvPr>
          <p:cNvSpPr>
            <a:spLocks noGrp="1"/>
          </p:cNvSpPr>
          <p:nvPr>
            <p:ph type="dt" sz="half" idx="10"/>
          </p:nvPr>
        </p:nvSpPr>
        <p:spPr/>
        <p:txBody>
          <a:bodyPr/>
          <a:lstStyle/>
          <a:p>
            <a:fld id="{B021DF27-0ED9-5843-8445-0739C15B58E5}" type="datetimeFigureOut">
              <a:rPr lang="en-US" smtClean="0"/>
              <a:t>8/29/25</a:t>
            </a:fld>
            <a:endParaRPr lang="en-US"/>
          </a:p>
        </p:txBody>
      </p:sp>
      <p:sp>
        <p:nvSpPr>
          <p:cNvPr id="5" name="Footer Placeholder 4">
            <a:extLst>
              <a:ext uri="{FF2B5EF4-FFF2-40B4-BE49-F238E27FC236}">
                <a16:creationId xmlns:a16="http://schemas.microsoft.com/office/drawing/2014/main" id="{3ACB90EF-D52F-59EE-AB56-E6331C4186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5547B2-3DC8-F7D2-639F-A9A327457A7B}"/>
              </a:ext>
            </a:extLst>
          </p:cNvPr>
          <p:cNvSpPr>
            <a:spLocks noGrp="1"/>
          </p:cNvSpPr>
          <p:nvPr>
            <p:ph type="sldNum" sz="quarter" idx="12"/>
          </p:nvPr>
        </p:nvSpPr>
        <p:spPr/>
        <p:txBody>
          <a:bodyPr/>
          <a:lstStyle/>
          <a:p>
            <a:fld id="{3015D6CD-D4C0-5D4E-8B21-06BC262D4819}" type="slidenum">
              <a:rPr lang="en-US" smtClean="0"/>
              <a:t>‹#›</a:t>
            </a:fld>
            <a:endParaRPr lang="en-US"/>
          </a:p>
        </p:txBody>
      </p:sp>
    </p:spTree>
    <p:extLst>
      <p:ext uri="{BB962C8B-B14F-4D97-AF65-F5344CB8AC3E}">
        <p14:creationId xmlns:p14="http://schemas.microsoft.com/office/powerpoint/2010/main" val="1410415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D11A1-7DFF-BDFC-C477-260E84F971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69B70C-F34A-84C7-A0F0-473B77B3BD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A8414A-6387-B2EE-E09E-1E640569E6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78ECBB-FCBC-72C5-DE15-8D16F0DF6CD9}"/>
              </a:ext>
            </a:extLst>
          </p:cNvPr>
          <p:cNvSpPr>
            <a:spLocks noGrp="1"/>
          </p:cNvSpPr>
          <p:nvPr>
            <p:ph type="dt" sz="half" idx="10"/>
          </p:nvPr>
        </p:nvSpPr>
        <p:spPr/>
        <p:txBody>
          <a:bodyPr/>
          <a:lstStyle/>
          <a:p>
            <a:fld id="{B021DF27-0ED9-5843-8445-0739C15B58E5}" type="datetimeFigureOut">
              <a:rPr lang="en-US" smtClean="0"/>
              <a:t>8/29/25</a:t>
            </a:fld>
            <a:endParaRPr lang="en-US"/>
          </a:p>
        </p:txBody>
      </p:sp>
      <p:sp>
        <p:nvSpPr>
          <p:cNvPr id="6" name="Footer Placeholder 5">
            <a:extLst>
              <a:ext uri="{FF2B5EF4-FFF2-40B4-BE49-F238E27FC236}">
                <a16:creationId xmlns:a16="http://schemas.microsoft.com/office/drawing/2014/main" id="{FF3555CD-DFAA-5D08-D938-FBE8EC2499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5E6A98-DFD8-A436-F511-943E8819697F}"/>
              </a:ext>
            </a:extLst>
          </p:cNvPr>
          <p:cNvSpPr>
            <a:spLocks noGrp="1"/>
          </p:cNvSpPr>
          <p:nvPr>
            <p:ph type="sldNum" sz="quarter" idx="12"/>
          </p:nvPr>
        </p:nvSpPr>
        <p:spPr/>
        <p:txBody>
          <a:bodyPr/>
          <a:lstStyle/>
          <a:p>
            <a:fld id="{3015D6CD-D4C0-5D4E-8B21-06BC262D4819}" type="slidenum">
              <a:rPr lang="en-US" smtClean="0"/>
              <a:t>‹#›</a:t>
            </a:fld>
            <a:endParaRPr lang="en-US"/>
          </a:p>
        </p:txBody>
      </p:sp>
    </p:spTree>
    <p:extLst>
      <p:ext uri="{BB962C8B-B14F-4D97-AF65-F5344CB8AC3E}">
        <p14:creationId xmlns:p14="http://schemas.microsoft.com/office/powerpoint/2010/main" val="4106738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07E14-4B93-7328-ED04-BEBD7F196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109BA3-D7D2-E4C3-104F-F822513593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D976B5-B6E5-0EDC-08B0-97CEDFBCA7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99102A-B439-29C9-09A5-CD31D73995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15B457-8FC0-C7B5-0BE1-888E13ADC9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61D8E7-565F-805D-EE95-A75CB84C902A}"/>
              </a:ext>
            </a:extLst>
          </p:cNvPr>
          <p:cNvSpPr>
            <a:spLocks noGrp="1"/>
          </p:cNvSpPr>
          <p:nvPr>
            <p:ph type="dt" sz="half" idx="10"/>
          </p:nvPr>
        </p:nvSpPr>
        <p:spPr/>
        <p:txBody>
          <a:bodyPr/>
          <a:lstStyle/>
          <a:p>
            <a:fld id="{B021DF27-0ED9-5843-8445-0739C15B58E5}" type="datetimeFigureOut">
              <a:rPr lang="en-US" smtClean="0"/>
              <a:t>8/29/25</a:t>
            </a:fld>
            <a:endParaRPr lang="en-US"/>
          </a:p>
        </p:txBody>
      </p:sp>
      <p:sp>
        <p:nvSpPr>
          <p:cNvPr id="8" name="Footer Placeholder 7">
            <a:extLst>
              <a:ext uri="{FF2B5EF4-FFF2-40B4-BE49-F238E27FC236}">
                <a16:creationId xmlns:a16="http://schemas.microsoft.com/office/drawing/2014/main" id="{7CEA694B-54C7-45C9-4E3F-FC3196E96C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D21563-A24D-A3D5-5D57-E35EA7EE3EF8}"/>
              </a:ext>
            </a:extLst>
          </p:cNvPr>
          <p:cNvSpPr>
            <a:spLocks noGrp="1"/>
          </p:cNvSpPr>
          <p:nvPr>
            <p:ph type="sldNum" sz="quarter" idx="12"/>
          </p:nvPr>
        </p:nvSpPr>
        <p:spPr/>
        <p:txBody>
          <a:bodyPr/>
          <a:lstStyle/>
          <a:p>
            <a:fld id="{3015D6CD-D4C0-5D4E-8B21-06BC262D4819}" type="slidenum">
              <a:rPr lang="en-US" smtClean="0"/>
              <a:t>‹#›</a:t>
            </a:fld>
            <a:endParaRPr lang="en-US"/>
          </a:p>
        </p:txBody>
      </p:sp>
    </p:spTree>
    <p:extLst>
      <p:ext uri="{BB962C8B-B14F-4D97-AF65-F5344CB8AC3E}">
        <p14:creationId xmlns:p14="http://schemas.microsoft.com/office/powerpoint/2010/main" val="3288827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67EFE-BA71-D247-3F2D-1215E1E2C2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390D0F-30EC-1117-AD0D-C4B9276CD3AA}"/>
              </a:ext>
            </a:extLst>
          </p:cNvPr>
          <p:cNvSpPr>
            <a:spLocks noGrp="1"/>
          </p:cNvSpPr>
          <p:nvPr>
            <p:ph type="dt" sz="half" idx="10"/>
          </p:nvPr>
        </p:nvSpPr>
        <p:spPr/>
        <p:txBody>
          <a:bodyPr/>
          <a:lstStyle/>
          <a:p>
            <a:fld id="{B021DF27-0ED9-5843-8445-0739C15B58E5}" type="datetimeFigureOut">
              <a:rPr lang="en-US" smtClean="0"/>
              <a:t>8/29/25</a:t>
            </a:fld>
            <a:endParaRPr lang="en-US"/>
          </a:p>
        </p:txBody>
      </p:sp>
      <p:sp>
        <p:nvSpPr>
          <p:cNvPr id="4" name="Footer Placeholder 3">
            <a:extLst>
              <a:ext uri="{FF2B5EF4-FFF2-40B4-BE49-F238E27FC236}">
                <a16:creationId xmlns:a16="http://schemas.microsoft.com/office/drawing/2014/main" id="{5FD27D8A-50DF-0CC5-1289-006C5353F0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17C22A-7E5C-36BB-F125-0BE03961E57B}"/>
              </a:ext>
            </a:extLst>
          </p:cNvPr>
          <p:cNvSpPr>
            <a:spLocks noGrp="1"/>
          </p:cNvSpPr>
          <p:nvPr>
            <p:ph type="sldNum" sz="quarter" idx="12"/>
          </p:nvPr>
        </p:nvSpPr>
        <p:spPr/>
        <p:txBody>
          <a:bodyPr/>
          <a:lstStyle/>
          <a:p>
            <a:fld id="{3015D6CD-D4C0-5D4E-8B21-06BC262D4819}" type="slidenum">
              <a:rPr lang="en-US" smtClean="0"/>
              <a:t>‹#›</a:t>
            </a:fld>
            <a:endParaRPr lang="en-US"/>
          </a:p>
        </p:txBody>
      </p:sp>
    </p:spTree>
    <p:extLst>
      <p:ext uri="{BB962C8B-B14F-4D97-AF65-F5344CB8AC3E}">
        <p14:creationId xmlns:p14="http://schemas.microsoft.com/office/powerpoint/2010/main" val="2426894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AA3383-6C3C-BAB6-B72F-A8B6640C6F05}"/>
              </a:ext>
            </a:extLst>
          </p:cNvPr>
          <p:cNvSpPr>
            <a:spLocks noGrp="1"/>
          </p:cNvSpPr>
          <p:nvPr>
            <p:ph type="dt" sz="half" idx="10"/>
          </p:nvPr>
        </p:nvSpPr>
        <p:spPr/>
        <p:txBody>
          <a:bodyPr/>
          <a:lstStyle/>
          <a:p>
            <a:fld id="{B021DF27-0ED9-5843-8445-0739C15B58E5}" type="datetimeFigureOut">
              <a:rPr lang="en-US" smtClean="0"/>
              <a:t>8/29/25</a:t>
            </a:fld>
            <a:endParaRPr lang="en-US"/>
          </a:p>
        </p:txBody>
      </p:sp>
      <p:sp>
        <p:nvSpPr>
          <p:cNvPr id="3" name="Footer Placeholder 2">
            <a:extLst>
              <a:ext uri="{FF2B5EF4-FFF2-40B4-BE49-F238E27FC236}">
                <a16:creationId xmlns:a16="http://schemas.microsoft.com/office/drawing/2014/main" id="{7DCB8015-C80B-41B9-9936-625785BC57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0E30F7-4844-C009-40ED-651E294B02BD}"/>
              </a:ext>
            </a:extLst>
          </p:cNvPr>
          <p:cNvSpPr>
            <a:spLocks noGrp="1"/>
          </p:cNvSpPr>
          <p:nvPr>
            <p:ph type="sldNum" sz="quarter" idx="12"/>
          </p:nvPr>
        </p:nvSpPr>
        <p:spPr/>
        <p:txBody>
          <a:bodyPr/>
          <a:lstStyle/>
          <a:p>
            <a:fld id="{3015D6CD-D4C0-5D4E-8B21-06BC262D4819}" type="slidenum">
              <a:rPr lang="en-US" smtClean="0"/>
              <a:t>‹#›</a:t>
            </a:fld>
            <a:endParaRPr lang="en-US"/>
          </a:p>
        </p:txBody>
      </p:sp>
    </p:spTree>
    <p:extLst>
      <p:ext uri="{BB962C8B-B14F-4D97-AF65-F5344CB8AC3E}">
        <p14:creationId xmlns:p14="http://schemas.microsoft.com/office/powerpoint/2010/main" val="3934072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6FB9F-F087-1AD6-B4DA-EED67DBE3E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A1574A-6376-AEB9-E829-ED16E9C43E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784BD2-410C-0E6F-FD23-2CA489BF75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B450A7-6B01-B07C-A36C-CE2250F8B6CC}"/>
              </a:ext>
            </a:extLst>
          </p:cNvPr>
          <p:cNvSpPr>
            <a:spLocks noGrp="1"/>
          </p:cNvSpPr>
          <p:nvPr>
            <p:ph type="dt" sz="half" idx="10"/>
          </p:nvPr>
        </p:nvSpPr>
        <p:spPr/>
        <p:txBody>
          <a:bodyPr/>
          <a:lstStyle/>
          <a:p>
            <a:fld id="{B021DF27-0ED9-5843-8445-0739C15B58E5}" type="datetimeFigureOut">
              <a:rPr lang="en-US" smtClean="0"/>
              <a:t>8/29/25</a:t>
            </a:fld>
            <a:endParaRPr lang="en-US"/>
          </a:p>
        </p:txBody>
      </p:sp>
      <p:sp>
        <p:nvSpPr>
          <p:cNvPr id="6" name="Footer Placeholder 5">
            <a:extLst>
              <a:ext uri="{FF2B5EF4-FFF2-40B4-BE49-F238E27FC236}">
                <a16:creationId xmlns:a16="http://schemas.microsoft.com/office/drawing/2014/main" id="{505A419B-EF51-13ED-5A26-438FFF1F1D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CB5775-A880-B1A3-F5B9-0EF6A998FD5C}"/>
              </a:ext>
            </a:extLst>
          </p:cNvPr>
          <p:cNvSpPr>
            <a:spLocks noGrp="1"/>
          </p:cNvSpPr>
          <p:nvPr>
            <p:ph type="sldNum" sz="quarter" idx="12"/>
          </p:nvPr>
        </p:nvSpPr>
        <p:spPr/>
        <p:txBody>
          <a:bodyPr/>
          <a:lstStyle/>
          <a:p>
            <a:fld id="{3015D6CD-D4C0-5D4E-8B21-06BC262D4819}" type="slidenum">
              <a:rPr lang="en-US" smtClean="0"/>
              <a:t>‹#›</a:t>
            </a:fld>
            <a:endParaRPr lang="en-US"/>
          </a:p>
        </p:txBody>
      </p:sp>
    </p:spTree>
    <p:extLst>
      <p:ext uri="{BB962C8B-B14F-4D97-AF65-F5344CB8AC3E}">
        <p14:creationId xmlns:p14="http://schemas.microsoft.com/office/powerpoint/2010/main" val="3030148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83D70-64C9-E5F7-CB96-FFBD989069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4A1D23-E035-CE24-9DAB-DCA7B8EA29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3F01B5-C5DF-EA3D-CD16-9F300631A6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742C63-CD9E-211F-7448-C39EB39E1D2E}"/>
              </a:ext>
            </a:extLst>
          </p:cNvPr>
          <p:cNvSpPr>
            <a:spLocks noGrp="1"/>
          </p:cNvSpPr>
          <p:nvPr>
            <p:ph type="dt" sz="half" idx="10"/>
          </p:nvPr>
        </p:nvSpPr>
        <p:spPr/>
        <p:txBody>
          <a:bodyPr/>
          <a:lstStyle/>
          <a:p>
            <a:fld id="{B021DF27-0ED9-5843-8445-0739C15B58E5}" type="datetimeFigureOut">
              <a:rPr lang="en-US" smtClean="0"/>
              <a:t>8/29/25</a:t>
            </a:fld>
            <a:endParaRPr lang="en-US"/>
          </a:p>
        </p:txBody>
      </p:sp>
      <p:sp>
        <p:nvSpPr>
          <p:cNvPr id="6" name="Footer Placeholder 5">
            <a:extLst>
              <a:ext uri="{FF2B5EF4-FFF2-40B4-BE49-F238E27FC236}">
                <a16:creationId xmlns:a16="http://schemas.microsoft.com/office/drawing/2014/main" id="{64DA6DC7-E516-B9B2-44C0-F429EA90C8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14CB41-8BA5-FD3F-5985-4E7A1C3A7B74}"/>
              </a:ext>
            </a:extLst>
          </p:cNvPr>
          <p:cNvSpPr>
            <a:spLocks noGrp="1"/>
          </p:cNvSpPr>
          <p:nvPr>
            <p:ph type="sldNum" sz="quarter" idx="12"/>
          </p:nvPr>
        </p:nvSpPr>
        <p:spPr/>
        <p:txBody>
          <a:bodyPr/>
          <a:lstStyle/>
          <a:p>
            <a:fld id="{3015D6CD-D4C0-5D4E-8B21-06BC262D4819}" type="slidenum">
              <a:rPr lang="en-US" smtClean="0"/>
              <a:t>‹#›</a:t>
            </a:fld>
            <a:endParaRPr lang="en-US"/>
          </a:p>
        </p:txBody>
      </p:sp>
    </p:spTree>
    <p:extLst>
      <p:ext uri="{BB962C8B-B14F-4D97-AF65-F5344CB8AC3E}">
        <p14:creationId xmlns:p14="http://schemas.microsoft.com/office/powerpoint/2010/main" val="493177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355C48-5E9F-B5E5-6A84-5F46ECDE6E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C4690D-4941-1B55-8B22-B0CF6221DA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88D404-F508-06A0-79B0-7DD4AB0821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021DF27-0ED9-5843-8445-0739C15B58E5}" type="datetimeFigureOut">
              <a:rPr lang="en-US" smtClean="0"/>
              <a:t>8/29/25</a:t>
            </a:fld>
            <a:endParaRPr lang="en-US"/>
          </a:p>
        </p:txBody>
      </p:sp>
      <p:sp>
        <p:nvSpPr>
          <p:cNvPr id="5" name="Footer Placeholder 4">
            <a:extLst>
              <a:ext uri="{FF2B5EF4-FFF2-40B4-BE49-F238E27FC236}">
                <a16:creationId xmlns:a16="http://schemas.microsoft.com/office/drawing/2014/main" id="{E8B719AD-237C-66DF-B95F-09B7A41026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FF7E9E-4249-6611-4615-7B72225034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015D6CD-D4C0-5D4E-8B21-06BC262D4819}" type="slidenum">
              <a:rPr lang="en-US" smtClean="0"/>
              <a:t>‹#›</a:t>
            </a:fld>
            <a:endParaRPr lang="en-US"/>
          </a:p>
        </p:txBody>
      </p:sp>
    </p:spTree>
    <p:extLst>
      <p:ext uri="{BB962C8B-B14F-4D97-AF65-F5344CB8AC3E}">
        <p14:creationId xmlns:p14="http://schemas.microsoft.com/office/powerpoint/2010/main" val="2165139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microsoft.com/office/2007/relationships/media" Target="../media/media2.mov"/><Relationship Id="rId7" Type="http://schemas.openxmlformats.org/officeDocument/2006/relationships/slideLayout" Target="../slideLayouts/slideLayout2.xml"/><Relationship Id="rId12" Type="http://schemas.openxmlformats.org/officeDocument/2006/relationships/image" Target="../media/image12.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video" Target="../media/media3.mov"/><Relationship Id="rId11" Type="http://schemas.openxmlformats.org/officeDocument/2006/relationships/image" Target="../media/image1.png"/><Relationship Id="rId5" Type="http://schemas.microsoft.com/office/2007/relationships/media" Target="../media/media3.mov"/><Relationship Id="rId10" Type="http://schemas.openxmlformats.org/officeDocument/2006/relationships/image" Target="../media/image11.png"/><Relationship Id="rId4" Type="http://schemas.openxmlformats.org/officeDocument/2006/relationships/video" Target="../media/media2.mov"/><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C1620-7226-2563-221C-27156CF9DFE6}"/>
              </a:ext>
            </a:extLst>
          </p:cNvPr>
          <p:cNvSpPr>
            <a:spLocks noGrp="1"/>
          </p:cNvSpPr>
          <p:nvPr>
            <p:ph type="ctrTitle"/>
          </p:nvPr>
        </p:nvSpPr>
        <p:spPr>
          <a:xfrm>
            <a:off x="98855" y="1122363"/>
            <a:ext cx="11973696" cy="2387600"/>
          </a:xfrm>
        </p:spPr>
        <p:txBody>
          <a:bodyPr>
            <a:normAutofit fontScale="90000"/>
          </a:bodyPr>
          <a:lstStyle/>
          <a:p>
            <a:r>
              <a:rPr lang="en-US" dirty="0" err="1"/>
              <a:t>Boltcam</a:t>
            </a:r>
            <a:r>
              <a:rPr lang="en-US" dirty="0"/>
              <a:t>: A GPS-Integrated Raspberry Pi Live Streaming and Data Management System for Lightning Observations</a:t>
            </a:r>
          </a:p>
        </p:txBody>
      </p:sp>
      <p:sp>
        <p:nvSpPr>
          <p:cNvPr id="3" name="Subtitle 2">
            <a:extLst>
              <a:ext uri="{FF2B5EF4-FFF2-40B4-BE49-F238E27FC236}">
                <a16:creationId xmlns:a16="http://schemas.microsoft.com/office/drawing/2014/main" id="{906F8123-A98D-922C-E20D-242B06916BFB}"/>
              </a:ext>
            </a:extLst>
          </p:cNvPr>
          <p:cNvSpPr>
            <a:spLocks noGrp="1"/>
          </p:cNvSpPr>
          <p:nvPr>
            <p:ph type="subTitle" idx="1"/>
          </p:nvPr>
        </p:nvSpPr>
        <p:spPr>
          <a:xfrm>
            <a:off x="98855" y="4079875"/>
            <a:ext cx="7214358" cy="1655762"/>
          </a:xfrm>
        </p:spPr>
        <p:txBody>
          <a:bodyPr/>
          <a:lstStyle/>
          <a:p>
            <a:r>
              <a:rPr lang="en-US" dirty="0"/>
              <a:t>Guangyang Fang, Damian Figueroa</a:t>
            </a:r>
          </a:p>
          <a:p>
            <a:r>
              <a:rPr lang="en-US" dirty="0"/>
              <a:t>University of Maryland/ESSIC/CISESS</a:t>
            </a:r>
          </a:p>
          <a:p>
            <a:r>
              <a:rPr lang="en-US" dirty="0"/>
              <a:t>September 2, 2025</a:t>
            </a:r>
          </a:p>
        </p:txBody>
      </p:sp>
      <p:sp>
        <p:nvSpPr>
          <p:cNvPr id="4" name="Subtitle 2">
            <a:extLst>
              <a:ext uri="{FF2B5EF4-FFF2-40B4-BE49-F238E27FC236}">
                <a16:creationId xmlns:a16="http://schemas.microsoft.com/office/drawing/2014/main" id="{09ED5C66-6BAF-45CA-7DFB-26F1AFAA6706}"/>
              </a:ext>
            </a:extLst>
          </p:cNvPr>
          <p:cNvSpPr txBox="1">
            <a:spLocks/>
          </p:cNvSpPr>
          <p:nvPr/>
        </p:nvSpPr>
        <p:spPr>
          <a:xfrm>
            <a:off x="234494" y="3915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a:t>2025 GLM Science Meeting</a:t>
            </a:r>
          </a:p>
        </p:txBody>
      </p:sp>
      <p:pic>
        <p:nvPicPr>
          <p:cNvPr id="5" name="Picture 2" descr="A boat on a lake&#10;&#10;Description automatically generated">
            <a:extLst>
              <a:ext uri="{FF2B5EF4-FFF2-40B4-BE49-F238E27FC236}">
                <a16:creationId xmlns:a16="http://schemas.microsoft.com/office/drawing/2014/main" id="{89683DE1-B32B-33B1-65D9-C82BE2A5D6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1" r="-736" b="10960"/>
          <a:stretch>
            <a:fillRect/>
          </a:stretch>
        </p:blipFill>
        <p:spPr bwMode="auto">
          <a:xfrm>
            <a:off x="7313213" y="3923851"/>
            <a:ext cx="3379695" cy="2216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799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DC584-99F5-7EF0-5AED-92A151C5F2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7976D2-4627-C868-FC9A-DCEACEA676BE}"/>
              </a:ext>
            </a:extLst>
          </p:cNvPr>
          <p:cNvSpPr>
            <a:spLocks noGrp="1"/>
          </p:cNvSpPr>
          <p:nvPr>
            <p:ph type="title"/>
          </p:nvPr>
        </p:nvSpPr>
        <p:spPr>
          <a:xfrm>
            <a:off x="0" y="0"/>
            <a:ext cx="12488562" cy="1325563"/>
          </a:xfrm>
        </p:spPr>
        <p:txBody>
          <a:bodyPr/>
          <a:lstStyle/>
          <a:p>
            <a:r>
              <a:rPr lang="en-US" dirty="0"/>
              <a:t>Future Work</a:t>
            </a:r>
          </a:p>
        </p:txBody>
      </p:sp>
      <p:sp>
        <p:nvSpPr>
          <p:cNvPr id="3" name="Content Placeholder 2">
            <a:extLst>
              <a:ext uri="{FF2B5EF4-FFF2-40B4-BE49-F238E27FC236}">
                <a16:creationId xmlns:a16="http://schemas.microsoft.com/office/drawing/2014/main" id="{8AF6DB8E-2F99-58A1-1F93-40366BAA3969}"/>
              </a:ext>
            </a:extLst>
          </p:cNvPr>
          <p:cNvSpPr>
            <a:spLocks noGrp="1"/>
          </p:cNvSpPr>
          <p:nvPr>
            <p:ph idx="1"/>
          </p:nvPr>
        </p:nvSpPr>
        <p:spPr>
          <a:xfrm>
            <a:off x="495619" y="2023100"/>
            <a:ext cx="10515600" cy="5303707"/>
          </a:xfrm>
        </p:spPr>
        <p:txBody>
          <a:bodyPr>
            <a:normAutofit/>
          </a:bodyPr>
          <a:lstStyle/>
          <a:p>
            <a:r>
              <a:rPr lang="en-US" dirty="0"/>
              <a:t>Expand RPCN with additional stations.</a:t>
            </a:r>
          </a:p>
          <a:p>
            <a:r>
              <a:rPr lang="en-US" dirty="0"/>
              <a:t>Improve stability and reliability of </a:t>
            </a:r>
            <a:r>
              <a:rPr lang="en-US" dirty="0" err="1"/>
              <a:t>Boltcam</a:t>
            </a:r>
            <a:r>
              <a:rPr lang="en-US" dirty="0"/>
              <a:t>.</a:t>
            </a:r>
          </a:p>
          <a:p>
            <a:r>
              <a:rPr lang="en-US" dirty="0"/>
              <a:t>Complete automation of lightning footage selection.</a:t>
            </a:r>
          </a:p>
          <a:p>
            <a:r>
              <a:rPr lang="en-US" dirty="0"/>
              <a:t>Enable automatic upload to central server.</a:t>
            </a:r>
          </a:p>
          <a:p>
            <a:r>
              <a:rPr lang="en-US" dirty="0"/>
              <a:t>Upgrade fisheye camera system.</a:t>
            </a:r>
          </a:p>
          <a:p>
            <a:r>
              <a:rPr lang="en-US" dirty="0"/>
              <a:t>Perform intercomparisons of NLND, ENTLN, LMA, and GLM with the footage. </a:t>
            </a:r>
          </a:p>
        </p:txBody>
      </p:sp>
    </p:spTree>
    <p:extLst>
      <p:ext uri="{BB962C8B-B14F-4D97-AF65-F5344CB8AC3E}">
        <p14:creationId xmlns:p14="http://schemas.microsoft.com/office/powerpoint/2010/main" val="2355749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2DE61-09F4-1545-2371-CF19B2DEC86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6FB8DB8-A692-8F18-C7D3-E469F7C988E8}"/>
              </a:ext>
            </a:extLst>
          </p:cNvPr>
          <p:cNvSpPr>
            <a:spLocks noGrp="1"/>
          </p:cNvSpPr>
          <p:nvPr>
            <p:ph idx="1"/>
          </p:nvPr>
        </p:nvSpPr>
        <p:spPr/>
        <p:txBody>
          <a:bodyPr/>
          <a:lstStyle/>
          <a:p>
            <a:r>
              <a:rPr lang="en-US" dirty="0"/>
              <a:t>Introduction to Raspberry Pi Camera Network (RPCN) and </a:t>
            </a:r>
            <a:r>
              <a:rPr lang="en-US" dirty="0" err="1"/>
              <a:t>Boltcam</a:t>
            </a:r>
            <a:r>
              <a:rPr lang="en-US" dirty="0"/>
              <a:t> application</a:t>
            </a:r>
          </a:p>
          <a:p>
            <a:r>
              <a:rPr lang="en-US" dirty="0" err="1"/>
              <a:t>Boltcam</a:t>
            </a:r>
            <a:r>
              <a:rPr lang="en-US" dirty="0"/>
              <a:t> dashboard and data management</a:t>
            </a:r>
          </a:p>
          <a:p>
            <a:r>
              <a:rPr lang="en-US" dirty="0"/>
              <a:t>Automatic lightning footage selection</a:t>
            </a:r>
          </a:p>
          <a:p>
            <a:r>
              <a:rPr lang="en-US" dirty="0"/>
              <a:t>Automated troubleshooting</a:t>
            </a:r>
          </a:p>
          <a:p>
            <a:r>
              <a:rPr lang="en-US" dirty="0"/>
              <a:t>Lightning footage captured in 2025</a:t>
            </a:r>
          </a:p>
          <a:p>
            <a:r>
              <a:rPr lang="en-US" dirty="0"/>
              <a:t>Future work</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581935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ED66C-028F-F3E7-3EB2-59080181F664}"/>
              </a:ext>
            </a:extLst>
          </p:cNvPr>
          <p:cNvSpPr>
            <a:spLocks noGrp="1"/>
          </p:cNvSpPr>
          <p:nvPr>
            <p:ph type="title"/>
          </p:nvPr>
        </p:nvSpPr>
        <p:spPr>
          <a:xfrm>
            <a:off x="0" y="0"/>
            <a:ext cx="12488562" cy="1325563"/>
          </a:xfrm>
        </p:spPr>
        <p:txBody>
          <a:bodyPr/>
          <a:lstStyle/>
          <a:p>
            <a:r>
              <a:rPr lang="en-US" dirty="0"/>
              <a:t>Introduction to Raspberry Pi Camera Network (RPCN)</a:t>
            </a:r>
          </a:p>
        </p:txBody>
      </p:sp>
      <p:sp>
        <p:nvSpPr>
          <p:cNvPr id="3" name="Content Placeholder 2">
            <a:extLst>
              <a:ext uri="{FF2B5EF4-FFF2-40B4-BE49-F238E27FC236}">
                <a16:creationId xmlns:a16="http://schemas.microsoft.com/office/drawing/2014/main" id="{2ADE8E7F-AC85-5E50-4495-324B86186FC4}"/>
              </a:ext>
            </a:extLst>
          </p:cNvPr>
          <p:cNvSpPr>
            <a:spLocks noGrp="1"/>
          </p:cNvSpPr>
          <p:nvPr>
            <p:ph idx="1"/>
          </p:nvPr>
        </p:nvSpPr>
        <p:spPr>
          <a:xfrm>
            <a:off x="674295" y="5071587"/>
            <a:ext cx="10515600" cy="1813785"/>
          </a:xfrm>
        </p:spPr>
        <p:txBody>
          <a:bodyPr>
            <a:normAutofit fontScale="92500" lnSpcReduction="20000"/>
          </a:bodyPr>
          <a:lstStyle/>
          <a:p>
            <a:r>
              <a:rPr lang="en-US" dirty="0"/>
              <a:t>Raspberry Pi camera network: low-cost, flexible, and scalable network for optical observation of lightning.</a:t>
            </a:r>
          </a:p>
          <a:p>
            <a:r>
              <a:rPr lang="en-US" dirty="0"/>
              <a:t>Updated stations: UMD-</a:t>
            </a:r>
            <a:r>
              <a:rPr lang="en-US" dirty="0" err="1"/>
              <a:t>ESSIC_South</a:t>
            </a:r>
            <a:r>
              <a:rPr lang="en-US" dirty="0"/>
              <a:t>, UMD-</a:t>
            </a:r>
            <a:r>
              <a:rPr lang="en-US" dirty="0" err="1"/>
              <a:t>ESSIC_West</a:t>
            </a:r>
            <a:r>
              <a:rPr lang="en-US" dirty="0"/>
              <a:t>, DC, Germantown (Earth Networks), </a:t>
            </a:r>
            <a:r>
              <a:rPr lang="en-US" dirty="0">
                <a:solidFill>
                  <a:srgbClr val="002060"/>
                </a:solidFill>
              </a:rPr>
              <a:t>Wilmington(UNCW), UMD-AOSC</a:t>
            </a:r>
            <a:r>
              <a:rPr lang="en-US" dirty="0"/>
              <a:t>, NWS-Cleveland. </a:t>
            </a:r>
          </a:p>
        </p:txBody>
      </p:sp>
      <p:pic>
        <p:nvPicPr>
          <p:cNvPr id="5" name="Picture 4" descr="A map of the united states&#10;&#10;AI-generated content may be incorrect.">
            <a:extLst>
              <a:ext uri="{FF2B5EF4-FFF2-40B4-BE49-F238E27FC236}">
                <a16:creationId xmlns:a16="http://schemas.microsoft.com/office/drawing/2014/main" id="{F7DCDDCC-B058-5B4A-4164-CC0AFF894A93}"/>
              </a:ext>
            </a:extLst>
          </p:cNvPr>
          <p:cNvPicPr>
            <a:picLocks noChangeAspect="1"/>
          </p:cNvPicPr>
          <p:nvPr/>
        </p:nvPicPr>
        <p:blipFill>
          <a:blip r:embed="rId2"/>
          <a:stretch>
            <a:fillRect/>
          </a:stretch>
        </p:blipFill>
        <p:spPr>
          <a:xfrm>
            <a:off x="674295" y="1172687"/>
            <a:ext cx="7340600" cy="3898900"/>
          </a:xfrm>
          <a:prstGeom prst="rect">
            <a:avLst/>
          </a:prstGeom>
        </p:spPr>
      </p:pic>
      <p:pic>
        <p:nvPicPr>
          <p:cNvPr id="8" name="Picture 7" descr="A camera on a tripod&#10;&#10;AI-generated content may be incorrect.">
            <a:extLst>
              <a:ext uri="{FF2B5EF4-FFF2-40B4-BE49-F238E27FC236}">
                <a16:creationId xmlns:a16="http://schemas.microsoft.com/office/drawing/2014/main" id="{773FC955-74FB-410D-1B37-F48A66CF1D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128860" y="1628300"/>
            <a:ext cx="3644900" cy="2733675"/>
          </a:xfrm>
          <a:prstGeom prst="rect">
            <a:avLst/>
          </a:prstGeom>
        </p:spPr>
      </p:pic>
    </p:spTree>
    <p:extLst>
      <p:ext uri="{BB962C8B-B14F-4D97-AF65-F5344CB8AC3E}">
        <p14:creationId xmlns:p14="http://schemas.microsoft.com/office/powerpoint/2010/main" val="4135564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67FB5-8524-B145-C60F-F565528A19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4A88DA-581E-A440-857A-914C0C72BD9B}"/>
              </a:ext>
            </a:extLst>
          </p:cNvPr>
          <p:cNvSpPr>
            <a:spLocks noGrp="1"/>
          </p:cNvSpPr>
          <p:nvPr>
            <p:ph type="title"/>
          </p:nvPr>
        </p:nvSpPr>
        <p:spPr>
          <a:xfrm>
            <a:off x="0" y="0"/>
            <a:ext cx="12488562" cy="1325563"/>
          </a:xfrm>
        </p:spPr>
        <p:txBody>
          <a:bodyPr/>
          <a:lstStyle/>
          <a:p>
            <a:r>
              <a:rPr lang="en-US" dirty="0"/>
              <a:t>Introduction to </a:t>
            </a:r>
            <a:r>
              <a:rPr lang="en-US" dirty="0" err="1"/>
              <a:t>Boltcam</a:t>
            </a:r>
            <a:endParaRPr lang="en-US" dirty="0"/>
          </a:p>
        </p:txBody>
      </p:sp>
      <p:sp>
        <p:nvSpPr>
          <p:cNvPr id="3" name="Content Placeholder 2">
            <a:extLst>
              <a:ext uri="{FF2B5EF4-FFF2-40B4-BE49-F238E27FC236}">
                <a16:creationId xmlns:a16="http://schemas.microsoft.com/office/drawing/2014/main" id="{F2F75E0A-48AA-640D-23D6-ADE9411777DB}"/>
              </a:ext>
            </a:extLst>
          </p:cNvPr>
          <p:cNvSpPr>
            <a:spLocks noGrp="1"/>
          </p:cNvSpPr>
          <p:nvPr>
            <p:ph idx="1"/>
          </p:nvPr>
        </p:nvSpPr>
        <p:spPr>
          <a:xfrm>
            <a:off x="115614" y="5071587"/>
            <a:ext cx="11074281" cy="1813785"/>
          </a:xfrm>
        </p:spPr>
        <p:txBody>
          <a:bodyPr>
            <a:normAutofit fontScale="92500" lnSpcReduction="20000"/>
          </a:bodyPr>
          <a:lstStyle/>
          <a:p>
            <a:r>
              <a:rPr lang="en-US" dirty="0" err="1"/>
              <a:t>Boltcam</a:t>
            </a:r>
            <a:r>
              <a:rPr lang="en-US" dirty="0"/>
              <a:t>: Built on Raspberry Pi hardware, </a:t>
            </a:r>
            <a:r>
              <a:rPr lang="en-US" dirty="0" err="1"/>
              <a:t>Boltcam</a:t>
            </a:r>
            <a:r>
              <a:rPr lang="en-US" dirty="0"/>
              <a:t> integrates automated high-speed video recording, on-device data management, and remote access capability to provide a robust platform for optical lightning observations.</a:t>
            </a:r>
          </a:p>
          <a:p>
            <a:r>
              <a:rPr lang="en-US" dirty="0"/>
              <a:t>Deployed at the same RPCN stations for integration.</a:t>
            </a:r>
          </a:p>
        </p:txBody>
      </p:sp>
      <p:pic>
        <p:nvPicPr>
          <p:cNvPr id="6" name="Picture 5" descr="A screenshot of a gps tracking device&#10;&#10;AI-generated content may be incorrect.">
            <a:extLst>
              <a:ext uri="{FF2B5EF4-FFF2-40B4-BE49-F238E27FC236}">
                <a16:creationId xmlns:a16="http://schemas.microsoft.com/office/drawing/2014/main" id="{12A23ECD-F7B1-22E9-4223-8BDA8D34BC08}"/>
              </a:ext>
            </a:extLst>
          </p:cNvPr>
          <p:cNvPicPr>
            <a:picLocks noChangeAspect="1"/>
          </p:cNvPicPr>
          <p:nvPr/>
        </p:nvPicPr>
        <p:blipFill>
          <a:blip r:embed="rId2"/>
          <a:stretch>
            <a:fillRect/>
          </a:stretch>
        </p:blipFill>
        <p:spPr>
          <a:xfrm>
            <a:off x="2582934" y="1045629"/>
            <a:ext cx="6425141" cy="3941994"/>
          </a:xfrm>
          <a:prstGeom prst="rect">
            <a:avLst/>
          </a:prstGeom>
        </p:spPr>
      </p:pic>
    </p:spTree>
    <p:extLst>
      <p:ext uri="{BB962C8B-B14F-4D97-AF65-F5344CB8AC3E}">
        <p14:creationId xmlns:p14="http://schemas.microsoft.com/office/powerpoint/2010/main" val="3918997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01CED-5EBF-3F7B-E622-3603EFA409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A608CA-BCFA-049A-596A-ECC3C0B5FA8A}"/>
              </a:ext>
            </a:extLst>
          </p:cNvPr>
          <p:cNvSpPr>
            <a:spLocks noGrp="1"/>
          </p:cNvSpPr>
          <p:nvPr>
            <p:ph type="title"/>
          </p:nvPr>
        </p:nvSpPr>
        <p:spPr>
          <a:xfrm>
            <a:off x="0" y="0"/>
            <a:ext cx="12488562" cy="1325563"/>
          </a:xfrm>
        </p:spPr>
        <p:txBody>
          <a:bodyPr/>
          <a:lstStyle/>
          <a:p>
            <a:r>
              <a:rPr lang="en-US" dirty="0"/>
              <a:t>Data Management of </a:t>
            </a:r>
            <a:r>
              <a:rPr lang="en-US" dirty="0" err="1"/>
              <a:t>Boltcam</a:t>
            </a:r>
            <a:endParaRPr lang="en-US" dirty="0"/>
          </a:p>
        </p:txBody>
      </p:sp>
      <p:sp>
        <p:nvSpPr>
          <p:cNvPr id="3" name="Content Placeholder 2">
            <a:extLst>
              <a:ext uri="{FF2B5EF4-FFF2-40B4-BE49-F238E27FC236}">
                <a16:creationId xmlns:a16="http://schemas.microsoft.com/office/drawing/2014/main" id="{41B3AE81-1331-8155-802C-4F4D7CF0420F}"/>
              </a:ext>
            </a:extLst>
          </p:cNvPr>
          <p:cNvSpPr>
            <a:spLocks noGrp="1"/>
          </p:cNvSpPr>
          <p:nvPr>
            <p:ph idx="1"/>
          </p:nvPr>
        </p:nvSpPr>
        <p:spPr>
          <a:xfrm>
            <a:off x="516066" y="5044215"/>
            <a:ext cx="10515600" cy="1813785"/>
          </a:xfrm>
        </p:spPr>
        <p:txBody>
          <a:bodyPr>
            <a:normAutofit lnSpcReduction="10000"/>
          </a:bodyPr>
          <a:lstStyle/>
          <a:p>
            <a:r>
              <a:rPr lang="en-US" dirty="0"/>
              <a:t>Data recorded locally on Raspberry Pi.</a:t>
            </a:r>
          </a:p>
          <a:p>
            <a:r>
              <a:rPr lang="en-US" dirty="0"/>
              <a:t>Periodic manual archiving to central storage.</a:t>
            </a:r>
          </a:p>
          <a:p>
            <a:r>
              <a:rPr lang="en-US" dirty="0"/>
              <a:t>Goal: automate upload to server for long-term storage and sharing.</a:t>
            </a:r>
          </a:p>
        </p:txBody>
      </p:sp>
      <p:pic>
        <p:nvPicPr>
          <p:cNvPr id="4" name="Picture 3" descr="A screenshot of a computer&#10;&#10;AI-generated content may be incorrect.">
            <a:extLst>
              <a:ext uri="{FF2B5EF4-FFF2-40B4-BE49-F238E27FC236}">
                <a16:creationId xmlns:a16="http://schemas.microsoft.com/office/drawing/2014/main" id="{F7C05197-44CA-51D6-0475-0FF2A9025C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5236" y="1547984"/>
            <a:ext cx="5572569" cy="3425113"/>
          </a:xfrm>
          <a:prstGeom prst="rect">
            <a:avLst/>
          </a:prstGeom>
        </p:spPr>
      </p:pic>
    </p:spTree>
    <p:extLst>
      <p:ext uri="{BB962C8B-B14F-4D97-AF65-F5344CB8AC3E}">
        <p14:creationId xmlns:p14="http://schemas.microsoft.com/office/powerpoint/2010/main" val="60628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72F61-5381-CE50-3E71-E878F64679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214E49-420C-0FCF-539C-B090FC82198E}"/>
              </a:ext>
            </a:extLst>
          </p:cNvPr>
          <p:cNvSpPr>
            <a:spLocks noGrp="1"/>
          </p:cNvSpPr>
          <p:nvPr>
            <p:ph type="title"/>
          </p:nvPr>
        </p:nvSpPr>
        <p:spPr>
          <a:xfrm>
            <a:off x="0" y="0"/>
            <a:ext cx="12488562" cy="1325563"/>
          </a:xfrm>
        </p:spPr>
        <p:txBody>
          <a:bodyPr/>
          <a:lstStyle/>
          <a:p>
            <a:r>
              <a:rPr lang="en-US" dirty="0"/>
              <a:t>Automatic Selection of Lightning Footage</a:t>
            </a:r>
          </a:p>
        </p:txBody>
      </p:sp>
      <p:sp>
        <p:nvSpPr>
          <p:cNvPr id="3" name="Content Placeholder 2">
            <a:extLst>
              <a:ext uri="{FF2B5EF4-FFF2-40B4-BE49-F238E27FC236}">
                <a16:creationId xmlns:a16="http://schemas.microsoft.com/office/drawing/2014/main" id="{913C1FF5-5A1A-78E3-0750-BD8E0957AFB9}"/>
              </a:ext>
            </a:extLst>
          </p:cNvPr>
          <p:cNvSpPr>
            <a:spLocks noGrp="1"/>
          </p:cNvSpPr>
          <p:nvPr>
            <p:ph idx="1"/>
          </p:nvPr>
        </p:nvSpPr>
        <p:spPr>
          <a:xfrm>
            <a:off x="486719" y="5224849"/>
            <a:ext cx="10515600" cy="1813785"/>
          </a:xfrm>
        </p:spPr>
        <p:txBody>
          <a:bodyPr>
            <a:normAutofit/>
          </a:bodyPr>
          <a:lstStyle/>
          <a:p>
            <a:r>
              <a:rPr lang="en-US" dirty="0"/>
              <a:t>Script looks for sudden changes in brightness from frame to frame. Because the camera views are mostly static, this works well for detecting most of the bolts. It enables quick isolation of lightning events from continuous video.</a:t>
            </a:r>
          </a:p>
        </p:txBody>
      </p:sp>
      <p:pic>
        <p:nvPicPr>
          <p:cNvPr id="6" name="Picture 5" descr="A storm coming over a city&#10;&#10;AI-generated content may be incorrect.">
            <a:extLst>
              <a:ext uri="{FF2B5EF4-FFF2-40B4-BE49-F238E27FC236}">
                <a16:creationId xmlns:a16="http://schemas.microsoft.com/office/drawing/2014/main" id="{513BFE2D-CD55-9645-FFC2-31D842342674}"/>
              </a:ext>
            </a:extLst>
          </p:cNvPr>
          <p:cNvPicPr>
            <a:picLocks noChangeAspect="1"/>
          </p:cNvPicPr>
          <p:nvPr/>
        </p:nvPicPr>
        <p:blipFill>
          <a:blip r:embed="rId2"/>
          <a:stretch>
            <a:fillRect/>
          </a:stretch>
        </p:blipFill>
        <p:spPr>
          <a:xfrm>
            <a:off x="1160161" y="1633150"/>
            <a:ext cx="4264455" cy="3198341"/>
          </a:xfrm>
          <a:prstGeom prst="rect">
            <a:avLst/>
          </a:prstGeom>
        </p:spPr>
      </p:pic>
      <p:pic>
        <p:nvPicPr>
          <p:cNvPr id="8" name="Picture 7" descr="A lightning striking a city&#10;&#10;AI-generated content may be incorrect.">
            <a:extLst>
              <a:ext uri="{FF2B5EF4-FFF2-40B4-BE49-F238E27FC236}">
                <a16:creationId xmlns:a16="http://schemas.microsoft.com/office/drawing/2014/main" id="{5880CB6A-51AC-26C8-6FEF-9769A4C0DC4B}"/>
              </a:ext>
            </a:extLst>
          </p:cNvPr>
          <p:cNvPicPr>
            <a:picLocks noChangeAspect="1"/>
          </p:cNvPicPr>
          <p:nvPr/>
        </p:nvPicPr>
        <p:blipFill>
          <a:blip r:embed="rId3"/>
          <a:stretch>
            <a:fillRect/>
          </a:stretch>
        </p:blipFill>
        <p:spPr>
          <a:xfrm>
            <a:off x="5744518" y="1633151"/>
            <a:ext cx="4264453" cy="3198340"/>
          </a:xfrm>
          <a:prstGeom prst="rect">
            <a:avLst/>
          </a:prstGeom>
        </p:spPr>
      </p:pic>
    </p:spTree>
    <p:extLst>
      <p:ext uri="{BB962C8B-B14F-4D97-AF65-F5344CB8AC3E}">
        <p14:creationId xmlns:p14="http://schemas.microsoft.com/office/powerpoint/2010/main" val="1454819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E886C-F3D0-D1E5-BCD6-D46DA11CEA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AD0773-39EA-3C2E-F636-7A39CB946A9D}"/>
              </a:ext>
            </a:extLst>
          </p:cNvPr>
          <p:cNvSpPr>
            <a:spLocks noGrp="1"/>
          </p:cNvSpPr>
          <p:nvPr>
            <p:ph type="title"/>
          </p:nvPr>
        </p:nvSpPr>
        <p:spPr>
          <a:xfrm>
            <a:off x="0" y="0"/>
            <a:ext cx="12488562" cy="1325563"/>
          </a:xfrm>
        </p:spPr>
        <p:txBody>
          <a:bodyPr/>
          <a:lstStyle/>
          <a:p>
            <a:r>
              <a:rPr lang="en-US" dirty="0" err="1"/>
              <a:t>Botlcam</a:t>
            </a:r>
            <a:r>
              <a:rPr lang="en-US" dirty="0"/>
              <a:t> Auto Troubleshooting</a:t>
            </a:r>
          </a:p>
        </p:txBody>
      </p:sp>
      <p:sp>
        <p:nvSpPr>
          <p:cNvPr id="3" name="Content Placeholder 2">
            <a:extLst>
              <a:ext uri="{FF2B5EF4-FFF2-40B4-BE49-F238E27FC236}">
                <a16:creationId xmlns:a16="http://schemas.microsoft.com/office/drawing/2014/main" id="{C6A49436-7061-60E7-F36D-1FFF5475A7C8}"/>
              </a:ext>
            </a:extLst>
          </p:cNvPr>
          <p:cNvSpPr>
            <a:spLocks noGrp="1"/>
          </p:cNvSpPr>
          <p:nvPr>
            <p:ph idx="1"/>
          </p:nvPr>
        </p:nvSpPr>
        <p:spPr>
          <a:xfrm>
            <a:off x="5354990" y="2381555"/>
            <a:ext cx="6414302" cy="5467949"/>
          </a:xfrm>
        </p:spPr>
        <p:txBody>
          <a:bodyPr>
            <a:normAutofit/>
          </a:bodyPr>
          <a:lstStyle/>
          <a:p>
            <a:r>
              <a:rPr lang="en-US" dirty="0"/>
              <a:t>Raspberry Pi is set to reboot at mid-night every day to troubleshoot most of unexpected and common issues.</a:t>
            </a:r>
          </a:p>
          <a:p>
            <a:r>
              <a:rPr lang="en-US" dirty="0"/>
              <a:t>Built-in scripts send alerts when errors occur.</a:t>
            </a:r>
          </a:p>
          <a:p>
            <a:r>
              <a:rPr lang="en-US" dirty="0"/>
              <a:t>System can auto-correct certain failures to maintain uptime. </a:t>
            </a:r>
          </a:p>
        </p:txBody>
      </p:sp>
      <p:pic>
        <p:nvPicPr>
          <p:cNvPr id="6" name="Picture 5">
            <a:extLst>
              <a:ext uri="{FF2B5EF4-FFF2-40B4-BE49-F238E27FC236}">
                <a16:creationId xmlns:a16="http://schemas.microsoft.com/office/drawing/2014/main" id="{F2CF9F5F-2461-26E5-69CD-49381F28D874}"/>
              </a:ext>
            </a:extLst>
          </p:cNvPr>
          <p:cNvPicPr>
            <a:picLocks noChangeAspect="1"/>
          </p:cNvPicPr>
          <p:nvPr/>
        </p:nvPicPr>
        <p:blipFill>
          <a:blip r:embed="rId2"/>
          <a:stretch>
            <a:fillRect/>
          </a:stretch>
        </p:blipFill>
        <p:spPr>
          <a:xfrm>
            <a:off x="167667" y="1528633"/>
            <a:ext cx="4941325" cy="4402609"/>
          </a:xfrm>
          <a:prstGeom prst="rect">
            <a:avLst/>
          </a:prstGeom>
        </p:spPr>
      </p:pic>
    </p:spTree>
    <p:extLst>
      <p:ext uri="{BB962C8B-B14F-4D97-AF65-F5344CB8AC3E}">
        <p14:creationId xmlns:p14="http://schemas.microsoft.com/office/powerpoint/2010/main" val="2292984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1114E-9526-9DFB-3F69-56E403BC3B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90BE8C-DBCF-7448-3EF7-D9E10328A48C}"/>
              </a:ext>
            </a:extLst>
          </p:cNvPr>
          <p:cNvSpPr>
            <a:spLocks noGrp="1"/>
          </p:cNvSpPr>
          <p:nvPr>
            <p:ph type="title"/>
          </p:nvPr>
        </p:nvSpPr>
        <p:spPr>
          <a:xfrm>
            <a:off x="0" y="0"/>
            <a:ext cx="12488562" cy="1325563"/>
          </a:xfrm>
        </p:spPr>
        <p:txBody>
          <a:bodyPr/>
          <a:lstStyle/>
          <a:p>
            <a:r>
              <a:rPr lang="en-US" dirty="0"/>
              <a:t>Lightning footage captured by </a:t>
            </a:r>
            <a:r>
              <a:rPr lang="en-US" dirty="0" err="1"/>
              <a:t>Boltcam</a:t>
            </a:r>
            <a:r>
              <a:rPr lang="en-US" dirty="0"/>
              <a:t> in 2025</a:t>
            </a:r>
          </a:p>
        </p:txBody>
      </p:sp>
      <p:sp>
        <p:nvSpPr>
          <p:cNvPr id="3" name="Content Placeholder 2">
            <a:extLst>
              <a:ext uri="{FF2B5EF4-FFF2-40B4-BE49-F238E27FC236}">
                <a16:creationId xmlns:a16="http://schemas.microsoft.com/office/drawing/2014/main" id="{0203FAEE-9B2F-1D7E-2AB2-483F48DDB18D}"/>
              </a:ext>
            </a:extLst>
          </p:cNvPr>
          <p:cNvSpPr>
            <a:spLocks noGrp="1"/>
          </p:cNvSpPr>
          <p:nvPr>
            <p:ph idx="1"/>
          </p:nvPr>
        </p:nvSpPr>
        <p:spPr>
          <a:xfrm>
            <a:off x="264255" y="6163956"/>
            <a:ext cx="10515600" cy="586224"/>
          </a:xfrm>
        </p:spPr>
        <p:txBody>
          <a:bodyPr>
            <a:normAutofit fontScale="55000" lnSpcReduction="20000"/>
          </a:bodyPr>
          <a:lstStyle/>
          <a:p>
            <a:r>
              <a:rPr lang="en-US" dirty="0"/>
              <a:t>Example footage in the processing pipeline.</a:t>
            </a:r>
          </a:p>
          <a:p>
            <a:r>
              <a:rPr lang="en-US" dirty="0"/>
              <a:t>More videos are being processed.</a:t>
            </a:r>
          </a:p>
        </p:txBody>
      </p:sp>
      <p:pic>
        <p:nvPicPr>
          <p:cNvPr id="4" name="UNCW_2025-07-30T18-13-16_trimmed (2)">
            <a:hlinkClick r:id="" action="ppaction://media"/>
            <a:extLst>
              <a:ext uri="{FF2B5EF4-FFF2-40B4-BE49-F238E27FC236}">
                <a16:creationId xmlns:a16="http://schemas.microsoft.com/office/drawing/2014/main" id="{B606A1FC-C92D-03B3-7F7A-7E28F270C03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40688" y="1153425"/>
            <a:ext cx="3949399" cy="2468374"/>
          </a:xfrm>
          <a:prstGeom prst="rect">
            <a:avLst/>
          </a:prstGeom>
        </p:spPr>
      </p:pic>
      <p:pic>
        <p:nvPicPr>
          <p:cNvPr id="5" name="ESSIC west CG 2 strokes 2025-07-01 at 19.27.38 UTC">
            <a:hlinkClick r:id="" action="ppaction://media"/>
            <a:extLst>
              <a:ext uri="{FF2B5EF4-FFF2-40B4-BE49-F238E27FC236}">
                <a16:creationId xmlns:a16="http://schemas.microsoft.com/office/drawing/2014/main" id="{16811601-FE33-D5D5-779C-4F389DA1A23A}"/>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8033200" y="1030464"/>
            <a:ext cx="3707649" cy="2714293"/>
          </a:xfrm>
          <a:prstGeom prst="rect">
            <a:avLst/>
          </a:prstGeom>
        </p:spPr>
      </p:pic>
      <p:pic>
        <p:nvPicPr>
          <p:cNvPr id="7" name="Essic-west CG 2025-07-01 at 19.36.46 UTC">
            <a:hlinkClick r:id="" action="ppaction://media"/>
            <a:extLst>
              <a:ext uri="{FF2B5EF4-FFF2-40B4-BE49-F238E27FC236}">
                <a16:creationId xmlns:a16="http://schemas.microsoft.com/office/drawing/2014/main" id="{BB2E1E17-FF84-C7AA-9F53-0C6F53BE85F0}"/>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4401505" y="1153425"/>
            <a:ext cx="3388990" cy="2555942"/>
          </a:xfrm>
          <a:prstGeom prst="rect">
            <a:avLst/>
          </a:prstGeom>
        </p:spPr>
      </p:pic>
      <p:pic>
        <p:nvPicPr>
          <p:cNvPr id="2050" name="Picture 2" descr="A boat on a lake&#10;&#10;Description automatically generated">
            <a:extLst>
              <a:ext uri="{FF2B5EF4-FFF2-40B4-BE49-F238E27FC236}">
                <a16:creationId xmlns:a16="http://schemas.microsoft.com/office/drawing/2014/main" id="{DA02AE8C-1345-CD46-913F-9F3E4A82B3F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8567" y="4057641"/>
            <a:ext cx="2673640" cy="19833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room with a light in the background&#10;&#10;Description automatically generated">
            <a:extLst>
              <a:ext uri="{FF2B5EF4-FFF2-40B4-BE49-F238E27FC236}">
                <a16:creationId xmlns:a16="http://schemas.microsoft.com/office/drawing/2014/main" id="{F548BB35-EE1C-EA73-8FE2-300FB4B2C3D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3547" y="3927353"/>
            <a:ext cx="3024906" cy="22439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lightning bolt in the sky&#10;&#10;AI-generated content may be incorrect.">
            <a:extLst>
              <a:ext uri="{FF2B5EF4-FFF2-40B4-BE49-F238E27FC236}">
                <a16:creationId xmlns:a16="http://schemas.microsoft.com/office/drawing/2014/main" id="{428188D3-63D6-0986-34E7-6EAFD961B59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62764" y="3931675"/>
            <a:ext cx="3248519" cy="2355239"/>
          </a:xfrm>
          <a:prstGeom prst="rect">
            <a:avLst/>
          </a:prstGeom>
        </p:spPr>
      </p:pic>
    </p:spTree>
    <p:extLst>
      <p:ext uri="{BB962C8B-B14F-4D97-AF65-F5344CB8AC3E}">
        <p14:creationId xmlns:p14="http://schemas.microsoft.com/office/powerpoint/2010/main" val="318998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444"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4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7"/>
                </p:tgtEl>
              </p:cMediaNode>
            </p:video>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B0A87-2A13-D086-7BEF-D1C9E81E91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443550-6466-2CE1-B90A-5EE1A66588D9}"/>
              </a:ext>
            </a:extLst>
          </p:cNvPr>
          <p:cNvSpPr>
            <a:spLocks noGrp="1"/>
          </p:cNvSpPr>
          <p:nvPr>
            <p:ph type="title"/>
          </p:nvPr>
        </p:nvSpPr>
        <p:spPr>
          <a:xfrm>
            <a:off x="0" y="0"/>
            <a:ext cx="12488562" cy="1325563"/>
          </a:xfrm>
        </p:spPr>
        <p:txBody>
          <a:bodyPr/>
          <a:lstStyle/>
          <a:p>
            <a:r>
              <a:rPr lang="en-US" dirty="0"/>
              <a:t>Fisheye camera on UMD-AOSC</a:t>
            </a:r>
          </a:p>
        </p:txBody>
      </p:sp>
      <p:sp>
        <p:nvSpPr>
          <p:cNvPr id="3" name="Content Placeholder 2">
            <a:extLst>
              <a:ext uri="{FF2B5EF4-FFF2-40B4-BE49-F238E27FC236}">
                <a16:creationId xmlns:a16="http://schemas.microsoft.com/office/drawing/2014/main" id="{0F4BE334-C0B5-7722-C4AD-A1D1141E6F8E}"/>
              </a:ext>
            </a:extLst>
          </p:cNvPr>
          <p:cNvSpPr>
            <a:spLocks noGrp="1"/>
          </p:cNvSpPr>
          <p:nvPr>
            <p:ph idx="1"/>
          </p:nvPr>
        </p:nvSpPr>
        <p:spPr>
          <a:xfrm>
            <a:off x="486719" y="5224849"/>
            <a:ext cx="10515600" cy="1813785"/>
          </a:xfrm>
        </p:spPr>
        <p:txBody>
          <a:bodyPr>
            <a:normAutofit/>
          </a:bodyPr>
          <a:lstStyle/>
          <a:p>
            <a:r>
              <a:rPr lang="en-US" dirty="0"/>
              <a:t>First fisheye camera was set up to watch the full sky at the rooftop of UMD-AOSC Atlantic building. </a:t>
            </a:r>
          </a:p>
        </p:txBody>
      </p:sp>
      <p:pic>
        <p:nvPicPr>
          <p:cNvPr id="1026" name="Picture 2" descr="A screenshot of a computer&#10;&#10;Description automatically generated">
            <a:extLst>
              <a:ext uri="{FF2B5EF4-FFF2-40B4-BE49-F238E27FC236}">
                <a16:creationId xmlns:a16="http://schemas.microsoft.com/office/drawing/2014/main" id="{CBF67133-3570-7C0F-8AA0-96A189AD6C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719" y="1517821"/>
            <a:ext cx="608012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AOSC_20250818_CG">
            <a:hlinkClick r:id="" action="ppaction://media"/>
            <a:extLst>
              <a:ext uri="{FF2B5EF4-FFF2-40B4-BE49-F238E27FC236}">
                <a16:creationId xmlns:a16="http://schemas.microsoft.com/office/drawing/2014/main" id="{D57F7AA2-7D07-AC6C-0B65-78D5A4B0F5B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55628" y="1603591"/>
            <a:ext cx="5370346" cy="3020820"/>
          </a:xfrm>
          <a:prstGeom prst="rect">
            <a:avLst/>
          </a:prstGeom>
        </p:spPr>
      </p:pic>
    </p:spTree>
    <p:extLst>
      <p:ext uri="{BB962C8B-B14F-4D97-AF65-F5344CB8AC3E}">
        <p14:creationId xmlns:p14="http://schemas.microsoft.com/office/powerpoint/2010/main" val="177789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111</TotalTime>
  <Words>371</Words>
  <Application>Microsoft Macintosh PowerPoint</Application>
  <PresentationFormat>Widescreen</PresentationFormat>
  <Paragraphs>43</Paragraphs>
  <Slides>10</Slides>
  <Notes>0</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Aptos</vt:lpstr>
      <vt:lpstr>Aptos Display</vt:lpstr>
      <vt:lpstr>Arial</vt:lpstr>
      <vt:lpstr>Office Theme</vt:lpstr>
      <vt:lpstr>Boltcam: A GPS-Integrated Raspberry Pi Live Streaming and Data Management System for Lightning Observations</vt:lpstr>
      <vt:lpstr>Outline</vt:lpstr>
      <vt:lpstr>Introduction to Raspberry Pi Camera Network (RPCN)</vt:lpstr>
      <vt:lpstr>Introduction to Boltcam</vt:lpstr>
      <vt:lpstr>Data Management of Boltcam</vt:lpstr>
      <vt:lpstr>Automatic Selection of Lightning Footage</vt:lpstr>
      <vt:lpstr>Botlcam Auto Troubleshooting</vt:lpstr>
      <vt:lpstr>Lightning footage captured by Boltcam in 2025</vt:lpstr>
      <vt:lpstr>Fisheye camera on UMD-AOSC</vt:lpstr>
      <vt:lpstr>Future 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Guangyang Fang</dc:creator>
  <cp:lastModifiedBy>Guangyang Fang</cp:lastModifiedBy>
  <cp:revision>52</cp:revision>
  <dcterms:created xsi:type="dcterms:W3CDTF">2025-08-29T14:50:59Z</dcterms:created>
  <dcterms:modified xsi:type="dcterms:W3CDTF">2025-08-29T16:47:14Z</dcterms:modified>
</cp:coreProperties>
</file>