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omments/modernComment_10A_D60BF73E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1AC99C-6B44-7C9A-D4CE-D6BACE1C8455}" name="Byrd, Roger" initials="RB" userId="S::rcbyrd@sandia.gov::d02bc9d5-d720-44b7-8972-29ac2c8656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5" d="100"/>
          <a:sy n="45" d="100"/>
        </p:scale>
        <p:origin x="72" y="60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modernComment_10A_D60BF73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21E9B9-A094-4648-A429-50C34E500AAC}" authorId="{8C1AC99C-6B44-7C9A-D4CE-D6BACE1C8455}" created="2025-08-27T12:04:31.540">
    <pc:sldMkLst xmlns:pc="http://schemas.microsoft.com/office/powerpoint/2013/main/command">
      <pc:docMk/>
      <pc:sldMk cId="3591108414" sldId="266"/>
    </pc:sldMkLst>
    <p188:txBody>
      <a:bodyPr/>
      <a:lstStyle/>
      <a:p>
        <a:r>
          <a:rPr lang="en-US"/>
          <a:t>Add a funding statement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A_D60BF73E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Eric Bruning, Kelcy Brunner, Stephanie Weiss, Sam Gardner (TTU)…"/>
          <p:cNvSpPr txBox="1">
            <a:spLocks noGrp="1"/>
          </p:cNvSpPr>
          <p:nvPr>
            <p:ph type="body" idx="21"/>
          </p:nvPr>
        </p:nvSpPr>
        <p:spPr>
          <a:xfrm>
            <a:off x="1201340" y="10591841"/>
            <a:ext cx="21971003" cy="25460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709930">
              <a:defRPr sz="3096"/>
            </a:pPr>
            <a:r>
              <a:t>Eric Bruning, Kelcy Brunner, Stephanie Weiss, Sam Gardner (TTU)</a:t>
            </a:r>
          </a:p>
          <a:p>
            <a:pPr defTabSz="709930">
              <a:defRPr sz="3096"/>
            </a:pPr>
            <a:r>
              <a:t>Thom Edwards, Belle Storm, Lydia Wermer (Sandia)</a:t>
            </a:r>
          </a:p>
          <a:p>
            <a:pPr defTabSz="709930">
              <a:defRPr sz="3096"/>
            </a:pPr>
            <a:endParaRPr/>
          </a:p>
          <a:p>
            <a:pPr defTabSz="709930">
              <a:defRPr sz="3096"/>
            </a:pPr>
            <a:r>
              <a:t>This work supported by the GOES-R and GEO-XO programs under a NOAA Cooperative Institute Task 3 project through CIWRO. Thanks to ENTLN and NLDN for providing data as part of GLM cal/val.</a:t>
            </a:r>
          </a:p>
        </p:txBody>
      </p:sp>
      <p:sp>
        <p:nvSpPr>
          <p:cNvPr id="181" name="Ground-based radiometry for source-constrained optical model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2365188">
              <a:defRPr sz="11252" spc="-225"/>
            </a:lvl1pPr>
          </a:lstStyle>
          <a:p>
            <a:r>
              <a:t>Ground-based radiometry for source-constrained optical modeling</a:t>
            </a:r>
          </a:p>
        </p:txBody>
      </p:sp>
      <p:sp>
        <p:nvSpPr>
          <p:cNvPr id="182" name="GLM Science Meeting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GLM Science Meeting</a:t>
            </a:r>
          </a:p>
          <a:p>
            <a:r>
              <a:t>2 Sep 2025, Online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Future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work</a:t>
            </a:r>
          </a:p>
        </p:txBody>
      </p:sp>
      <p:sp>
        <p:nvSpPr>
          <p:cNvPr id="418" name="Large-sample quantitative testing of optical scattering"/>
          <p:cNvSpPr txBox="1">
            <a:spLocks noGrp="1"/>
          </p:cNvSpPr>
          <p:nvPr>
            <p:ph type="body" idx="21"/>
          </p:nvPr>
        </p:nvSpPr>
        <p:spPr>
          <a:xfrm>
            <a:off x="1206500" y="2372962"/>
            <a:ext cx="22137305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Large-sample quantitative testing of optical scattering</a:t>
            </a:r>
          </a:p>
        </p:txBody>
      </p:sp>
      <p:sp>
        <p:nvSpPr>
          <p:cNvPr id="419" name="Quantitatively test if radiometric measurements plus clouds structure can predict observed energy in space.…"/>
          <p:cNvSpPr txBox="1">
            <a:spLocks noGrp="1"/>
          </p:cNvSpPr>
          <p:nvPr>
            <p:ph type="body" sz="quarter" idx="1"/>
          </p:nvPr>
        </p:nvSpPr>
        <p:spPr>
          <a:xfrm>
            <a:off x="1206500" y="4248504"/>
            <a:ext cx="6745790" cy="8256012"/>
          </a:xfrm>
          <a:prstGeom prst="rect">
            <a:avLst/>
          </a:prstGeom>
        </p:spPr>
        <p:txBody>
          <a:bodyPr/>
          <a:lstStyle/>
          <a:p>
            <a:pPr marL="402336" indent="-402336" defTabSz="1609303">
              <a:spcBef>
                <a:spcPts val="2900"/>
              </a:spcBef>
              <a:defRPr sz="3168"/>
            </a:pPr>
            <a:r>
              <a:t>Quantitatively test if radiometric measurements plus clouds structure can predict observed energy in space.</a:t>
            </a:r>
          </a:p>
          <a:p>
            <a:pPr marL="804672" lvl="1" indent="-402336" defTabSz="1609303">
              <a:spcBef>
                <a:spcPts val="2900"/>
              </a:spcBef>
              <a:defRPr sz="3168"/>
            </a:pPr>
            <a:r>
              <a:t>During CGs strokes, how much additional light is emitted within the cloud?</a:t>
            </a:r>
          </a:p>
          <a:p>
            <a:pPr marL="402336" indent="-402336" defTabSz="1609303">
              <a:spcBef>
                <a:spcPts val="2900"/>
              </a:spcBef>
              <a:defRPr sz="3168"/>
            </a:pPr>
            <a:r>
              <a:t>Explain why weaker optical pulses aren’t observed by current GLMs</a:t>
            </a:r>
          </a:p>
          <a:p>
            <a:pPr marL="804672" lvl="1" indent="-402336" defTabSz="1609303">
              <a:spcBef>
                <a:spcPts val="2900"/>
              </a:spcBef>
              <a:defRPr sz="3168"/>
            </a:pPr>
            <a:r>
              <a:t>Assess needed sensitivity of future instruments such as GEO-XO LMX.</a:t>
            </a:r>
          </a:p>
          <a:p>
            <a:pPr marL="402336" indent="-402336" defTabSz="1609303">
              <a:spcBef>
                <a:spcPts val="2900"/>
              </a:spcBef>
              <a:defRPr sz="3168"/>
            </a:pPr>
            <a:r>
              <a:t>After calibration, create an open dateset with DOI for slow antenna and LMA data.</a:t>
            </a:r>
          </a:p>
        </p:txBody>
      </p:sp>
      <p:sp>
        <p:nvSpPr>
          <p:cNvPr id="420" name="Calibrated…"/>
          <p:cNvSpPr/>
          <p:nvPr/>
        </p:nvSpPr>
        <p:spPr>
          <a:xfrm>
            <a:off x="12821325" y="5677781"/>
            <a:ext cx="2876679" cy="182023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Calibrated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Radiometry</a:t>
            </a:r>
          </a:p>
        </p:txBody>
      </p:sp>
      <p:sp>
        <p:nvSpPr>
          <p:cNvPr id="421" name="LMA + stroke source location"/>
          <p:cNvSpPr/>
          <p:nvPr/>
        </p:nvSpPr>
        <p:spPr>
          <a:xfrm>
            <a:off x="16153213" y="5677781"/>
            <a:ext cx="2876679" cy="182023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LMA + stroke source location</a:t>
            </a:r>
          </a:p>
        </p:txBody>
      </p:sp>
      <p:sp>
        <p:nvSpPr>
          <p:cNvPr id="422" name="Source energy at 777 nm"/>
          <p:cNvSpPr/>
          <p:nvPr/>
        </p:nvSpPr>
        <p:spPr>
          <a:xfrm>
            <a:off x="13232851" y="8667937"/>
            <a:ext cx="5394173" cy="182023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Source energy at 777 nm</a:t>
            </a:r>
          </a:p>
        </p:txBody>
      </p:sp>
      <p:sp>
        <p:nvSpPr>
          <p:cNvPr id="423" name="GLM E…"/>
          <p:cNvSpPr/>
          <p:nvPr/>
        </p:nvSpPr>
        <p:spPr>
          <a:xfrm>
            <a:off x="20740127" y="5677781"/>
            <a:ext cx="2876679" cy="182023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GLM E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energy at 777</a:t>
            </a:r>
          </a:p>
        </p:txBody>
      </p:sp>
      <p:sp>
        <p:nvSpPr>
          <p:cNvPr id="424" name="Arrow"/>
          <p:cNvSpPr/>
          <p:nvPr/>
        </p:nvSpPr>
        <p:spPr>
          <a:xfrm rot="5400000">
            <a:off x="13624664" y="7436225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5" name="Arrow"/>
          <p:cNvSpPr/>
          <p:nvPr/>
        </p:nvSpPr>
        <p:spPr>
          <a:xfrm rot="5400000">
            <a:off x="16956552" y="743622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6" name="vs."/>
          <p:cNvSpPr txBox="1"/>
          <p:nvPr/>
        </p:nvSpPr>
        <p:spPr>
          <a:xfrm>
            <a:off x="21731782" y="10145275"/>
            <a:ext cx="89337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vs.</a:t>
            </a:r>
          </a:p>
        </p:txBody>
      </p:sp>
      <p:sp>
        <p:nvSpPr>
          <p:cNvPr id="427" name="GLM W energy at 777"/>
          <p:cNvSpPr/>
          <p:nvPr/>
        </p:nvSpPr>
        <p:spPr>
          <a:xfrm>
            <a:off x="20740127" y="7784791"/>
            <a:ext cx="2876679" cy="182023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GLM W energy at 777</a:t>
            </a:r>
          </a:p>
        </p:txBody>
      </p:sp>
      <p:sp>
        <p:nvSpPr>
          <p:cNvPr id="428" name="Homogeneous and heterogeneous cloud optical depth"/>
          <p:cNvSpPr/>
          <p:nvPr/>
        </p:nvSpPr>
        <p:spPr>
          <a:xfrm>
            <a:off x="8540891" y="11493960"/>
            <a:ext cx="3903989" cy="182023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Homogeneous and heterogeneous cloud optical depth</a:t>
            </a:r>
          </a:p>
        </p:txBody>
      </p:sp>
      <p:sp>
        <p:nvSpPr>
          <p:cNvPr id="429" name="WRF-ELEC…"/>
          <p:cNvSpPr/>
          <p:nvPr/>
        </p:nvSpPr>
        <p:spPr>
          <a:xfrm>
            <a:off x="8540891" y="5677781"/>
            <a:ext cx="3903989" cy="182023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WRF-ELEC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microphysics</a:t>
            </a:r>
          </a:p>
        </p:txBody>
      </p:sp>
      <p:sp>
        <p:nvSpPr>
          <p:cNvPr id="430" name="Arrow"/>
          <p:cNvSpPr/>
          <p:nvPr/>
        </p:nvSpPr>
        <p:spPr>
          <a:xfrm rot="5400000">
            <a:off x="8462256" y="8831854"/>
            <a:ext cx="4061258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1" name="Depth of cloud along path from radar"/>
          <p:cNvSpPr/>
          <p:nvPr/>
        </p:nvSpPr>
        <p:spPr>
          <a:xfrm>
            <a:off x="13977943" y="11493960"/>
            <a:ext cx="3903989" cy="182023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Depth of cloud along path from radar</a:t>
            </a:r>
          </a:p>
        </p:txBody>
      </p:sp>
      <p:sp>
        <p:nvSpPr>
          <p:cNvPr id="432" name="Daily cloud variability"/>
          <p:cNvSpPr/>
          <p:nvPr/>
        </p:nvSpPr>
        <p:spPr>
          <a:xfrm>
            <a:off x="8540891" y="3993308"/>
            <a:ext cx="3903989" cy="1111409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Daily cloud variability</a:t>
            </a:r>
          </a:p>
        </p:txBody>
      </p:sp>
      <p:sp>
        <p:nvSpPr>
          <p:cNvPr id="433" name="Obs of CGs with well-characterized source"/>
          <p:cNvSpPr/>
          <p:nvPr/>
        </p:nvSpPr>
        <p:spPr>
          <a:xfrm>
            <a:off x="13616132" y="3975531"/>
            <a:ext cx="4627611" cy="1146963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Obs of CGs with well-characterized source</a:t>
            </a:r>
          </a:p>
        </p:txBody>
      </p:sp>
      <p:sp>
        <p:nvSpPr>
          <p:cNvPr id="434" name="Space obs"/>
          <p:cNvSpPr/>
          <p:nvPr/>
        </p:nvSpPr>
        <p:spPr>
          <a:xfrm>
            <a:off x="20155414" y="3993308"/>
            <a:ext cx="3903989" cy="1111409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Space obs</a:t>
            </a:r>
          </a:p>
        </p:txBody>
      </p:sp>
      <p:sp>
        <p:nvSpPr>
          <p:cNvPr id="435" name="+"/>
          <p:cNvSpPr txBox="1"/>
          <p:nvPr/>
        </p:nvSpPr>
        <p:spPr>
          <a:xfrm>
            <a:off x="12910421" y="11658093"/>
            <a:ext cx="601981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 b="1"/>
            </a:lvl1pPr>
          </a:lstStyle>
          <a:p>
            <a:r>
              <a:t>+</a:t>
            </a:r>
          </a:p>
        </p:txBody>
      </p:sp>
      <p:sp>
        <p:nvSpPr>
          <p:cNvPr id="436" name="+"/>
          <p:cNvSpPr txBox="1"/>
          <p:nvPr/>
        </p:nvSpPr>
        <p:spPr>
          <a:xfrm>
            <a:off x="15628947" y="10358562"/>
            <a:ext cx="601981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 b="1"/>
            </a:lvl1pPr>
          </a:lstStyle>
          <a:p>
            <a:r>
              <a:t>+</a:t>
            </a:r>
          </a:p>
        </p:txBody>
      </p:sp>
      <p:sp>
        <p:nvSpPr>
          <p:cNvPr id="437" name="Predict energy emitted to space"/>
          <p:cNvSpPr/>
          <p:nvPr/>
        </p:nvSpPr>
        <p:spPr>
          <a:xfrm>
            <a:off x="20155414" y="11493960"/>
            <a:ext cx="3903989" cy="182023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Predict energy emitted to space</a:t>
            </a:r>
          </a:p>
        </p:txBody>
      </p:sp>
      <p:sp>
        <p:nvSpPr>
          <p:cNvPr id="438" name="Arrow"/>
          <p:cNvSpPr/>
          <p:nvPr/>
        </p:nvSpPr>
        <p:spPr>
          <a:xfrm>
            <a:off x="17755240" y="11769075"/>
            <a:ext cx="237424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D0CB64-F177-3E32-5A84-DB35D513906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sz="4400" b="0" dirty="0">
                <a:solidFill>
                  <a:srgbClr val="323940"/>
                </a:solidFill>
                <a:effectLst/>
                <a:latin typeface="OpenSans-Regular"/>
              </a:rPr>
              <a:t>Sandia National Laboratories is a </a:t>
            </a:r>
            <a:r>
              <a:rPr lang="en-US" sz="4400" b="0" dirty="0" err="1">
                <a:solidFill>
                  <a:srgbClr val="323940"/>
                </a:solidFill>
                <a:effectLst/>
                <a:latin typeface="OpenSans-Regular"/>
              </a:rPr>
              <a:t>multimission</a:t>
            </a:r>
            <a:r>
              <a:rPr lang="en-US" sz="4400" b="0" dirty="0">
                <a:solidFill>
                  <a:srgbClr val="323940"/>
                </a:solidFill>
                <a:effectLst/>
                <a:latin typeface="OpenSans-Regular"/>
              </a:rPr>
              <a:t> laboratory managed and operated by </a:t>
            </a:r>
            <a:br>
              <a:rPr lang="en-US" sz="4400" b="0" dirty="0">
                <a:solidFill>
                  <a:srgbClr val="323940"/>
                </a:solidFill>
                <a:effectLst/>
                <a:latin typeface="OpenSans-Regular"/>
              </a:rPr>
            </a:br>
            <a:r>
              <a:rPr lang="en-US" sz="4400" b="0" dirty="0">
                <a:solidFill>
                  <a:srgbClr val="323940"/>
                </a:solidFill>
                <a:effectLst/>
                <a:latin typeface="OpenSans-Regular"/>
              </a:rPr>
              <a:t>National Technology &amp; Engineering Solutions of Sandia, LLC, a wholly owned subsidiary of </a:t>
            </a:r>
            <a:br>
              <a:rPr lang="en-US" sz="4400" b="0" dirty="0">
                <a:solidFill>
                  <a:srgbClr val="323940"/>
                </a:solidFill>
                <a:effectLst/>
                <a:latin typeface="OpenSans-Regular"/>
              </a:rPr>
            </a:br>
            <a:r>
              <a:rPr lang="en-US" sz="4400" b="0" dirty="0">
                <a:solidFill>
                  <a:srgbClr val="323940"/>
                </a:solidFill>
                <a:effectLst/>
                <a:latin typeface="OpenSans-Regular"/>
              </a:rPr>
              <a:t>Honeywell International Inc., for the U.S. Department of Energy’s </a:t>
            </a:r>
            <a:br>
              <a:rPr lang="en-US" sz="4400" b="0" dirty="0">
                <a:solidFill>
                  <a:srgbClr val="323940"/>
                </a:solidFill>
                <a:effectLst/>
                <a:latin typeface="OpenSans-Regular"/>
              </a:rPr>
            </a:br>
            <a:r>
              <a:rPr lang="en-US" sz="4400" b="0" dirty="0">
                <a:solidFill>
                  <a:srgbClr val="323940"/>
                </a:solidFill>
                <a:effectLst/>
                <a:latin typeface="OpenSans-Regular"/>
              </a:rPr>
              <a:t>National Nuclear Security Administration under contract DE-NA0003525.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91108414"/>
      </p:ext>
    </p:extLst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alk 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Talk outline</a:t>
            </a:r>
          </a:p>
        </p:txBody>
      </p:sp>
      <p:sp>
        <p:nvSpPr>
          <p:cNvPr id="185" name="GLM Science Meet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GLM Science Meeting</a:t>
            </a:r>
          </a:p>
        </p:txBody>
      </p:sp>
      <p:sp>
        <p:nvSpPr>
          <p:cNvPr id="186" name="Overview of field site, instruments, sample cou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3087" indent="-323087" defTabSz="1292319">
              <a:spcBef>
                <a:spcPts val="2300"/>
              </a:spcBef>
              <a:defRPr sz="2543"/>
            </a:pPr>
            <a:r>
              <a:t>Overview of field site, instruments, sample count</a:t>
            </a:r>
          </a:p>
          <a:p>
            <a:pPr marL="646175" lvl="1" indent="-323087" defTabSz="1292319">
              <a:spcBef>
                <a:spcPts val="2300"/>
              </a:spcBef>
              <a:defRPr sz="2543"/>
            </a:pPr>
            <a:r>
              <a:t>Thanks to ENI and NLDN via cal/val agreement for data, and GLM cal/val and GEOXO funding</a:t>
            </a:r>
          </a:p>
          <a:p>
            <a:pPr marL="323087" indent="-323087" defTabSz="1292319">
              <a:spcBef>
                <a:spcPts val="2300"/>
              </a:spcBef>
              <a:defRPr sz="2543"/>
            </a:pPr>
            <a:r>
              <a:t>Four case examples</a:t>
            </a:r>
          </a:p>
          <a:p>
            <a:pPr marL="646175" lvl="1" indent="-323087" defTabSz="1292319">
              <a:spcBef>
                <a:spcPts val="2300"/>
              </a:spcBef>
              <a:defRPr sz="2543"/>
            </a:pPr>
            <a:r>
              <a:t>Even in four flashes, lots of combinations of mutual detection, providing a good test.</a:t>
            </a:r>
          </a:p>
          <a:p>
            <a:pPr marL="646175" lvl="1" indent="-323087" defTabSz="1292319">
              <a:spcBef>
                <a:spcPts val="2300"/>
              </a:spcBef>
              <a:defRPr sz="2543"/>
            </a:pPr>
            <a:r>
              <a:t>Delta E for each stroke</a:t>
            </a:r>
          </a:p>
          <a:p>
            <a:pPr marL="646175" lvl="1" indent="-323087" defTabSz="1292319">
              <a:spcBef>
                <a:spcPts val="2300"/>
              </a:spcBef>
              <a:defRPr sz="2543"/>
            </a:pPr>
            <a:r>
              <a:t>Will get stroke energy, cloud optical depth, etc. from Sandia</a:t>
            </a:r>
          </a:p>
          <a:p>
            <a:pPr marL="323087" indent="-323087" defTabSz="1292319">
              <a:spcBef>
                <a:spcPts val="2300"/>
              </a:spcBef>
              <a:defRPr sz="2543"/>
            </a:pPr>
            <a:r>
              <a:t>Synthesis plans</a:t>
            </a:r>
          </a:p>
          <a:p>
            <a:pPr marL="646175" lvl="1" indent="-323087" defTabSz="1292319">
              <a:spcBef>
                <a:spcPts val="2300"/>
              </a:spcBef>
              <a:defRPr sz="2543"/>
            </a:pPr>
            <a:r>
              <a:t>Can we covary observed source energy with observed GLM using a simple </a:t>
            </a:r>
          </a:p>
          <a:p>
            <a:pPr marL="646175" lvl="1" indent="-323087" defTabSz="1292319">
              <a:spcBef>
                <a:spcPts val="2300"/>
              </a:spcBef>
              <a:defRPr sz="2543"/>
            </a:pPr>
            <a:r>
              <a:t>Consistent signal that 337 precedes 777</a:t>
            </a:r>
          </a:p>
          <a:p>
            <a:pPr marL="323087" indent="-323087" defTabSz="1292319">
              <a:spcBef>
                <a:spcPts val="2300"/>
              </a:spcBef>
              <a:defRPr sz="2543"/>
            </a:pPr>
            <a:r>
              <a:t>Next steps/concluding remarks</a:t>
            </a:r>
          </a:p>
          <a:p>
            <a:pPr marL="646175" lvl="1" indent="-323087" defTabSz="1292319">
              <a:spcBef>
                <a:spcPts val="2300"/>
              </a:spcBef>
              <a:defRPr sz="2543"/>
            </a:pPr>
            <a:r>
              <a:t>Cloud modeling of cases and optical transport of well-characterized</a:t>
            </a:r>
          </a:p>
          <a:p>
            <a:pPr marL="646175" lvl="1" indent="-323087" defTabSz="1292319">
              <a:spcBef>
                <a:spcPts val="2300"/>
              </a:spcBef>
              <a:defRPr sz="2543"/>
            </a:pPr>
            <a:r>
              <a:t>Reminder brag about dataset size</a:t>
            </a:r>
          </a:p>
          <a:p>
            <a:pPr marL="646175" lvl="1" indent="-323087" defTabSz="1292319">
              <a:spcBef>
                <a:spcPts val="2300"/>
              </a:spcBef>
              <a:defRPr sz="2543"/>
            </a:pPr>
            <a:r>
              <a:t>Happy to share LMA and slow antenna for ground network comparisons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2025 datas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2025 dataset</a:t>
            </a:r>
          </a:p>
        </p:txBody>
      </p:sp>
      <p:sp>
        <p:nvSpPr>
          <p:cNvPr id="189" name="Instrumen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Instruments</a:t>
            </a:r>
          </a:p>
        </p:txBody>
      </p:sp>
      <p:sp>
        <p:nvSpPr>
          <p:cNvPr id="190" name="Continuous regional measurements:…"/>
          <p:cNvSpPr txBox="1">
            <a:spLocks noGrp="1"/>
          </p:cNvSpPr>
          <p:nvPr>
            <p:ph type="body" idx="1"/>
          </p:nvPr>
        </p:nvSpPr>
        <p:spPr>
          <a:xfrm>
            <a:off x="1206499" y="4726493"/>
            <a:ext cx="21971001" cy="8256012"/>
          </a:xfrm>
          <a:prstGeom prst="rect">
            <a:avLst/>
          </a:prstGeom>
        </p:spPr>
        <p:txBody>
          <a:bodyPr/>
          <a:lstStyle/>
          <a:p>
            <a:pPr marL="469391" indent="-469391" defTabSz="1877520">
              <a:spcBef>
                <a:spcPts val="3400"/>
              </a:spcBef>
              <a:defRPr sz="3696" b="1"/>
            </a:pPr>
            <a:r>
              <a:t>Continuous regional measurements:</a:t>
            </a:r>
          </a:p>
          <a:p>
            <a:pPr marL="938783" lvl="1" indent="-469391" defTabSz="1877520">
              <a:spcBef>
                <a:spcPts val="3400"/>
              </a:spcBef>
              <a:defRPr sz="3696"/>
            </a:pPr>
            <a:r>
              <a:t>West Texas LMA, GLM-E/W, GLM-East; ENI and NLDN; KLBB WSR-88D.</a:t>
            </a:r>
          </a:p>
          <a:p>
            <a:pPr marL="469391" indent="-469391" defTabSz="1877520">
              <a:spcBef>
                <a:spcPts val="3400"/>
              </a:spcBef>
              <a:defRPr sz="3696" b="1" i="1"/>
            </a:pPr>
            <a:r>
              <a:t>At TTU Reese Center Field site:</a:t>
            </a:r>
          </a:p>
          <a:p>
            <a:pPr marL="938783" lvl="1" indent="-469391" defTabSz="1877520">
              <a:spcBef>
                <a:spcPts val="3400"/>
              </a:spcBef>
              <a:defRPr sz="3696"/>
            </a:pPr>
            <a:r>
              <a:rPr b="1"/>
              <a:t>Sandia Radiometer</a:t>
            </a:r>
            <a:r>
              <a:t> at 337, 777, 150 and 320-1110 nm</a:t>
            </a:r>
          </a:p>
          <a:p>
            <a:pPr marL="1408175" lvl="2" indent="-469391" defTabSz="1877520">
              <a:spcBef>
                <a:spcPts val="3400"/>
              </a:spcBef>
              <a:defRPr sz="3696"/>
            </a:pPr>
            <a:r>
              <a:t>Calibrated to watts at radiometer aperture </a:t>
            </a:r>
          </a:p>
          <a:p>
            <a:pPr marL="1408175" lvl="2" indent="-469391" defTabSz="1877520">
              <a:spcBef>
                <a:spcPts val="3400"/>
              </a:spcBef>
              <a:defRPr sz="3696"/>
            </a:pPr>
            <a:r>
              <a:t>200 ksps, with triggered context camera</a:t>
            </a:r>
          </a:p>
          <a:p>
            <a:pPr marL="1408175" lvl="2" indent="-469391" defTabSz="1877520">
              <a:spcBef>
                <a:spcPts val="3400"/>
              </a:spcBef>
              <a:defRPr sz="3696"/>
            </a:pPr>
            <a:r>
              <a:t>View is to NNE</a:t>
            </a:r>
          </a:p>
          <a:p>
            <a:pPr marL="938783" lvl="1" indent="-469391" defTabSz="1877520">
              <a:spcBef>
                <a:spcPts val="3400"/>
              </a:spcBef>
              <a:defRPr sz="3696"/>
            </a:pPr>
            <a:r>
              <a:rPr b="1"/>
              <a:t>TTU electric field change “slow” antenna</a:t>
            </a:r>
            <a:r>
              <a:t>, 100 ms time constant, 10 ksps</a:t>
            </a:r>
          </a:p>
          <a:p>
            <a:pPr marL="1408175" lvl="2" indent="-469391" defTabSz="1877520">
              <a:spcBef>
                <a:spcPts val="3400"/>
              </a:spcBef>
              <a:defRPr sz="3696"/>
            </a:pPr>
            <a:r>
              <a:t>Calibration in process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2071" y="5429549"/>
            <a:ext cx="4785123" cy="3588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8943" y="-41093"/>
            <a:ext cx="10041751" cy="525715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Radiometer…"/>
          <p:cNvSpPr txBox="1"/>
          <p:nvPr/>
        </p:nvSpPr>
        <p:spPr>
          <a:xfrm>
            <a:off x="11796268" y="789880"/>
            <a:ext cx="2552396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 sz="2400" b="1">
                <a:solidFill>
                  <a:schemeClr val="accent5">
                    <a:lumOff val="-29866"/>
                  </a:schemeClr>
                </a:solidFill>
              </a:defRPr>
            </a:pPr>
            <a:r>
              <a:t>Radiometer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 sz="2400" b="1">
                <a:solidFill>
                  <a:schemeClr val="accent5">
                    <a:lumOff val="-29866"/>
                  </a:schemeClr>
                </a:solidFill>
              </a:defRPr>
            </a:pPr>
            <a:r>
              <a:t>field of view FOV</a:t>
            </a:r>
          </a:p>
        </p:txBody>
      </p:sp>
      <p:pic>
        <p:nvPicPr>
          <p:cNvPr id="194" name="IMG_1586.jpeg" descr="IMG_1586.jpeg"/>
          <p:cNvPicPr>
            <a:picLocks noChangeAspect="1"/>
          </p:cNvPicPr>
          <p:nvPr/>
        </p:nvPicPr>
        <p:blipFill>
          <a:blip r:embed="rId4"/>
          <a:srcRect l="46868" t="47697" r="26965" b="19339"/>
          <a:stretch>
            <a:fillRect/>
          </a:stretch>
        </p:blipFill>
        <p:spPr>
          <a:xfrm>
            <a:off x="19652071" y="9207977"/>
            <a:ext cx="4785209" cy="452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2025 datas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2025 dataset</a:t>
            </a:r>
          </a:p>
        </p:txBody>
      </p:sp>
      <p:sp>
        <p:nvSpPr>
          <p:cNvPr id="197" name="392 total radiometer trigger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392 total radiometer triggers</a:t>
            </a:r>
          </a:p>
        </p:txBody>
      </p:sp>
      <p:sp>
        <p:nvSpPr>
          <p:cNvPr id="198" name="Slow antenna on each day, usually 1-3 at Reese site.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8231893" cy="8256012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/>
            </a:pPr>
            <a:r>
              <a:t>Slow antenna on each day, usually 1-3 at Reese site.</a:t>
            </a:r>
          </a:p>
          <a:p>
            <a:pPr marL="1182624" lvl="1" indent="-591312" defTabSz="2365188">
              <a:spcBef>
                <a:spcPts val="4300"/>
              </a:spcBef>
              <a:defRPr sz="4656"/>
            </a:pPr>
            <a:r>
              <a:t>Distributed 8-station network across Lubbock for a tornadic supercell and multicell storms on two days, but storms to east of radiometer FOV.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Numerous supercell and multicell cases, some disorganized lines of storms</a:t>
            </a:r>
          </a:p>
        </p:txBody>
      </p:sp>
      <p:graphicFrame>
        <p:nvGraphicFramePr>
          <p:cNvPr id="199" name="Radiometer trigger counts"/>
          <p:cNvGraphicFramePr/>
          <p:nvPr/>
        </p:nvGraphicFramePr>
        <p:xfrm>
          <a:off x="12866275" y="1924614"/>
          <a:ext cx="5233897" cy="10895221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389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5711">
                <a:tc gridSpan="3">
                  <a:txBody>
                    <a:bodyPr/>
                    <a:lstStyle/>
                    <a:p>
                      <a:pPr defTabSz="825500"/>
                      <a:r>
                        <a:rPr sz="3600" b="1">
                          <a:latin typeface="+mn-lt"/>
                          <a:ea typeface="+mn-ea"/>
                          <a:cs typeface="+mn-cs"/>
                        </a:rPr>
                        <a:t>Radiometer trigger counts</a:t>
                      </a:r>
                    </a:p>
                  </a:txBody>
                  <a:tcPr marL="50800" marR="50800" marT="50800" marB="50800" anchor="ctr" horzOverflow="overflow">
                    <a:lnL/>
                    <a:lnR/>
                    <a:lnT/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Date</a:t>
                      </a:r>
                    </a:p>
                  </a:txBody>
                  <a:tcPr marL="12700" marR="12700" marT="12700" marB="12700" anchor="ctr" horzOverflow="overflow">
                    <a:solidFill>
                      <a:srgbClr val="FF940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Count</a:t>
                      </a:r>
                    </a:p>
                  </a:txBody>
                  <a:tcPr marL="12700" marR="12700" marT="12700" marB="12700" anchor="ctr" horzOverflow="overflow">
                    <a:solidFill>
                      <a:srgbClr val="FF940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Herein</a:t>
                      </a:r>
                    </a:p>
                  </a:txBody>
                  <a:tcPr marL="12700" marR="12700" marT="12700" marB="12700" anchor="ctr" horzOverflow="overflow">
                    <a:solidFill>
                      <a:srgbClr val="FF9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4/26/2025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74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2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4/30/2025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2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5/6/2025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2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5/25/2025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2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5/27/2025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2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6/2/2025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2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6/3/2025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–CG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6/5/2025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2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6/24/2025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+CG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6/30/2025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2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7/8/2025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–CG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7/21/2025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89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2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7/22/2025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2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34634">
                <a:tc>
                  <a:txBody>
                    <a:bodyPr/>
                    <a:lstStyle/>
                    <a:p>
                      <a:pPr algn="r" defTabSz="457200">
                        <a:tabLst>
                          <a:tab pos="1663700" algn="l"/>
                        </a:tabLst>
                      </a:pPr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7/23/2025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210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2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00" name="Next slides: some examples close to field site with clear context camera images of CGs"/>
          <p:cNvSpPr txBox="1"/>
          <p:nvPr/>
        </p:nvSpPr>
        <p:spPr>
          <a:xfrm>
            <a:off x="18557571" y="8048867"/>
            <a:ext cx="4078369" cy="260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Next slides: some examples close to field site with clear context camera images of CGs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20250603-021409-LMA-GLM-NLDN.png" descr="20250603-021409-LMA-GLM-NLD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495" y="4171539"/>
            <a:ext cx="7790388" cy="10081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20250603-021409-overview.png" descr="20250603-021409-overview.png"/>
          <p:cNvPicPr>
            <a:picLocks noChangeAspect="1"/>
          </p:cNvPicPr>
          <p:nvPr/>
        </p:nvPicPr>
        <p:blipFill>
          <a:blip r:embed="rId3"/>
          <a:srcRect b="3075"/>
          <a:stretch>
            <a:fillRect/>
          </a:stretch>
        </p:blipFill>
        <p:spPr>
          <a:xfrm>
            <a:off x="11320766" y="-167755"/>
            <a:ext cx="7253290" cy="527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20250603-021409-radar-LMA-NLDN-PPI.png" descr="20250603-021409-radar-LMA-NLDN-P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37738" y="572045"/>
            <a:ext cx="7790388" cy="5841099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C"/>
          <p:cNvSpPr txBox="1"/>
          <p:nvPr/>
        </p:nvSpPr>
        <p:spPr>
          <a:xfrm>
            <a:off x="8685971" y="5026441"/>
            <a:ext cx="453086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lvl1pPr>
          </a:lstStyle>
          <a:p>
            <a:r>
              <a:t>C</a:t>
            </a:r>
          </a:p>
        </p:txBody>
      </p:sp>
      <p:sp>
        <p:nvSpPr>
          <p:cNvPr id="206" name="Colored pixels: GLM-E total optical energy…"/>
          <p:cNvSpPr txBox="1"/>
          <p:nvPr/>
        </p:nvSpPr>
        <p:spPr>
          <a:xfrm>
            <a:off x="12059225" y="12185204"/>
            <a:ext cx="4072036" cy="11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t>Colored pixels: GLM-E total optical energy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t>Green dots / lines: GLM groups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t>Other dots: West Texas LMA channels</a:t>
            </a:r>
          </a:p>
        </p:txBody>
      </p:sp>
      <p:sp>
        <p:nvSpPr>
          <p:cNvPr id="207" name="B"/>
          <p:cNvSpPr txBox="1"/>
          <p:nvPr/>
        </p:nvSpPr>
        <p:spPr>
          <a:xfrm>
            <a:off x="13132638" y="5736137"/>
            <a:ext cx="350010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208" name="C"/>
          <p:cNvSpPr txBox="1"/>
          <p:nvPr/>
        </p:nvSpPr>
        <p:spPr>
          <a:xfrm>
            <a:off x="13575974" y="5736137"/>
            <a:ext cx="363585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C</a:t>
            </a:r>
          </a:p>
        </p:txBody>
      </p:sp>
      <p:sp>
        <p:nvSpPr>
          <p:cNvPr id="209" name="A"/>
          <p:cNvSpPr txBox="1"/>
          <p:nvPr/>
        </p:nvSpPr>
        <p:spPr>
          <a:xfrm>
            <a:off x="12427328" y="5736137"/>
            <a:ext cx="343040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210" name="Obs…"/>
          <p:cNvSpPr txBox="1"/>
          <p:nvPr/>
        </p:nvSpPr>
        <p:spPr>
          <a:xfrm>
            <a:off x="15906892" y="10864578"/>
            <a:ext cx="761125" cy="874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825500">
              <a:lnSpc>
                <a:spcPct val="100000"/>
              </a:lnSpc>
              <a:spcBef>
                <a:spcPts val="0"/>
              </a:spcBef>
              <a:defRPr sz="2200" b="1"/>
            </a:pPr>
            <a:r>
              <a:t>Obs</a:t>
            </a:r>
          </a:p>
          <a:p>
            <a:pPr algn="r" defTabSz="825500">
              <a:lnSpc>
                <a:spcPct val="100000"/>
              </a:lnSpc>
              <a:spcBef>
                <a:spcPts val="0"/>
              </a:spcBef>
              <a:defRPr sz="2200" b="1"/>
            </a:pPr>
            <a:r>
              <a:t>Site</a:t>
            </a:r>
          </a:p>
        </p:txBody>
      </p:sp>
      <p:sp>
        <p:nvSpPr>
          <p:cNvPr id="211" name="3 June 2025, 02:14:09 UTC: four –CGs"/>
          <p:cNvSpPr txBox="1"/>
          <p:nvPr/>
        </p:nvSpPr>
        <p:spPr>
          <a:xfrm>
            <a:off x="-23382" y="-36538"/>
            <a:ext cx="11496387" cy="58511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3 June 2025, 02:14:09 UTC: four –CGs</a:t>
            </a:r>
          </a:p>
        </p:txBody>
      </p:sp>
      <p:sp>
        <p:nvSpPr>
          <p:cNvPr id="212" name="Obs…"/>
          <p:cNvSpPr txBox="1"/>
          <p:nvPr/>
        </p:nvSpPr>
        <p:spPr>
          <a:xfrm>
            <a:off x="3267040" y="3515913"/>
            <a:ext cx="1179149" cy="78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8255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FFFFFF"/>
                </a:solidFill>
              </a:defRPr>
            </a:pPr>
            <a:r>
              <a:t>Obs </a:t>
            </a:r>
          </a:p>
          <a:p>
            <a:pPr algn="r" defTabSz="8255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FFFFFF"/>
                </a:solidFill>
              </a:defRPr>
            </a:pPr>
            <a:r>
              <a:t>site</a:t>
            </a:r>
          </a:p>
        </p:txBody>
      </p:sp>
      <p:sp>
        <p:nvSpPr>
          <p:cNvPr id="213" name="-23, -19, -23, -11 kA…"/>
          <p:cNvSpPr txBox="1"/>
          <p:nvPr/>
        </p:nvSpPr>
        <p:spPr>
          <a:xfrm>
            <a:off x="19073113" y="5262457"/>
            <a:ext cx="4891785" cy="7466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1"/>
                </a:solidFill>
              </a:defRPr>
            </a:pPr>
            <a:r>
              <a:t>-23, -19, -23, -11 kA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 b="1">
                <a:solidFill>
                  <a:schemeClr val="accent1"/>
                </a:solidFill>
              </a:defRPr>
            </a:pPr>
            <a:r>
              <a:rPr b="0">
                <a:solidFill>
                  <a:srgbClr val="5E5E5E"/>
                </a:solidFill>
              </a:rPr>
              <a:t>–CGs at</a:t>
            </a:r>
            <a:r>
              <a:t> A, B, C, D </a:t>
            </a:r>
            <a:r>
              <a:rPr b="0">
                <a:solidFill>
                  <a:srgbClr val="5E5E5E"/>
                </a:solidFill>
              </a:rPr>
              <a:t>at two ground strike points. </a:t>
            </a:r>
            <a:r>
              <a:t>C, D</a:t>
            </a:r>
            <a:r>
              <a:rPr b="0">
                <a:solidFill>
                  <a:srgbClr val="5E5E5E"/>
                </a:solidFill>
              </a:rPr>
              <a:t> are subsequent strokes of </a:t>
            </a:r>
            <a:r>
              <a:t>B</a:t>
            </a:r>
            <a:r>
              <a:rPr b="0">
                <a:solidFill>
                  <a:srgbClr val="5E5E5E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E5E5E"/>
                </a:solidFill>
              </a:defRPr>
            </a:pPr>
            <a:endParaRPr b="0">
              <a:solidFill>
                <a:srgbClr val="5E5E5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All detected by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radiometer </a:t>
            </a:r>
            <a:r>
              <a:t>and </a:t>
            </a:r>
            <a:r>
              <a:rPr>
                <a:solidFill>
                  <a:schemeClr val="accent6">
                    <a:satOff val="-20754"/>
                    <a:lumOff val="-16738"/>
                  </a:schemeClr>
                </a:solidFill>
              </a:rPr>
              <a:t>GLM-W.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>
              <a:solidFill>
                <a:schemeClr val="accent6">
                  <a:satOff val="-20754"/>
                  <a:lumOff val="-16738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b="1">
                <a:solidFill>
                  <a:schemeClr val="accent1"/>
                </a:solidFill>
              </a:rPr>
              <a:t>A, C: </a:t>
            </a:r>
            <a:r>
              <a:t>Not detected by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GLM-E.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b="1">
                <a:solidFill>
                  <a:schemeClr val="accent1"/>
                </a:solidFill>
              </a:rPr>
              <a:t>B, D:</a:t>
            </a:r>
            <a:r>
              <a:t> Detected by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GLM-E.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Perhaps dart leader activity on positive channels at 6-7 km altitude explains GLM-E difference.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Largest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electric field change</a:t>
            </a:r>
            <a:r>
              <a:t> at times of CGs, with slow electrostatic change continuing after last stroke during IC processes.</a:t>
            </a:r>
          </a:p>
        </p:txBody>
      </p:sp>
      <p:sp>
        <p:nvSpPr>
          <p:cNvPr id="214" name="B"/>
          <p:cNvSpPr txBox="1"/>
          <p:nvPr/>
        </p:nvSpPr>
        <p:spPr>
          <a:xfrm>
            <a:off x="12912945" y="4048054"/>
            <a:ext cx="357621" cy="530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215" name="C"/>
          <p:cNvSpPr txBox="1"/>
          <p:nvPr/>
        </p:nvSpPr>
        <p:spPr>
          <a:xfrm>
            <a:off x="13443089" y="4036135"/>
            <a:ext cx="371490" cy="530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lvl1pPr>
          </a:lstStyle>
          <a:p>
            <a:r>
              <a:t>C</a:t>
            </a:r>
          </a:p>
        </p:txBody>
      </p:sp>
      <p:sp>
        <p:nvSpPr>
          <p:cNvPr id="216" name="A"/>
          <p:cNvSpPr txBox="1"/>
          <p:nvPr/>
        </p:nvSpPr>
        <p:spPr>
          <a:xfrm>
            <a:off x="12265157" y="4048054"/>
            <a:ext cx="350499" cy="530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217" name="yes"/>
          <p:cNvSpPr txBox="1"/>
          <p:nvPr/>
        </p:nvSpPr>
        <p:spPr>
          <a:xfrm>
            <a:off x="12855776" y="2243777"/>
            <a:ext cx="903734" cy="44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yes</a:t>
            </a:r>
          </a:p>
        </p:txBody>
      </p:sp>
      <p:sp>
        <p:nvSpPr>
          <p:cNvPr id="218" name="no"/>
          <p:cNvSpPr txBox="1"/>
          <p:nvPr/>
        </p:nvSpPr>
        <p:spPr>
          <a:xfrm>
            <a:off x="12277398" y="2030502"/>
            <a:ext cx="724737" cy="44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no</a:t>
            </a:r>
          </a:p>
        </p:txBody>
      </p:sp>
      <p:sp>
        <p:nvSpPr>
          <p:cNvPr id="219" name="GLM-W"/>
          <p:cNvSpPr txBox="1"/>
          <p:nvPr/>
        </p:nvSpPr>
        <p:spPr>
          <a:xfrm>
            <a:off x="14313586" y="1803191"/>
            <a:ext cx="1221431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6">
                    <a:satOff val="-20754"/>
                    <a:lumOff val="-16738"/>
                  </a:schemeClr>
                </a:solidFill>
              </a:defRPr>
            </a:lvl1pPr>
          </a:lstStyle>
          <a:p>
            <a:r>
              <a:t>GLM-W</a:t>
            </a:r>
          </a:p>
        </p:txBody>
      </p:sp>
      <p:sp>
        <p:nvSpPr>
          <p:cNvPr id="220" name="radiometer"/>
          <p:cNvSpPr txBox="1"/>
          <p:nvPr/>
        </p:nvSpPr>
        <p:spPr>
          <a:xfrm>
            <a:off x="13131564" y="1345435"/>
            <a:ext cx="1511403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radiometer</a:t>
            </a:r>
          </a:p>
        </p:txBody>
      </p:sp>
      <p:sp>
        <p:nvSpPr>
          <p:cNvPr id="221" name="ΔE"/>
          <p:cNvSpPr txBox="1"/>
          <p:nvPr/>
        </p:nvSpPr>
        <p:spPr>
          <a:xfrm>
            <a:off x="16874633" y="3262835"/>
            <a:ext cx="508878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ΔE</a:t>
            </a:r>
          </a:p>
        </p:txBody>
      </p:sp>
      <p:sp>
        <p:nvSpPr>
          <p:cNvPr id="222" name="GLM-E"/>
          <p:cNvSpPr txBox="1"/>
          <p:nvPr/>
        </p:nvSpPr>
        <p:spPr>
          <a:xfrm>
            <a:off x="14313586" y="2140970"/>
            <a:ext cx="1128965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GLM-E</a:t>
            </a:r>
          </a:p>
        </p:txBody>
      </p:sp>
      <p:sp>
        <p:nvSpPr>
          <p:cNvPr id="223" name="D"/>
          <p:cNvSpPr txBox="1"/>
          <p:nvPr/>
        </p:nvSpPr>
        <p:spPr>
          <a:xfrm>
            <a:off x="13913451" y="5736137"/>
            <a:ext cx="363585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224" name="D"/>
          <p:cNvSpPr txBox="1"/>
          <p:nvPr/>
        </p:nvSpPr>
        <p:spPr>
          <a:xfrm>
            <a:off x="13759197" y="4035354"/>
            <a:ext cx="371491" cy="530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225" name="no"/>
          <p:cNvSpPr txBox="1"/>
          <p:nvPr/>
        </p:nvSpPr>
        <p:spPr>
          <a:xfrm>
            <a:off x="13443089" y="2030502"/>
            <a:ext cx="724737" cy="44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no</a:t>
            </a:r>
          </a:p>
        </p:txBody>
      </p:sp>
      <p:sp>
        <p:nvSpPr>
          <p:cNvPr id="226" name="yes"/>
          <p:cNvSpPr txBox="1"/>
          <p:nvPr/>
        </p:nvSpPr>
        <p:spPr>
          <a:xfrm>
            <a:off x="13745613" y="2243777"/>
            <a:ext cx="903735" cy="44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yes</a:t>
            </a:r>
          </a:p>
        </p:txBody>
      </p:sp>
      <p:pic>
        <p:nvPicPr>
          <p:cNvPr id="227" name="pasted-movie.png" descr="pasted-movie.png"/>
          <p:cNvPicPr>
            <a:picLocks noChangeAspect="1"/>
          </p:cNvPicPr>
          <p:nvPr/>
        </p:nvPicPr>
        <p:blipFill>
          <a:blip r:embed="rId5"/>
          <a:srcRect l="9139" t="50075" r="50385" b="2245"/>
          <a:stretch>
            <a:fillRect/>
          </a:stretch>
        </p:blipFill>
        <p:spPr>
          <a:xfrm>
            <a:off x="5668352" y="943488"/>
            <a:ext cx="5769499" cy="4764657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A"/>
          <p:cNvSpPr txBox="1"/>
          <p:nvPr/>
        </p:nvSpPr>
        <p:spPr>
          <a:xfrm>
            <a:off x="15373729" y="9762037"/>
            <a:ext cx="343039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229" name="BCD"/>
          <p:cNvSpPr txBox="1"/>
          <p:nvPr/>
        </p:nvSpPr>
        <p:spPr>
          <a:xfrm>
            <a:off x="15415421" y="10231838"/>
            <a:ext cx="1028841" cy="519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BCD</a:t>
            </a:r>
          </a:p>
        </p:txBody>
      </p:sp>
      <p:sp>
        <p:nvSpPr>
          <p:cNvPr id="230" name="A"/>
          <p:cNvSpPr txBox="1"/>
          <p:nvPr/>
        </p:nvSpPr>
        <p:spPr>
          <a:xfrm>
            <a:off x="7372426" y="5190037"/>
            <a:ext cx="343039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231" name="BCD"/>
          <p:cNvSpPr txBox="1"/>
          <p:nvPr/>
        </p:nvSpPr>
        <p:spPr>
          <a:xfrm>
            <a:off x="6585328" y="5190037"/>
            <a:ext cx="1028841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BCD</a:t>
            </a:r>
          </a:p>
        </p:txBody>
      </p:sp>
      <p:grpSp>
        <p:nvGrpSpPr>
          <p:cNvPr id="241" name="Group"/>
          <p:cNvGrpSpPr/>
          <p:nvPr/>
        </p:nvGrpSpPr>
        <p:grpSpPr>
          <a:xfrm>
            <a:off x="52447" y="6087068"/>
            <a:ext cx="11175781" cy="4186889"/>
            <a:chOff x="0" y="0"/>
            <a:chExt cx="11175779" cy="4186888"/>
          </a:xfrm>
        </p:grpSpPr>
        <p:grpSp>
          <p:nvGrpSpPr>
            <p:cNvPr id="234" name="Group"/>
            <p:cNvGrpSpPr/>
            <p:nvPr/>
          </p:nvGrpSpPr>
          <p:grpSpPr>
            <a:xfrm>
              <a:off x="-1" y="0"/>
              <a:ext cx="11175781" cy="4186889"/>
              <a:chOff x="0" y="0"/>
              <a:chExt cx="11175779" cy="4186888"/>
            </a:xfrm>
          </p:grpSpPr>
          <p:pic>
            <p:nvPicPr>
              <p:cNvPr id="232" name="pasted-movie.png" descr="pasted-movie.png"/>
              <p:cNvPicPr>
                <a:picLocks noChangeAspect="1"/>
              </p:cNvPicPr>
              <p:nvPr/>
            </p:nvPicPr>
            <p:blipFill>
              <a:blip r:embed="rId6"/>
              <a:srcRect r="4161"/>
              <a:stretch>
                <a:fillRect/>
              </a:stretch>
            </p:blipFill>
            <p:spPr>
              <a:xfrm>
                <a:off x="0" y="27880"/>
                <a:ext cx="5648879" cy="41590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3" name="pasted-movie.png" descr="pasted-movie.png"/>
              <p:cNvPicPr>
                <a:picLocks noChangeAspect="1"/>
              </p:cNvPicPr>
              <p:nvPr/>
            </p:nvPicPr>
            <p:blipFill>
              <a:blip r:embed="rId7"/>
              <a:srcRect l="6932"/>
              <a:stretch>
                <a:fillRect/>
              </a:stretch>
            </p:blipFill>
            <p:spPr>
              <a:xfrm>
                <a:off x="5690257" y="0"/>
                <a:ext cx="5485523" cy="41854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5" name="0.2 ms"/>
            <p:cNvSpPr txBox="1"/>
            <p:nvPr/>
          </p:nvSpPr>
          <p:spPr>
            <a:xfrm>
              <a:off x="1860923" y="1006544"/>
              <a:ext cx="1711906" cy="874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825500">
                <a:lnSpc>
                  <a:spcPct val="100000"/>
                </a:lnSpc>
                <a:spcBef>
                  <a:spcPts val="0"/>
                </a:spcBef>
                <a:defRPr sz="2200" b="1"/>
              </a:lvl1pPr>
            </a:lstStyle>
            <a:p>
              <a:r>
                <a:t>0.2 ms</a:t>
              </a:r>
            </a:p>
          </p:txBody>
        </p:sp>
        <p:sp>
          <p:nvSpPr>
            <p:cNvPr id="236" name="Line"/>
            <p:cNvSpPr/>
            <p:nvPr/>
          </p:nvSpPr>
          <p:spPr>
            <a:xfrm>
              <a:off x="2405442" y="1662182"/>
              <a:ext cx="135908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37" name="B"/>
            <p:cNvSpPr txBox="1"/>
            <p:nvPr/>
          </p:nvSpPr>
          <p:spPr>
            <a:xfrm>
              <a:off x="5786869" y="349546"/>
              <a:ext cx="357621" cy="530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>
                  <a:solidFill>
                    <a:schemeClr val="accent1"/>
                  </a:solidFill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38" name="A"/>
            <p:cNvSpPr txBox="1"/>
            <p:nvPr/>
          </p:nvSpPr>
          <p:spPr>
            <a:xfrm>
              <a:off x="461813" y="349546"/>
              <a:ext cx="350499" cy="530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>
                  <a:solidFill>
                    <a:schemeClr val="accent1"/>
                  </a:solidFill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239" name="Line"/>
            <p:cNvSpPr/>
            <p:nvPr/>
          </p:nvSpPr>
          <p:spPr>
            <a:xfrm>
              <a:off x="7700273" y="1662182"/>
              <a:ext cx="90627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0" name="0.2 ms"/>
            <p:cNvSpPr txBox="1"/>
            <p:nvPr/>
          </p:nvSpPr>
          <p:spPr>
            <a:xfrm>
              <a:off x="6925159" y="1006544"/>
              <a:ext cx="1711905" cy="874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825500">
                <a:lnSpc>
                  <a:spcPct val="100000"/>
                </a:lnSpc>
                <a:spcBef>
                  <a:spcPts val="0"/>
                </a:spcBef>
                <a:defRPr sz="2200" b="1"/>
              </a:lvl1pPr>
            </a:lstStyle>
            <a:p>
              <a:r>
                <a:t>0.2 ms</a:t>
              </a:r>
            </a:p>
          </p:txBody>
        </p:sp>
      </p:grpSp>
      <p:pic>
        <p:nvPicPr>
          <p:cNvPr id="242" name="pasted-movie.png" descr="pasted-movie.png"/>
          <p:cNvPicPr>
            <a:picLocks noChangeAspect="1"/>
          </p:cNvPicPr>
          <p:nvPr/>
        </p:nvPicPr>
        <p:blipFill>
          <a:blip r:embed="rId8"/>
          <a:srcRect l="15953" t="61957" r="54439" b="3361"/>
          <a:stretch>
            <a:fillRect/>
          </a:stretch>
        </p:blipFill>
        <p:spPr>
          <a:xfrm>
            <a:off x="18410878" y="178489"/>
            <a:ext cx="6216136" cy="485035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No radiometer amplitude during…"/>
          <p:cNvSpPr txBox="1"/>
          <p:nvPr/>
        </p:nvSpPr>
        <p:spPr>
          <a:xfrm>
            <a:off x="21880792" y="697367"/>
            <a:ext cx="2250529" cy="2671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5D5D5"/>
                </a:solidFill>
              </a:defRPr>
            </a:pPr>
            <a:r>
              <a:t>No radiometer amplitude during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5D5D5"/>
                </a:solidFill>
              </a:defRPr>
            </a:pPr>
            <a:r>
              <a:t>continued  illumination in second camera frame.</a:t>
            </a:r>
          </a:p>
        </p:txBody>
      </p:sp>
      <p:sp>
        <p:nvSpPr>
          <p:cNvPr id="244" name="First camera frame (0.1 s, A-D)"/>
          <p:cNvSpPr txBox="1"/>
          <p:nvPr/>
        </p:nvSpPr>
        <p:spPr>
          <a:xfrm>
            <a:off x="8685971" y="4711787"/>
            <a:ext cx="2491992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5D5D5"/>
                </a:solidFill>
              </a:defRPr>
            </a:lvl1pPr>
          </a:lstStyle>
          <a:p>
            <a:r>
              <a:t>First camera frame (0.1 s, A-D)</a:t>
            </a:r>
          </a:p>
        </p:txBody>
      </p:sp>
      <p:sp>
        <p:nvSpPr>
          <p:cNvPr id="245" name="A"/>
          <p:cNvSpPr txBox="1"/>
          <p:nvPr/>
        </p:nvSpPr>
        <p:spPr>
          <a:xfrm>
            <a:off x="3037930" y="2582350"/>
            <a:ext cx="343040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/>
            </a:lvl1pPr>
          </a:lstStyle>
          <a:p>
            <a:r>
              <a:t>A</a:t>
            </a:r>
          </a:p>
        </p:txBody>
      </p:sp>
      <p:sp>
        <p:nvSpPr>
          <p:cNvPr id="246" name="BCD"/>
          <p:cNvSpPr txBox="1"/>
          <p:nvPr/>
        </p:nvSpPr>
        <p:spPr>
          <a:xfrm>
            <a:off x="3037290" y="2937851"/>
            <a:ext cx="1028841" cy="519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/>
            </a:lvl1pPr>
          </a:lstStyle>
          <a:p>
            <a:r>
              <a:t>BCD</a:t>
            </a:r>
          </a:p>
        </p:txBody>
      </p:sp>
      <p:sp>
        <p:nvSpPr>
          <p:cNvPr id="247" name="2nd cam frame"/>
          <p:cNvSpPr txBox="1"/>
          <p:nvPr/>
        </p:nvSpPr>
        <p:spPr>
          <a:xfrm>
            <a:off x="15190622" y="4465556"/>
            <a:ext cx="1874008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t>2nd cam frame</a:t>
            </a:r>
          </a:p>
        </p:txBody>
      </p:sp>
      <p:sp>
        <p:nvSpPr>
          <p:cNvPr id="248" name="1st cam frame"/>
          <p:cNvSpPr txBox="1"/>
          <p:nvPr/>
        </p:nvSpPr>
        <p:spPr>
          <a:xfrm>
            <a:off x="12504109" y="4478578"/>
            <a:ext cx="1874008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t>1st cam frame</a:t>
            </a:r>
          </a:p>
        </p:txBody>
      </p:sp>
      <p:sp>
        <p:nvSpPr>
          <p:cNvPr id="249" name="GLM-E: no"/>
          <p:cNvSpPr txBox="1"/>
          <p:nvPr/>
        </p:nvSpPr>
        <p:spPr>
          <a:xfrm>
            <a:off x="4153586" y="7575709"/>
            <a:ext cx="1511403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GLM-E: no</a:t>
            </a:r>
          </a:p>
        </p:txBody>
      </p:sp>
      <p:sp>
        <p:nvSpPr>
          <p:cNvPr id="250" name="GLM-E: yes"/>
          <p:cNvSpPr txBox="1"/>
          <p:nvPr/>
        </p:nvSpPr>
        <p:spPr>
          <a:xfrm>
            <a:off x="9425284" y="7528538"/>
            <a:ext cx="1511403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GLM-E: yes</a:t>
            </a:r>
          </a:p>
        </p:txBody>
      </p:sp>
      <p:sp>
        <p:nvSpPr>
          <p:cNvPr id="251" name="777 nm"/>
          <p:cNvSpPr txBox="1"/>
          <p:nvPr/>
        </p:nvSpPr>
        <p:spPr>
          <a:xfrm>
            <a:off x="1760207" y="6628241"/>
            <a:ext cx="1511402" cy="459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777 nm</a:t>
            </a:r>
          </a:p>
        </p:txBody>
      </p:sp>
      <p:sp>
        <p:nvSpPr>
          <p:cNvPr id="252" name="337 nm"/>
          <p:cNvSpPr txBox="1"/>
          <p:nvPr/>
        </p:nvSpPr>
        <p:spPr>
          <a:xfrm>
            <a:off x="1760207" y="9446568"/>
            <a:ext cx="1511402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337 nm</a:t>
            </a:r>
          </a:p>
        </p:txBody>
      </p:sp>
      <p:sp>
        <p:nvSpPr>
          <p:cNvPr id="253" name="777 nm"/>
          <p:cNvSpPr txBox="1"/>
          <p:nvPr/>
        </p:nvSpPr>
        <p:spPr>
          <a:xfrm>
            <a:off x="6858689" y="6628241"/>
            <a:ext cx="1511403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777 nm</a:t>
            </a:r>
          </a:p>
        </p:txBody>
      </p:sp>
      <p:sp>
        <p:nvSpPr>
          <p:cNvPr id="254" name="337 nm"/>
          <p:cNvSpPr txBox="1"/>
          <p:nvPr/>
        </p:nvSpPr>
        <p:spPr>
          <a:xfrm>
            <a:off x="6610846" y="9446569"/>
            <a:ext cx="1511403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337 nm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20250603-021626-radar-LMA-NLDN-PPI.png" descr="20250603-021626-radar-LMA-NLDN-P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3073" y="483091"/>
            <a:ext cx="7483309" cy="5610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asted-movie.png" descr="pasted-movie.png"/>
          <p:cNvPicPr>
            <a:picLocks noChangeAspect="1"/>
          </p:cNvPicPr>
          <p:nvPr/>
        </p:nvPicPr>
        <p:blipFill>
          <a:blip r:embed="rId3"/>
          <a:srcRect l="9388" t="50822" r="50199" b="2154"/>
          <a:stretch>
            <a:fillRect/>
          </a:stretch>
        </p:blipFill>
        <p:spPr>
          <a:xfrm>
            <a:off x="5740629" y="1021630"/>
            <a:ext cx="5555414" cy="4533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asted-movie.png" descr="pasted-movie.png"/>
          <p:cNvPicPr>
            <a:picLocks noChangeAspect="1"/>
          </p:cNvPicPr>
          <p:nvPr/>
        </p:nvPicPr>
        <p:blipFill>
          <a:blip r:embed="rId4"/>
          <a:srcRect t="9078" b="39035"/>
          <a:stretch>
            <a:fillRect/>
          </a:stretch>
        </p:blipFill>
        <p:spPr>
          <a:xfrm>
            <a:off x="134447" y="5612981"/>
            <a:ext cx="11192931" cy="3862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3" y="9404390"/>
            <a:ext cx="6970329" cy="4159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20250603-021626-LMA-GLM-NLDN.png" descr="20250603-021626-LMA-GLM-NLD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4858" y="4273139"/>
            <a:ext cx="7782580" cy="10073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20250603-021626-overview.png" descr="20250603-021626-overview.png"/>
          <p:cNvPicPr>
            <a:picLocks noChangeAspect="1"/>
          </p:cNvPicPr>
          <p:nvPr/>
        </p:nvPicPr>
        <p:blipFill>
          <a:blip r:embed="rId7"/>
          <a:srcRect b="2539"/>
          <a:stretch>
            <a:fillRect/>
          </a:stretch>
        </p:blipFill>
        <p:spPr>
          <a:xfrm>
            <a:off x="11105920" y="-166689"/>
            <a:ext cx="7369016" cy="5384848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E,F,G"/>
          <p:cNvSpPr txBox="1"/>
          <p:nvPr/>
        </p:nvSpPr>
        <p:spPr>
          <a:xfrm>
            <a:off x="9834626" y="4732346"/>
            <a:ext cx="121112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lvl1pPr>
          </a:lstStyle>
          <a:p>
            <a:r>
              <a:t>E,F,G</a:t>
            </a:r>
          </a:p>
        </p:txBody>
      </p:sp>
      <p:sp>
        <p:nvSpPr>
          <p:cNvPr id="263" name="Colored pixels: GLM-E total optical energy…"/>
          <p:cNvSpPr txBox="1"/>
          <p:nvPr/>
        </p:nvSpPr>
        <p:spPr>
          <a:xfrm>
            <a:off x="12059225" y="12185204"/>
            <a:ext cx="4072036" cy="11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t>Colored pixels: GLM-E total optical energy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t>Green dots / lines: GLM groups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t>Other dots: West Texas LMA channels</a:t>
            </a:r>
          </a:p>
        </p:txBody>
      </p:sp>
      <p:sp>
        <p:nvSpPr>
          <p:cNvPr id="264" name="B"/>
          <p:cNvSpPr txBox="1"/>
          <p:nvPr/>
        </p:nvSpPr>
        <p:spPr>
          <a:xfrm>
            <a:off x="12678807" y="5423717"/>
            <a:ext cx="350010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265" name="C"/>
          <p:cNvSpPr txBox="1"/>
          <p:nvPr/>
        </p:nvSpPr>
        <p:spPr>
          <a:xfrm>
            <a:off x="13125851" y="6169017"/>
            <a:ext cx="363585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C</a:t>
            </a:r>
          </a:p>
        </p:txBody>
      </p:sp>
      <p:sp>
        <p:nvSpPr>
          <p:cNvPr id="266" name="A"/>
          <p:cNvSpPr txBox="1"/>
          <p:nvPr/>
        </p:nvSpPr>
        <p:spPr>
          <a:xfrm>
            <a:off x="12204772" y="4064817"/>
            <a:ext cx="343040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267" name="Obs…"/>
          <p:cNvSpPr txBox="1"/>
          <p:nvPr/>
        </p:nvSpPr>
        <p:spPr>
          <a:xfrm>
            <a:off x="15848233" y="10693967"/>
            <a:ext cx="761125" cy="874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825500">
              <a:lnSpc>
                <a:spcPct val="100000"/>
              </a:lnSpc>
              <a:spcBef>
                <a:spcPts val="0"/>
              </a:spcBef>
              <a:defRPr sz="2200" b="1"/>
            </a:pPr>
            <a:r>
              <a:t>Obs</a:t>
            </a:r>
          </a:p>
          <a:p>
            <a:pPr algn="r" defTabSz="825500">
              <a:lnSpc>
                <a:spcPct val="100000"/>
              </a:lnSpc>
              <a:spcBef>
                <a:spcPts val="0"/>
              </a:spcBef>
              <a:defRPr sz="2200" b="1"/>
            </a:pPr>
            <a:r>
              <a:t>Site</a:t>
            </a:r>
          </a:p>
        </p:txBody>
      </p:sp>
      <p:sp>
        <p:nvSpPr>
          <p:cNvPr id="268" name="3 June 2025, 02:16:26 UTC: six –CGs"/>
          <p:cNvSpPr txBox="1"/>
          <p:nvPr/>
        </p:nvSpPr>
        <p:spPr>
          <a:xfrm>
            <a:off x="-23382" y="-36538"/>
            <a:ext cx="11496387" cy="58511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3 June 2025, 02:16:26 UTC: six –CGs</a:t>
            </a:r>
          </a:p>
        </p:txBody>
      </p:sp>
      <p:sp>
        <p:nvSpPr>
          <p:cNvPr id="269" name="Obs…"/>
          <p:cNvSpPr txBox="1"/>
          <p:nvPr/>
        </p:nvSpPr>
        <p:spPr>
          <a:xfrm>
            <a:off x="2839231" y="3404153"/>
            <a:ext cx="1179149" cy="78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8255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FFFFFF"/>
                </a:solidFill>
              </a:defRPr>
            </a:pPr>
            <a:r>
              <a:t>Obs </a:t>
            </a:r>
          </a:p>
          <a:p>
            <a:pPr algn="r" defTabSz="8255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FFFFFF"/>
                </a:solidFill>
              </a:defRPr>
            </a:pPr>
            <a:r>
              <a:t>site</a:t>
            </a:r>
          </a:p>
        </p:txBody>
      </p:sp>
      <p:sp>
        <p:nvSpPr>
          <p:cNvPr id="270" name="-10, -17, -17, -19, -7, -10 kA…"/>
          <p:cNvSpPr txBox="1"/>
          <p:nvPr/>
        </p:nvSpPr>
        <p:spPr>
          <a:xfrm>
            <a:off x="19264124" y="400292"/>
            <a:ext cx="4891786" cy="9311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1"/>
                </a:solidFill>
              </a:defRPr>
            </a:pPr>
            <a:r>
              <a:t>-10, -17, -17, -19, -7, -10 kA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 b="1">
                <a:solidFill>
                  <a:schemeClr val="accent1"/>
                </a:solidFill>
              </a:defRPr>
            </a:pPr>
            <a:r>
              <a:rPr b="0">
                <a:solidFill>
                  <a:srgbClr val="5E5E5E"/>
                </a:solidFill>
              </a:rPr>
              <a:t>–CGs a</a:t>
            </a:r>
            <a:r>
              <a:rPr b="0"/>
              <a:t>t</a:t>
            </a:r>
            <a:r>
              <a:t> A, C, D, E, F, H, </a:t>
            </a:r>
            <a:r>
              <a:rPr b="0">
                <a:solidFill>
                  <a:srgbClr val="5E5E5E"/>
                </a:solidFill>
              </a:rPr>
              <a:t>at three ground strike points.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E5E5E"/>
                </a:solidFill>
              </a:defRPr>
            </a:pPr>
            <a:endParaRPr b="0">
              <a:solidFill>
                <a:srgbClr val="5E5E5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 b="0">
              <a:solidFill>
                <a:srgbClr val="5E5E5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Every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radiometer pulse </a:t>
            </a:r>
            <a:r>
              <a:t>and CG detected by </a:t>
            </a:r>
            <a:r>
              <a:rPr>
                <a:solidFill>
                  <a:schemeClr val="accent6">
                    <a:satOff val="-20754"/>
                    <a:lumOff val="-16738"/>
                  </a:schemeClr>
                </a:solidFill>
              </a:rPr>
              <a:t>GLM-W.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b="1">
                <a:solidFill>
                  <a:schemeClr val="accent1"/>
                </a:solidFill>
              </a:rPr>
              <a:t>A, B: </a:t>
            </a:r>
            <a:r>
              <a:t>Not detected by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GLM-E.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Camera did not trigger on </a:t>
            </a:r>
            <a:r>
              <a:rPr b="1">
                <a:solidFill>
                  <a:schemeClr val="accent1"/>
                </a:solidFill>
              </a:rPr>
              <a:t>A, D</a:t>
            </a:r>
            <a:r>
              <a:t>, which were dimmer: more obscured by precip.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b="1">
                <a:solidFill>
                  <a:schemeClr val="accent1"/>
                </a:solidFill>
              </a:rPr>
              <a:t>E, F</a:t>
            </a:r>
            <a:r>
              <a:t> are first and subsequent strokes. </a:t>
            </a:r>
            <a:r>
              <a:rPr b="1">
                <a:solidFill>
                  <a:schemeClr val="accent1"/>
                </a:solidFill>
              </a:rPr>
              <a:t>G</a:t>
            </a:r>
            <a:r>
              <a:t> may be misclassified, since </a:t>
            </a:r>
            <a:r>
              <a:rPr b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ΔE</a:t>
            </a:r>
            <a:r>
              <a:t> is sharp. </a:t>
            </a:r>
            <a:r>
              <a:rPr b="1">
                <a:solidFill>
                  <a:schemeClr val="accent1"/>
                </a:solidFill>
              </a:rPr>
              <a:t>F </a:t>
            </a:r>
            <a:r>
              <a:rPr>
                <a:solidFill>
                  <a:schemeClr val="accent1"/>
                </a:solidFill>
              </a:rPr>
              <a:t>and</a:t>
            </a:r>
            <a:r>
              <a:rPr b="1">
                <a:solidFill>
                  <a:schemeClr val="accent1"/>
                </a:solidFill>
              </a:rPr>
              <a:t> G</a:t>
            </a:r>
            <a:r>
              <a:t> have multi-pulse optical structure over several ms. </a:t>
            </a:r>
            <a:r>
              <a:rPr b="1">
                <a:solidFill>
                  <a:schemeClr val="accent1"/>
                </a:solidFill>
              </a:rPr>
              <a:t>H</a:t>
            </a:r>
            <a:r>
              <a:t> is in between second and third camera frames.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Many additional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electric field change</a:t>
            </a:r>
            <a:r>
              <a:t> episodes corresponding to </a:t>
            </a:r>
            <a:r>
              <a:rPr>
                <a:solidFill>
                  <a:schemeClr val="accent6">
                    <a:satOff val="-20754"/>
                    <a:lumOff val="-16738"/>
                  </a:schemeClr>
                </a:solidFill>
              </a:rPr>
              <a:t>GLM-W</a:t>
            </a:r>
            <a:r>
              <a:t> , likely all from dart processes on positive leaders.</a:t>
            </a:r>
          </a:p>
        </p:txBody>
      </p:sp>
      <p:sp>
        <p:nvSpPr>
          <p:cNvPr id="271" name="GLM-W"/>
          <p:cNvSpPr txBox="1"/>
          <p:nvPr/>
        </p:nvSpPr>
        <p:spPr>
          <a:xfrm>
            <a:off x="17342045" y="1434891"/>
            <a:ext cx="1221431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6">
                    <a:satOff val="-20754"/>
                    <a:lumOff val="-16738"/>
                  </a:schemeClr>
                </a:solidFill>
              </a:defRPr>
            </a:lvl1pPr>
          </a:lstStyle>
          <a:p>
            <a:r>
              <a:t>GLM-W</a:t>
            </a:r>
          </a:p>
        </p:txBody>
      </p:sp>
      <p:sp>
        <p:nvSpPr>
          <p:cNvPr id="272" name="radiometer"/>
          <p:cNvSpPr txBox="1"/>
          <p:nvPr/>
        </p:nvSpPr>
        <p:spPr>
          <a:xfrm>
            <a:off x="15620764" y="4241035"/>
            <a:ext cx="1511403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radiometer</a:t>
            </a:r>
          </a:p>
        </p:txBody>
      </p:sp>
      <p:sp>
        <p:nvSpPr>
          <p:cNvPr id="273" name="ΔE"/>
          <p:cNvSpPr txBox="1"/>
          <p:nvPr/>
        </p:nvSpPr>
        <p:spPr>
          <a:xfrm>
            <a:off x="16874633" y="3262835"/>
            <a:ext cx="508878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ΔE</a:t>
            </a:r>
          </a:p>
        </p:txBody>
      </p:sp>
      <p:sp>
        <p:nvSpPr>
          <p:cNvPr id="274" name="GLM-E"/>
          <p:cNvSpPr txBox="1"/>
          <p:nvPr/>
        </p:nvSpPr>
        <p:spPr>
          <a:xfrm>
            <a:off x="17413678" y="1744803"/>
            <a:ext cx="1128965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GLM-E</a:t>
            </a:r>
          </a:p>
        </p:txBody>
      </p:sp>
      <p:sp>
        <p:nvSpPr>
          <p:cNvPr id="275" name="D"/>
          <p:cNvSpPr txBox="1"/>
          <p:nvPr/>
        </p:nvSpPr>
        <p:spPr>
          <a:xfrm>
            <a:off x="13425771" y="6169017"/>
            <a:ext cx="363585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276" name="Much brighter"/>
          <p:cNvSpPr txBox="1"/>
          <p:nvPr/>
        </p:nvSpPr>
        <p:spPr>
          <a:xfrm>
            <a:off x="14329378" y="1439940"/>
            <a:ext cx="1770526" cy="44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Much brighter</a:t>
            </a:r>
          </a:p>
        </p:txBody>
      </p:sp>
      <p:sp>
        <p:nvSpPr>
          <p:cNvPr id="277" name="AD"/>
          <p:cNvSpPr txBox="1"/>
          <p:nvPr/>
        </p:nvSpPr>
        <p:spPr>
          <a:xfrm>
            <a:off x="14880583" y="9708470"/>
            <a:ext cx="577437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AD</a:t>
            </a:r>
          </a:p>
        </p:txBody>
      </p:sp>
      <p:sp>
        <p:nvSpPr>
          <p:cNvPr id="278" name="EFH"/>
          <p:cNvSpPr txBox="1"/>
          <p:nvPr/>
        </p:nvSpPr>
        <p:spPr>
          <a:xfrm>
            <a:off x="15676035" y="10241215"/>
            <a:ext cx="1028841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EFH</a:t>
            </a:r>
          </a:p>
        </p:txBody>
      </p:sp>
      <p:sp>
        <p:nvSpPr>
          <p:cNvPr id="279" name="20 ms"/>
          <p:cNvSpPr txBox="1"/>
          <p:nvPr/>
        </p:nvSpPr>
        <p:spPr>
          <a:xfrm>
            <a:off x="3208854" y="5973395"/>
            <a:ext cx="1711906" cy="874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825500">
              <a:lnSpc>
                <a:spcPct val="100000"/>
              </a:lnSpc>
              <a:spcBef>
                <a:spcPts val="0"/>
              </a:spcBef>
              <a:defRPr sz="2200" b="1"/>
            </a:lvl1pPr>
          </a:lstStyle>
          <a:p>
            <a:r>
              <a:t>20 ms</a:t>
            </a:r>
          </a:p>
        </p:txBody>
      </p:sp>
      <p:sp>
        <p:nvSpPr>
          <p:cNvPr id="280" name="Line"/>
          <p:cNvSpPr/>
          <p:nvPr/>
        </p:nvSpPr>
        <p:spPr>
          <a:xfrm>
            <a:off x="3407054" y="6578961"/>
            <a:ext cx="1917544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1" name="B"/>
          <p:cNvSpPr txBox="1"/>
          <p:nvPr/>
        </p:nvSpPr>
        <p:spPr>
          <a:xfrm>
            <a:off x="12672132" y="4039417"/>
            <a:ext cx="343040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282" name="C"/>
          <p:cNvSpPr txBox="1"/>
          <p:nvPr/>
        </p:nvSpPr>
        <p:spPr>
          <a:xfrm>
            <a:off x="13136124" y="4039417"/>
            <a:ext cx="343039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C</a:t>
            </a:r>
          </a:p>
        </p:txBody>
      </p:sp>
      <p:sp>
        <p:nvSpPr>
          <p:cNvPr id="283" name="D"/>
          <p:cNvSpPr txBox="1"/>
          <p:nvPr/>
        </p:nvSpPr>
        <p:spPr>
          <a:xfrm>
            <a:off x="13633938" y="4039417"/>
            <a:ext cx="343039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284" name="E"/>
          <p:cNvSpPr txBox="1"/>
          <p:nvPr/>
        </p:nvSpPr>
        <p:spPr>
          <a:xfrm>
            <a:off x="14280136" y="3358697"/>
            <a:ext cx="343040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E</a:t>
            </a:r>
          </a:p>
        </p:txBody>
      </p:sp>
      <p:sp>
        <p:nvSpPr>
          <p:cNvPr id="285" name="F"/>
          <p:cNvSpPr txBox="1"/>
          <p:nvPr/>
        </p:nvSpPr>
        <p:spPr>
          <a:xfrm>
            <a:off x="14650981" y="3358697"/>
            <a:ext cx="343039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F</a:t>
            </a:r>
          </a:p>
        </p:txBody>
      </p:sp>
      <p:sp>
        <p:nvSpPr>
          <p:cNvPr id="286" name="G"/>
          <p:cNvSpPr txBox="1"/>
          <p:nvPr/>
        </p:nvSpPr>
        <p:spPr>
          <a:xfrm>
            <a:off x="15043121" y="3358697"/>
            <a:ext cx="343040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G</a:t>
            </a:r>
          </a:p>
        </p:txBody>
      </p:sp>
      <p:sp>
        <p:nvSpPr>
          <p:cNvPr id="287" name="H"/>
          <p:cNvSpPr txBox="1"/>
          <p:nvPr/>
        </p:nvSpPr>
        <p:spPr>
          <a:xfrm>
            <a:off x="17394495" y="3358697"/>
            <a:ext cx="343040" cy="519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H</a:t>
            </a:r>
          </a:p>
        </p:txBody>
      </p:sp>
      <p:sp>
        <p:nvSpPr>
          <p:cNvPr id="288" name="A"/>
          <p:cNvSpPr txBox="1"/>
          <p:nvPr/>
        </p:nvSpPr>
        <p:spPr>
          <a:xfrm>
            <a:off x="12204772" y="6169017"/>
            <a:ext cx="343040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289" name="E"/>
          <p:cNvSpPr txBox="1"/>
          <p:nvPr/>
        </p:nvSpPr>
        <p:spPr>
          <a:xfrm>
            <a:off x="14163498" y="6169017"/>
            <a:ext cx="363585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E</a:t>
            </a:r>
          </a:p>
        </p:txBody>
      </p:sp>
      <p:sp>
        <p:nvSpPr>
          <p:cNvPr id="290" name="F"/>
          <p:cNvSpPr txBox="1"/>
          <p:nvPr/>
        </p:nvSpPr>
        <p:spPr>
          <a:xfrm>
            <a:off x="14608715" y="6169017"/>
            <a:ext cx="363585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F</a:t>
            </a:r>
          </a:p>
        </p:txBody>
      </p:sp>
      <p:sp>
        <p:nvSpPr>
          <p:cNvPr id="291" name="G"/>
          <p:cNvSpPr txBox="1"/>
          <p:nvPr/>
        </p:nvSpPr>
        <p:spPr>
          <a:xfrm>
            <a:off x="14971888" y="5574657"/>
            <a:ext cx="363586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G</a:t>
            </a:r>
          </a:p>
        </p:txBody>
      </p:sp>
      <p:sp>
        <p:nvSpPr>
          <p:cNvPr id="292" name="H"/>
          <p:cNvSpPr txBox="1"/>
          <p:nvPr/>
        </p:nvSpPr>
        <p:spPr>
          <a:xfrm>
            <a:off x="17284462" y="6169017"/>
            <a:ext cx="363586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H</a:t>
            </a:r>
          </a:p>
        </p:txBody>
      </p:sp>
      <p:sp>
        <p:nvSpPr>
          <p:cNvPr id="293" name="yes"/>
          <p:cNvSpPr txBox="1"/>
          <p:nvPr/>
        </p:nvSpPr>
        <p:spPr>
          <a:xfrm>
            <a:off x="17204733" y="2631051"/>
            <a:ext cx="1128964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yes</a:t>
            </a:r>
          </a:p>
        </p:txBody>
      </p:sp>
      <p:sp>
        <p:nvSpPr>
          <p:cNvPr id="294" name="yes"/>
          <p:cNvSpPr txBox="1"/>
          <p:nvPr/>
        </p:nvSpPr>
        <p:spPr>
          <a:xfrm>
            <a:off x="14914863" y="2631051"/>
            <a:ext cx="508878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yes</a:t>
            </a:r>
          </a:p>
        </p:txBody>
      </p:sp>
      <p:sp>
        <p:nvSpPr>
          <p:cNvPr id="295" name="yes"/>
          <p:cNvSpPr txBox="1"/>
          <p:nvPr/>
        </p:nvSpPr>
        <p:spPr>
          <a:xfrm>
            <a:off x="14461666" y="2631051"/>
            <a:ext cx="552644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yes</a:t>
            </a:r>
          </a:p>
        </p:txBody>
      </p:sp>
      <p:sp>
        <p:nvSpPr>
          <p:cNvPr id="296" name="yes"/>
          <p:cNvSpPr txBox="1"/>
          <p:nvPr/>
        </p:nvSpPr>
        <p:spPr>
          <a:xfrm>
            <a:off x="14000352" y="2631051"/>
            <a:ext cx="577437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yes</a:t>
            </a:r>
          </a:p>
        </p:txBody>
      </p:sp>
      <p:sp>
        <p:nvSpPr>
          <p:cNvPr id="297" name="yes"/>
          <p:cNvSpPr txBox="1"/>
          <p:nvPr/>
        </p:nvSpPr>
        <p:spPr>
          <a:xfrm>
            <a:off x="13448824" y="2624256"/>
            <a:ext cx="508878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yes</a:t>
            </a:r>
          </a:p>
        </p:txBody>
      </p:sp>
      <p:sp>
        <p:nvSpPr>
          <p:cNvPr id="298" name="yes"/>
          <p:cNvSpPr txBox="1"/>
          <p:nvPr/>
        </p:nvSpPr>
        <p:spPr>
          <a:xfrm>
            <a:off x="13017304" y="2624256"/>
            <a:ext cx="508878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yes</a:t>
            </a:r>
          </a:p>
        </p:txBody>
      </p:sp>
      <p:sp>
        <p:nvSpPr>
          <p:cNvPr id="299" name="no"/>
          <p:cNvSpPr txBox="1"/>
          <p:nvPr/>
        </p:nvSpPr>
        <p:spPr>
          <a:xfrm>
            <a:off x="12630546" y="2631051"/>
            <a:ext cx="474929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no</a:t>
            </a:r>
          </a:p>
        </p:txBody>
      </p:sp>
      <p:sp>
        <p:nvSpPr>
          <p:cNvPr id="300" name="no"/>
          <p:cNvSpPr txBox="1"/>
          <p:nvPr/>
        </p:nvSpPr>
        <p:spPr>
          <a:xfrm>
            <a:off x="12173346" y="2631051"/>
            <a:ext cx="405892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no</a:t>
            </a:r>
          </a:p>
        </p:txBody>
      </p:sp>
      <p:sp>
        <p:nvSpPr>
          <p:cNvPr id="301" name="dim"/>
          <p:cNvSpPr txBox="1"/>
          <p:nvPr/>
        </p:nvSpPr>
        <p:spPr>
          <a:xfrm>
            <a:off x="11814465" y="4338185"/>
            <a:ext cx="1770526" cy="44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dim</a:t>
            </a:r>
          </a:p>
        </p:txBody>
      </p:sp>
      <p:sp>
        <p:nvSpPr>
          <p:cNvPr id="302" name="~dim"/>
          <p:cNvSpPr txBox="1"/>
          <p:nvPr/>
        </p:nvSpPr>
        <p:spPr>
          <a:xfrm>
            <a:off x="17478664" y="4246085"/>
            <a:ext cx="1770527" cy="44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~dim</a:t>
            </a:r>
          </a:p>
        </p:txBody>
      </p:sp>
      <p:sp>
        <p:nvSpPr>
          <p:cNvPr id="303" name="C"/>
          <p:cNvSpPr txBox="1"/>
          <p:nvPr/>
        </p:nvSpPr>
        <p:spPr>
          <a:xfrm>
            <a:off x="15295799" y="10507359"/>
            <a:ext cx="343040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C</a:t>
            </a:r>
          </a:p>
        </p:txBody>
      </p:sp>
      <p:sp>
        <p:nvSpPr>
          <p:cNvPr id="304" name="AD"/>
          <p:cNvSpPr txBox="1"/>
          <p:nvPr/>
        </p:nvSpPr>
        <p:spPr>
          <a:xfrm>
            <a:off x="1417826" y="2431137"/>
            <a:ext cx="577436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/>
            </a:lvl1pPr>
          </a:lstStyle>
          <a:p>
            <a:r>
              <a:t>AD</a:t>
            </a:r>
          </a:p>
        </p:txBody>
      </p:sp>
      <p:sp>
        <p:nvSpPr>
          <p:cNvPr id="305" name="EFH"/>
          <p:cNvSpPr txBox="1"/>
          <p:nvPr/>
        </p:nvSpPr>
        <p:spPr>
          <a:xfrm>
            <a:off x="2373937" y="2897689"/>
            <a:ext cx="1028841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/>
            </a:lvl1pPr>
          </a:lstStyle>
          <a:p>
            <a:r>
              <a:t>EFH</a:t>
            </a:r>
          </a:p>
        </p:txBody>
      </p:sp>
      <p:sp>
        <p:nvSpPr>
          <p:cNvPr id="306" name="C"/>
          <p:cNvSpPr txBox="1"/>
          <p:nvPr/>
        </p:nvSpPr>
        <p:spPr>
          <a:xfrm>
            <a:off x="2027682" y="3439639"/>
            <a:ext cx="343039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/>
            </a:lvl1pPr>
          </a:lstStyle>
          <a:p>
            <a:r>
              <a:t>C</a:t>
            </a:r>
          </a:p>
        </p:txBody>
      </p:sp>
      <p:sp>
        <p:nvSpPr>
          <p:cNvPr id="307" name="E…"/>
          <p:cNvSpPr txBox="1"/>
          <p:nvPr/>
        </p:nvSpPr>
        <p:spPr>
          <a:xfrm>
            <a:off x="1645390" y="7063811"/>
            <a:ext cx="2265427" cy="11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pPr>
            <a:r>
              <a:t>E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pPr>
            <a:r>
              <a:rPr b="0"/>
              <a:t>-19 kA CG</a:t>
            </a:r>
          </a:p>
        </p:txBody>
      </p:sp>
      <p:sp>
        <p:nvSpPr>
          <p:cNvPr id="308" name="F…"/>
          <p:cNvSpPr txBox="1"/>
          <p:nvPr/>
        </p:nvSpPr>
        <p:spPr>
          <a:xfrm>
            <a:off x="5318053" y="7063811"/>
            <a:ext cx="2011224" cy="11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pPr>
            <a:r>
              <a:t>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pPr>
            <a:r>
              <a:rPr b="0"/>
              <a:t>-7 kA CG</a:t>
            </a:r>
          </a:p>
        </p:txBody>
      </p:sp>
      <p:sp>
        <p:nvSpPr>
          <p:cNvPr id="309" name="G…"/>
          <p:cNvSpPr txBox="1"/>
          <p:nvPr/>
        </p:nvSpPr>
        <p:spPr>
          <a:xfrm>
            <a:off x="8239156" y="7063811"/>
            <a:ext cx="1782623" cy="11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pPr>
            <a:r>
              <a:t>G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pPr>
            <a:r>
              <a:rPr b="0"/>
              <a:t>-6 kA IC</a:t>
            </a:r>
          </a:p>
        </p:txBody>
      </p:sp>
      <p:sp>
        <p:nvSpPr>
          <p:cNvPr id="310" name="E"/>
          <p:cNvSpPr txBox="1"/>
          <p:nvPr/>
        </p:nvSpPr>
        <p:spPr>
          <a:xfrm>
            <a:off x="1793256" y="9708470"/>
            <a:ext cx="410566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lvl1pPr>
          </a:lstStyle>
          <a:p>
            <a:r>
              <a:t>E</a:t>
            </a:r>
          </a:p>
        </p:txBody>
      </p:sp>
      <p:sp>
        <p:nvSpPr>
          <p:cNvPr id="311" name="1 ms"/>
          <p:cNvSpPr txBox="1"/>
          <p:nvPr/>
        </p:nvSpPr>
        <p:spPr>
          <a:xfrm>
            <a:off x="2717775" y="10329714"/>
            <a:ext cx="1711906" cy="874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825500">
              <a:lnSpc>
                <a:spcPct val="100000"/>
              </a:lnSpc>
              <a:spcBef>
                <a:spcPts val="0"/>
              </a:spcBef>
              <a:defRPr sz="2200" b="1"/>
            </a:lvl1pPr>
          </a:lstStyle>
          <a:p>
            <a:r>
              <a:t>1 ms</a:t>
            </a:r>
          </a:p>
        </p:txBody>
      </p:sp>
      <p:sp>
        <p:nvSpPr>
          <p:cNvPr id="312" name="Line"/>
          <p:cNvSpPr/>
          <p:nvPr/>
        </p:nvSpPr>
        <p:spPr>
          <a:xfrm>
            <a:off x="2395672" y="11006337"/>
            <a:ext cx="333826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3" name="777 nm"/>
          <p:cNvSpPr txBox="1"/>
          <p:nvPr/>
        </p:nvSpPr>
        <p:spPr>
          <a:xfrm>
            <a:off x="1786389" y="10329714"/>
            <a:ext cx="1511403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777 nm</a:t>
            </a:r>
          </a:p>
        </p:txBody>
      </p:sp>
      <p:sp>
        <p:nvSpPr>
          <p:cNvPr id="314" name="337 nm"/>
          <p:cNvSpPr txBox="1"/>
          <p:nvPr/>
        </p:nvSpPr>
        <p:spPr>
          <a:xfrm>
            <a:off x="1911750" y="12272809"/>
            <a:ext cx="1511403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337 nm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39" y="6727016"/>
            <a:ext cx="10808911" cy="6591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asted-movie.png" descr="pasted-movie.png"/>
          <p:cNvPicPr>
            <a:picLocks noChangeAspect="1"/>
          </p:cNvPicPr>
          <p:nvPr/>
        </p:nvPicPr>
        <p:blipFill>
          <a:blip r:embed="rId3"/>
          <a:srcRect l="9368" t="47575" r="50076"/>
          <a:stretch>
            <a:fillRect/>
          </a:stretch>
        </p:blipFill>
        <p:spPr>
          <a:xfrm>
            <a:off x="4865993" y="539066"/>
            <a:ext cx="6483209" cy="5433964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+25 kA stroke to ground"/>
          <p:cNvSpPr txBox="1"/>
          <p:nvPr/>
        </p:nvSpPr>
        <p:spPr>
          <a:xfrm>
            <a:off x="7367601" y="2556825"/>
            <a:ext cx="340857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r>
              <a:t>+25 kA stroke to ground</a:t>
            </a:r>
          </a:p>
        </p:txBody>
      </p:sp>
      <p:sp>
        <p:nvSpPr>
          <p:cNvPr id="319" name="Line"/>
          <p:cNvSpPr/>
          <p:nvPr/>
        </p:nvSpPr>
        <p:spPr>
          <a:xfrm flipV="1">
            <a:off x="8047462" y="5658427"/>
            <a:ext cx="675374" cy="920984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0" name="C"/>
          <p:cNvSpPr txBox="1"/>
          <p:nvPr/>
        </p:nvSpPr>
        <p:spPr>
          <a:xfrm>
            <a:off x="8685971" y="5026441"/>
            <a:ext cx="453086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lvl1pPr>
          </a:lstStyle>
          <a:p>
            <a:r>
              <a:t>C</a:t>
            </a:r>
          </a:p>
        </p:txBody>
      </p:sp>
      <p:grpSp>
        <p:nvGrpSpPr>
          <p:cNvPr id="331" name="Group"/>
          <p:cNvGrpSpPr/>
          <p:nvPr/>
        </p:nvGrpSpPr>
        <p:grpSpPr>
          <a:xfrm>
            <a:off x="11171495" y="3916710"/>
            <a:ext cx="8067720" cy="10442130"/>
            <a:chOff x="0" y="0"/>
            <a:chExt cx="8067718" cy="10442129"/>
          </a:xfrm>
        </p:grpSpPr>
        <p:grpSp>
          <p:nvGrpSpPr>
            <p:cNvPr id="329" name="Group"/>
            <p:cNvGrpSpPr/>
            <p:nvPr/>
          </p:nvGrpSpPr>
          <p:grpSpPr>
            <a:xfrm>
              <a:off x="0" y="0"/>
              <a:ext cx="8067719" cy="10442130"/>
              <a:chOff x="0" y="0"/>
              <a:chExt cx="8067718" cy="10442129"/>
            </a:xfrm>
          </p:grpSpPr>
          <p:pic>
            <p:nvPicPr>
              <p:cNvPr id="321" name="LMA_20250624_040028_all_zoom.png" descr="LMA_20250624_040028_all_zoom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0" y="0"/>
                <a:ext cx="8067719" cy="104421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2" name="Colored pixels: GLM-E total optical energy…"/>
              <p:cNvSpPr txBox="1"/>
              <p:nvPr/>
            </p:nvSpPr>
            <p:spPr>
              <a:xfrm>
                <a:off x="1250041" y="8229179"/>
                <a:ext cx="4072036" cy="1124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 sz="1600">
                    <a:solidFill>
                      <a:srgbClr val="5E5E5E"/>
                    </a:solidFill>
                  </a:defRPr>
                </a:pPr>
                <a:r>
                  <a:t>Colored pixels: GLM-E total optical energy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 sz="1600">
                    <a:solidFill>
                      <a:srgbClr val="5E5E5E"/>
                    </a:solidFill>
                  </a:defRPr>
                </a:pPr>
                <a:r>
                  <a:t>Green dots / lines: GLM groups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 sz="1600">
                    <a:solidFill>
                      <a:srgbClr val="5E5E5E"/>
                    </a:solidFill>
                  </a:defRPr>
                </a:pPr>
                <a:r>
                  <a:t>Other dots: West Texas LMA channels</a:t>
                </a:r>
              </a:p>
            </p:txBody>
          </p:sp>
          <p:sp>
            <p:nvSpPr>
              <p:cNvPr id="323" name="B"/>
              <p:cNvSpPr txBox="1"/>
              <p:nvPr/>
            </p:nvSpPr>
            <p:spPr>
              <a:xfrm>
                <a:off x="2505938" y="7265265"/>
                <a:ext cx="350010" cy="5193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lnSpc>
                    <a:spcPct val="100000"/>
                  </a:lnSpc>
                  <a:spcBef>
                    <a:spcPts val="0"/>
                  </a:spcBef>
                  <a:defRPr sz="23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t>B</a:t>
                </a:r>
              </a:p>
            </p:txBody>
          </p:sp>
          <p:sp>
            <p:nvSpPr>
              <p:cNvPr id="324" name="C"/>
              <p:cNvSpPr txBox="1"/>
              <p:nvPr/>
            </p:nvSpPr>
            <p:spPr>
              <a:xfrm>
                <a:off x="4654596" y="6717441"/>
                <a:ext cx="363585" cy="519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lnSpc>
                    <a:spcPct val="100000"/>
                  </a:lnSpc>
                  <a:spcBef>
                    <a:spcPts val="0"/>
                  </a:spcBef>
                  <a:defRPr sz="23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t>C</a:t>
                </a:r>
              </a:p>
            </p:txBody>
          </p:sp>
          <p:sp>
            <p:nvSpPr>
              <p:cNvPr id="325" name="B"/>
              <p:cNvSpPr txBox="1"/>
              <p:nvPr/>
            </p:nvSpPr>
            <p:spPr>
              <a:xfrm>
                <a:off x="2020739" y="1652556"/>
                <a:ext cx="350010" cy="5193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lnSpc>
                    <a:spcPct val="100000"/>
                  </a:lnSpc>
                  <a:spcBef>
                    <a:spcPts val="0"/>
                  </a:spcBef>
                  <a:defRPr sz="23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t>B</a:t>
                </a:r>
              </a:p>
            </p:txBody>
          </p:sp>
          <p:sp>
            <p:nvSpPr>
              <p:cNvPr id="326" name="C"/>
              <p:cNvSpPr txBox="1"/>
              <p:nvPr/>
            </p:nvSpPr>
            <p:spPr>
              <a:xfrm>
                <a:off x="4639730" y="1638812"/>
                <a:ext cx="363585" cy="5193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lnSpc>
                    <a:spcPct val="100000"/>
                  </a:lnSpc>
                  <a:spcBef>
                    <a:spcPts val="0"/>
                  </a:spcBef>
                  <a:defRPr sz="23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t>C</a:t>
                </a:r>
              </a:p>
            </p:txBody>
          </p:sp>
          <p:sp>
            <p:nvSpPr>
              <p:cNvPr id="327" name="A"/>
              <p:cNvSpPr txBox="1"/>
              <p:nvPr/>
            </p:nvSpPr>
            <p:spPr>
              <a:xfrm>
                <a:off x="898253" y="1652556"/>
                <a:ext cx="343039" cy="5193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lnSpc>
                    <a:spcPct val="100000"/>
                  </a:lnSpc>
                  <a:spcBef>
                    <a:spcPts val="0"/>
                  </a:spcBef>
                  <a:defRPr sz="23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t>A</a:t>
                </a:r>
              </a:p>
            </p:txBody>
          </p:sp>
          <p:sp>
            <p:nvSpPr>
              <p:cNvPr id="328" name="A"/>
              <p:cNvSpPr txBox="1"/>
              <p:nvPr/>
            </p:nvSpPr>
            <p:spPr>
              <a:xfrm>
                <a:off x="1440675" y="7265265"/>
                <a:ext cx="343039" cy="5193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lnSpc>
                    <a:spcPct val="100000"/>
                  </a:lnSpc>
                  <a:spcBef>
                    <a:spcPts val="0"/>
                  </a:spcBef>
                  <a:defRPr sz="23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t>A</a:t>
                </a:r>
              </a:p>
            </p:txBody>
          </p:sp>
        </p:grpSp>
        <p:sp>
          <p:nvSpPr>
            <p:cNvPr id="330" name="Obs…"/>
            <p:cNvSpPr txBox="1"/>
            <p:nvPr/>
          </p:nvSpPr>
          <p:spPr>
            <a:xfrm>
              <a:off x="5299050" y="8359248"/>
              <a:ext cx="761126" cy="874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 defTabSz="825500">
                <a:lnSpc>
                  <a:spcPct val="100000"/>
                </a:lnSpc>
                <a:spcBef>
                  <a:spcPts val="0"/>
                </a:spcBef>
                <a:defRPr sz="2200" b="1"/>
              </a:pPr>
              <a:r>
                <a:t>Obs</a:t>
              </a:r>
            </a:p>
            <a:p>
              <a:pPr algn="r" defTabSz="825500">
                <a:lnSpc>
                  <a:spcPct val="100000"/>
                </a:lnSpc>
                <a:spcBef>
                  <a:spcPts val="0"/>
                </a:spcBef>
                <a:defRPr sz="2200" b="1"/>
              </a:pPr>
              <a:r>
                <a:t>Site</a:t>
              </a:r>
            </a:p>
          </p:txBody>
        </p:sp>
      </p:grpSp>
      <p:sp>
        <p:nvSpPr>
          <p:cNvPr id="332" name="24 June 2025, 04:00:28 UTC: +CG"/>
          <p:cNvSpPr txBox="1"/>
          <p:nvPr/>
        </p:nvSpPr>
        <p:spPr>
          <a:xfrm>
            <a:off x="-23382" y="-36538"/>
            <a:ext cx="11496387" cy="58511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24 June 2025, 04:00:28 UTC: +CG</a:t>
            </a:r>
          </a:p>
        </p:txBody>
      </p:sp>
      <p:grpSp>
        <p:nvGrpSpPr>
          <p:cNvPr id="338" name="Group"/>
          <p:cNvGrpSpPr/>
          <p:nvPr/>
        </p:nvGrpSpPr>
        <p:grpSpPr>
          <a:xfrm>
            <a:off x="158833" y="682906"/>
            <a:ext cx="5983011" cy="5146333"/>
            <a:chOff x="0" y="0"/>
            <a:chExt cx="5983009" cy="5146331"/>
          </a:xfrm>
        </p:grpSpPr>
        <p:pic>
          <p:nvPicPr>
            <p:cNvPr id="333" name="KLBB.png" descr="KLBB.png"/>
            <p:cNvPicPr>
              <a:picLocks noChangeAspect="1"/>
            </p:cNvPicPr>
            <p:nvPr/>
          </p:nvPicPr>
          <p:blipFill>
            <a:blip r:embed="rId5"/>
            <a:srcRect l="10503" t="2964" r="12557" b="8770"/>
            <a:stretch>
              <a:fillRect/>
            </a:stretch>
          </p:blipFill>
          <p:spPr>
            <a:xfrm>
              <a:off x="0" y="0"/>
              <a:ext cx="5983010" cy="5146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" name="B"/>
            <p:cNvSpPr txBox="1"/>
            <p:nvPr/>
          </p:nvSpPr>
          <p:spPr>
            <a:xfrm>
              <a:off x="1814213" y="3153929"/>
              <a:ext cx="410767" cy="609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/>
              </a:lvl1pPr>
            </a:lstStyle>
            <a:p>
              <a:r>
                <a:t>B</a:t>
              </a:r>
            </a:p>
          </p:txBody>
        </p:sp>
        <p:sp>
          <p:nvSpPr>
            <p:cNvPr id="335" name="C"/>
            <p:cNvSpPr txBox="1"/>
            <p:nvPr/>
          </p:nvSpPr>
          <p:spPr>
            <a:xfrm>
              <a:off x="3511213" y="2746482"/>
              <a:ext cx="426698" cy="609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/>
              </a:lvl1pPr>
            </a:lstStyle>
            <a:p>
              <a:r>
                <a:t>C</a:t>
              </a:r>
            </a:p>
          </p:txBody>
        </p:sp>
        <p:sp>
          <p:nvSpPr>
            <p:cNvPr id="336" name="A"/>
            <p:cNvSpPr txBox="1"/>
            <p:nvPr/>
          </p:nvSpPr>
          <p:spPr>
            <a:xfrm>
              <a:off x="1044520" y="3153929"/>
              <a:ext cx="402586" cy="609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/>
              </a:lvl1pPr>
            </a:lstStyle>
            <a:p>
              <a:r>
                <a:t>A</a:t>
              </a:r>
            </a:p>
          </p:txBody>
        </p:sp>
        <p:sp>
          <p:nvSpPr>
            <p:cNvPr id="337" name="Obs…"/>
            <p:cNvSpPr txBox="1"/>
            <p:nvPr/>
          </p:nvSpPr>
          <p:spPr>
            <a:xfrm>
              <a:off x="2040416" y="3746302"/>
              <a:ext cx="2885409" cy="781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 defTabSz="825500">
                <a:lnSpc>
                  <a:spcPct val="100000"/>
                </a:lnSpc>
                <a:spcBef>
                  <a:spcPts val="0"/>
                </a:spcBef>
                <a:defRPr sz="2400" b="1">
                  <a:solidFill>
                    <a:srgbClr val="FFFFFF"/>
                  </a:solidFill>
                </a:defRPr>
              </a:pPr>
              <a:r>
                <a:t>Obs </a:t>
              </a:r>
            </a:p>
            <a:p>
              <a:pPr algn="r" defTabSz="825500">
                <a:lnSpc>
                  <a:spcPct val="100000"/>
                </a:lnSpc>
                <a:spcBef>
                  <a:spcPts val="0"/>
                </a:spcBef>
                <a:defRPr sz="2400" b="1">
                  <a:solidFill>
                    <a:srgbClr val="FFFFFF"/>
                  </a:solidFill>
                </a:defRPr>
              </a:pPr>
              <a:r>
                <a:t>site</a:t>
              </a:r>
            </a:p>
          </p:txBody>
        </p:sp>
      </p:grpSp>
      <p:sp>
        <p:nvSpPr>
          <p:cNvPr id="339" name="Three 25 kA +CGs at A, B, C from an extensive charge region in stratiform cloud.…"/>
          <p:cNvSpPr txBox="1"/>
          <p:nvPr/>
        </p:nvSpPr>
        <p:spPr>
          <a:xfrm>
            <a:off x="19565421" y="1438572"/>
            <a:ext cx="4891785" cy="11884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400" b="1">
                <a:solidFill>
                  <a:schemeClr val="accent1"/>
                </a:solidFill>
              </a:defRPr>
            </a:pPr>
            <a:r>
              <a:t>Three 25 kA +CGs at A, B, C </a:t>
            </a:r>
            <a:r>
              <a:rPr b="0">
                <a:solidFill>
                  <a:srgbClr val="5E5E5E"/>
                </a:solidFill>
              </a:rPr>
              <a:t>from an extensive charge region in stratiform cloud.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 b="0">
              <a:solidFill>
                <a:srgbClr val="5E5E5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LMA channels span about 50 km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E5E5E"/>
                </a:solidFill>
              </a:defRPr>
            </a:pPr>
            <a:r>
              <a:t>Cloud/rain optical depth modifies the intensity of optical pulses observed at 777 nm by </a:t>
            </a:r>
            <a:r>
              <a:rPr>
                <a:solidFill>
                  <a:schemeClr val="accent6">
                    <a:satOff val="-20754"/>
                    <a:lumOff val="-16738"/>
                  </a:schemeClr>
                </a:solidFill>
              </a:rPr>
              <a:t>GLM</a:t>
            </a:r>
            <a:r>
              <a:t> and a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radiometer</a:t>
            </a:r>
            <a:r>
              <a:t> at ground.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b="1">
                <a:solidFill>
                  <a:schemeClr val="accent1"/>
                </a:solidFill>
              </a:rPr>
              <a:t>A: </a:t>
            </a:r>
            <a:r>
              <a:t>Moderately bright from </a:t>
            </a:r>
            <a:r>
              <a:rPr>
                <a:solidFill>
                  <a:schemeClr val="accent6">
                    <a:satOff val="-20754"/>
                    <a:lumOff val="-16738"/>
                  </a:schemeClr>
                </a:solidFill>
              </a:rPr>
              <a:t>GLM</a:t>
            </a:r>
            <a:r>
              <a:t>, but too far from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radiometer</a:t>
            </a:r>
            <a:r>
              <a:t> observing site at TTU.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b="1">
                <a:solidFill>
                  <a:schemeClr val="accent1"/>
                </a:solidFill>
              </a:rPr>
              <a:t>B:</a:t>
            </a:r>
            <a:r>
              <a:t> Very bright from </a:t>
            </a:r>
            <a:r>
              <a:rPr>
                <a:solidFill>
                  <a:schemeClr val="accent6">
                    <a:satOff val="-20754"/>
                    <a:lumOff val="-16738"/>
                  </a:schemeClr>
                </a:solidFill>
              </a:rPr>
              <a:t>GLM</a:t>
            </a:r>
            <a:r>
              <a:t>, just barely observable at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radiometer </a:t>
            </a:r>
            <a:r>
              <a:t>through rain at 45 km range; might be cloud illumination due to FOV.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b="1">
                <a:solidFill>
                  <a:schemeClr val="accent1"/>
                </a:solidFill>
              </a:rPr>
              <a:t>C: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Moderately bright from </a:t>
            </a:r>
            <a:r>
              <a:rPr>
                <a:solidFill>
                  <a:schemeClr val="accent6">
                    <a:satOff val="-20754"/>
                    <a:lumOff val="-16738"/>
                  </a:schemeClr>
                </a:solidFill>
              </a:rPr>
              <a:t>GLM</a:t>
            </a:r>
            <a:r>
              <a:t>, very bright at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radiometer</a:t>
            </a:r>
            <a:r>
              <a:t> at 15 km range; </a:t>
            </a: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camera</a:t>
            </a:r>
            <a:r>
              <a:t> confirmation of ground strike.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(Left): three peaks at 777 during CG; peaks at 337 with first and last peak.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Largest e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lectric field change</a:t>
            </a:r>
            <a:r>
              <a:t> at times of CGs.</a:t>
            </a:r>
          </a:p>
        </p:txBody>
      </p:sp>
      <p:grpSp>
        <p:nvGrpSpPr>
          <p:cNvPr id="355" name="Group"/>
          <p:cNvGrpSpPr/>
          <p:nvPr/>
        </p:nvGrpSpPr>
        <p:grpSpPr>
          <a:xfrm>
            <a:off x="11541448" y="-242184"/>
            <a:ext cx="7955531" cy="5146333"/>
            <a:chOff x="0" y="0"/>
            <a:chExt cx="7955530" cy="5146331"/>
          </a:xfrm>
        </p:grpSpPr>
        <p:pic>
          <p:nvPicPr>
            <p:cNvPr id="340" name="Group" descr="Group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6863763" cy="5146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1" name="B"/>
            <p:cNvSpPr txBox="1"/>
            <p:nvPr/>
          </p:nvSpPr>
          <p:spPr>
            <a:xfrm>
              <a:off x="1726786" y="2466579"/>
              <a:ext cx="357621" cy="530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>
                  <a:solidFill>
                    <a:schemeClr val="accent1"/>
                  </a:solidFill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342" name="C"/>
            <p:cNvSpPr txBox="1"/>
            <p:nvPr/>
          </p:nvSpPr>
          <p:spPr>
            <a:xfrm>
              <a:off x="4317089" y="2400003"/>
              <a:ext cx="371491" cy="530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>
                  <a:solidFill>
                    <a:schemeClr val="accent1"/>
                  </a:solidFill>
                </a:defRPr>
              </a:lvl1pPr>
            </a:lstStyle>
            <a:p>
              <a:r>
                <a:t>C</a:t>
              </a:r>
            </a:p>
          </p:txBody>
        </p:sp>
        <p:sp>
          <p:nvSpPr>
            <p:cNvPr id="343" name="A"/>
            <p:cNvSpPr txBox="1"/>
            <p:nvPr/>
          </p:nvSpPr>
          <p:spPr>
            <a:xfrm>
              <a:off x="581539" y="2466579"/>
              <a:ext cx="350498" cy="530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>
                  <a:solidFill>
                    <a:schemeClr val="accent1"/>
                  </a:solidFill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344" name="dim"/>
            <p:cNvSpPr txBox="1"/>
            <p:nvPr/>
          </p:nvSpPr>
          <p:spPr>
            <a:xfrm>
              <a:off x="1699012" y="3923744"/>
              <a:ext cx="614777" cy="449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lvl1pPr>
            </a:lstStyle>
            <a:p>
              <a:r>
                <a:t>dim</a:t>
              </a:r>
            </a:p>
          </p:txBody>
        </p:sp>
        <p:sp>
          <p:nvSpPr>
            <p:cNvPr id="345" name="bright"/>
            <p:cNvSpPr txBox="1"/>
            <p:nvPr/>
          </p:nvSpPr>
          <p:spPr>
            <a:xfrm>
              <a:off x="4356026" y="3887388"/>
              <a:ext cx="903735" cy="449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lvl1pPr>
            </a:lstStyle>
            <a:p>
              <a:r>
                <a:t>bright</a:t>
              </a:r>
            </a:p>
          </p:txBody>
        </p:sp>
        <p:sp>
          <p:nvSpPr>
            <p:cNvPr id="346" name="bright"/>
            <p:cNvSpPr txBox="1"/>
            <p:nvPr/>
          </p:nvSpPr>
          <p:spPr>
            <a:xfrm>
              <a:off x="1764451" y="1426637"/>
              <a:ext cx="903735" cy="449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6">
                      <a:satOff val="-20754"/>
                      <a:lumOff val="-16738"/>
                    </a:schemeClr>
                  </a:solidFill>
                </a:defRPr>
              </a:lvl1pPr>
            </a:lstStyle>
            <a:p>
              <a:r>
                <a:t>bright</a:t>
              </a:r>
            </a:p>
          </p:txBody>
        </p:sp>
        <p:sp>
          <p:nvSpPr>
            <p:cNvPr id="347" name="mod"/>
            <p:cNvSpPr txBox="1"/>
            <p:nvPr/>
          </p:nvSpPr>
          <p:spPr>
            <a:xfrm>
              <a:off x="588197" y="1607058"/>
              <a:ext cx="724737" cy="4494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6">
                      <a:satOff val="-20754"/>
                      <a:lumOff val="-16738"/>
                    </a:schemeClr>
                  </a:solidFill>
                </a:defRPr>
              </a:lvl1pPr>
            </a:lstStyle>
            <a:p>
              <a:r>
                <a:t>mod</a:t>
              </a:r>
            </a:p>
          </p:txBody>
        </p:sp>
        <p:sp>
          <p:nvSpPr>
            <p:cNvPr id="348" name="mod"/>
            <p:cNvSpPr txBox="1"/>
            <p:nvPr/>
          </p:nvSpPr>
          <p:spPr>
            <a:xfrm>
              <a:off x="4374391" y="1607056"/>
              <a:ext cx="724737" cy="449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6">
                      <a:satOff val="-20754"/>
                      <a:lumOff val="-16738"/>
                    </a:schemeClr>
                  </a:solidFill>
                </a:defRPr>
              </a:lvl1pPr>
            </a:lstStyle>
            <a:p>
              <a:r>
                <a:t>mod</a:t>
              </a:r>
            </a:p>
          </p:txBody>
        </p:sp>
        <p:sp>
          <p:nvSpPr>
            <p:cNvPr id="349" name="none"/>
            <p:cNvSpPr txBox="1"/>
            <p:nvPr/>
          </p:nvSpPr>
          <p:spPr>
            <a:xfrm>
              <a:off x="643177" y="3923744"/>
              <a:ext cx="788151" cy="449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lvl1pPr>
            </a:lstStyle>
            <a:p>
              <a:r>
                <a:t>none</a:t>
              </a:r>
            </a:p>
          </p:txBody>
        </p:sp>
        <p:sp>
          <p:nvSpPr>
            <p:cNvPr id="350" name="GLM-W"/>
            <p:cNvSpPr txBox="1"/>
            <p:nvPr/>
          </p:nvSpPr>
          <p:spPr>
            <a:xfrm>
              <a:off x="6734099" y="1870259"/>
              <a:ext cx="1221432" cy="459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 b="1">
                  <a:solidFill>
                    <a:schemeClr val="accent6">
                      <a:satOff val="-20754"/>
                      <a:lumOff val="-16738"/>
                    </a:schemeClr>
                  </a:solidFill>
                </a:defRPr>
              </a:lvl1pPr>
            </a:lstStyle>
            <a:p>
              <a:r>
                <a:t>GLM-W</a:t>
              </a:r>
            </a:p>
          </p:txBody>
        </p:sp>
        <p:sp>
          <p:nvSpPr>
            <p:cNvPr id="351" name="rad."/>
            <p:cNvSpPr txBox="1"/>
            <p:nvPr/>
          </p:nvSpPr>
          <p:spPr>
            <a:xfrm>
              <a:off x="6734099" y="4148666"/>
              <a:ext cx="672256" cy="459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 b="1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t>rad.</a:t>
              </a:r>
            </a:p>
          </p:txBody>
        </p:sp>
        <p:sp>
          <p:nvSpPr>
            <p:cNvPr id="352" name="ΔE"/>
            <p:cNvSpPr txBox="1"/>
            <p:nvPr/>
          </p:nvSpPr>
          <p:spPr>
            <a:xfrm>
              <a:off x="6734099" y="3464397"/>
              <a:ext cx="508878" cy="459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 b="1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t>ΔE</a:t>
              </a:r>
            </a:p>
          </p:txBody>
        </p:sp>
        <p:sp>
          <p:nvSpPr>
            <p:cNvPr id="353" name="smoothed due to site noise"/>
            <p:cNvSpPr txBox="1"/>
            <p:nvPr/>
          </p:nvSpPr>
          <p:spPr>
            <a:xfrm>
              <a:off x="5502238" y="3080641"/>
              <a:ext cx="1238870" cy="856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t>smoothed due to site noise</a:t>
              </a:r>
            </a:p>
          </p:txBody>
        </p:sp>
        <p:sp>
          <p:nvSpPr>
            <p:cNvPr id="354" name="GLM-E"/>
            <p:cNvSpPr txBox="1"/>
            <p:nvPr/>
          </p:nvSpPr>
          <p:spPr>
            <a:xfrm>
              <a:off x="6734099" y="2208039"/>
              <a:ext cx="1128965" cy="459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 b="1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GLM-E</a:t>
              </a:r>
            </a:p>
          </p:txBody>
        </p:sp>
      </p:grpSp>
      <p:sp>
        <p:nvSpPr>
          <p:cNvPr id="356" name="Line"/>
          <p:cNvSpPr/>
          <p:nvPr/>
        </p:nvSpPr>
        <p:spPr>
          <a:xfrm flipH="1" flipV="1">
            <a:off x="9109186" y="5512496"/>
            <a:ext cx="6686198" cy="5332505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7" name="Line"/>
          <p:cNvSpPr/>
          <p:nvPr/>
        </p:nvSpPr>
        <p:spPr>
          <a:xfrm flipH="1">
            <a:off x="9195757" y="3873450"/>
            <a:ext cx="6643995" cy="1528363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8" name="2 ms"/>
          <p:cNvSpPr txBox="1"/>
          <p:nvPr/>
        </p:nvSpPr>
        <p:spPr>
          <a:xfrm>
            <a:off x="2017944" y="7726558"/>
            <a:ext cx="1711906" cy="874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825500">
              <a:lnSpc>
                <a:spcPct val="100000"/>
              </a:lnSpc>
              <a:spcBef>
                <a:spcPts val="0"/>
              </a:spcBef>
              <a:defRPr sz="2200" b="1"/>
            </a:lvl1pPr>
          </a:lstStyle>
          <a:p>
            <a:r>
              <a:t>2 ms</a:t>
            </a:r>
          </a:p>
        </p:txBody>
      </p:sp>
      <p:sp>
        <p:nvSpPr>
          <p:cNvPr id="359" name="Line"/>
          <p:cNvSpPr/>
          <p:nvPr/>
        </p:nvSpPr>
        <p:spPr>
          <a:xfrm>
            <a:off x="2589983" y="8360180"/>
            <a:ext cx="1631157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0" name="777 nm"/>
          <p:cNvSpPr txBox="1"/>
          <p:nvPr/>
        </p:nvSpPr>
        <p:spPr>
          <a:xfrm>
            <a:off x="4591343" y="9295485"/>
            <a:ext cx="1511402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777 nm</a:t>
            </a:r>
          </a:p>
        </p:txBody>
      </p:sp>
      <p:sp>
        <p:nvSpPr>
          <p:cNvPr id="361" name="337 nm"/>
          <p:cNvSpPr txBox="1"/>
          <p:nvPr/>
        </p:nvSpPr>
        <p:spPr>
          <a:xfrm>
            <a:off x="4277940" y="12429510"/>
            <a:ext cx="1511403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337 nm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02" y="6515196"/>
            <a:ext cx="10749781" cy="6798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asted-movie.png" descr="pasted-movie.png"/>
          <p:cNvPicPr>
            <a:picLocks noChangeAspect="1"/>
          </p:cNvPicPr>
          <p:nvPr/>
        </p:nvPicPr>
        <p:blipFill>
          <a:blip r:embed="rId3"/>
          <a:srcRect l="9418" t="49471" r="49553"/>
          <a:stretch>
            <a:fillRect/>
          </a:stretch>
        </p:blipFill>
        <p:spPr>
          <a:xfrm>
            <a:off x="4891832" y="776000"/>
            <a:ext cx="6546716" cy="565259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Line"/>
          <p:cNvSpPr/>
          <p:nvPr/>
        </p:nvSpPr>
        <p:spPr>
          <a:xfrm flipV="1">
            <a:off x="8047462" y="5996233"/>
            <a:ext cx="1474630" cy="583178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375" name="Group"/>
          <p:cNvGrpSpPr/>
          <p:nvPr/>
        </p:nvGrpSpPr>
        <p:grpSpPr>
          <a:xfrm>
            <a:off x="11168374" y="3990600"/>
            <a:ext cx="7993935" cy="10345093"/>
            <a:chOff x="0" y="0"/>
            <a:chExt cx="7993934" cy="10345091"/>
          </a:xfrm>
        </p:grpSpPr>
        <p:pic>
          <p:nvPicPr>
            <p:cNvPr id="366" name="20250708-062245_lma_glm.png" descr="20250708-062245_lma_gl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7993935" cy="10345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7" name="Colored pixels: GLM-E total optical energy…"/>
            <p:cNvSpPr txBox="1"/>
            <p:nvPr/>
          </p:nvSpPr>
          <p:spPr>
            <a:xfrm>
              <a:off x="970846" y="8231490"/>
              <a:ext cx="4072036" cy="112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600">
                  <a:solidFill>
                    <a:srgbClr val="5E5E5E"/>
                  </a:solidFill>
                </a:defRPr>
              </a:pPr>
              <a:r>
                <a:t>Colored pixels: GLM-E total optical energy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defRPr sz="1600">
                  <a:solidFill>
                    <a:srgbClr val="5E5E5E"/>
                  </a:solidFill>
                </a:defRPr>
              </a:pPr>
              <a:r>
                <a:t>Green dots / lines: GLM groups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defRPr sz="1600">
                  <a:solidFill>
                    <a:srgbClr val="5E5E5E"/>
                  </a:solidFill>
                </a:defRPr>
              </a:pPr>
              <a:r>
                <a:t>Other dots: West Texas LMA channels</a:t>
              </a:r>
            </a:p>
          </p:txBody>
        </p:sp>
        <p:sp>
          <p:nvSpPr>
            <p:cNvPr id="368" name="B"/>
            <p:cNvSpPr txBox="1"/>
            <p:nvPr/>
          </p:nvSpPr>
          <p:spPr>
            <a:xfrm>
              <a:off x="4619395" y="6538657"/>
              <a:ext cx="350010" cy="51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2300" b="1">
                  <a:solidFill>
                    <a:schemeClr val="accent1"/>
                  </a:solidFill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369" name="C"/>
            <p:cNvSpPr txBox="1"/>
            <p:nvPr/>
          </p:nvSpPr>
          <p:spPr>
            <a:xfrm>
              <a:off x="4852510" y="6542770"/>
              <a:ext cx="363585" cy="51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2300" b="1">
                  <a:solidFill>
                    <a:schemeClr val="accent1"/>
                  </a:solidFill>
                </a:defRPr>
              </a:lvl1pPr>
            </a:lstStyle>
            <a:p>
              <a:r>
                <a:t>C</a:t>
              </a:r>
            </a:p>
          </p:txBody>
        </p:sp>
        <p:sp>
          <p:nvSpPr>
            <p:cNvPr id="370" name="B"/>
            <p:cNvSpPr txBox="1"/>
            <p:nvPr/>
          </p:nvSpPr>
          <p:spPr>
            <a:xfrm>
              <a:off x="2950809" y="2021702"/>
              <a:ext cx="350010" cy="519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2300" b="1">
                  <a:solidFill>
                    <a:schemeClr val="accent1"/>
                  </a:solidFill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371" name="C"/>
            <p:cNvSpPr txBox="1"/>
            <p:nvPr/>
          </p:nvSpPr>
          <p:spPr>
            <a:xfrm>
              <a:off x="3410315" y="1519018"/>
              <a:ext cx="363585" cy="51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2300" b="1">
                  <a:solidFill>
                    <a:schemeClr val="accent1"/>
                  </a:solidFill>
                </a:defRPr>
              </a:lvl1pPr>
            </a:lstStyle>
            <a:p>
              <a:r>
                <a:t>C</a:t>
              </a:r>
            </a:p>
          </p:txBody>
        </p:sp>
        <p:sp>
          <p:nvSpPr>
            <p:cNvPr id="372" name="A"/>
            <p:cNvSpPr txBox="1"/>
            <p:nvPr/>
          </p:nvSpPr>
          <p:spPr>
            <a:xfrm>
              <a:off x="1838509" y="2001329"/>
              <a:ext cx="343039" cy="51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2300" b="1">
                  <a:solidFill>
                    <a:schemeClr val="accent1"/>
                  </a:solidFill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373" name="A"/>
            <p:cNvSpPr txBox="1"/>
            <p:nvPr/>
          </p:nvSpPr>
          <p:spPr>
            <a:xfrm>
              <a:off x="4921989" y="5980172"/>
              <a:ext cx="343039" cy="519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2300" b="1">
                  <a:solidFill>
                    <a:schemeClr val="accent1"/>
                  </a:solidFill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374" name="Obs…"/>
            <p:cNvSpPr txBox="1"/>
            <p:nvPr/>
          </p:nvSpPr>
          <p:spPr>
            <a:xfrm>
              <a:off x="4921989" y="7396358"/>
              <a:ext cx="761126" cy="874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 defTabSz="825500">
                <a:lnSpc>
                  <a:spcPct val="100000"/>
                </a:lnSpc>
                <a:spcBef>
                  <a:spcPts val="0"/>
                </a:spcBef>
                <a:defRPr sz="2200" b="1"/>
              </a:pPr>
              <a:r>
                <a:t>Obs</a:t>
              </a:r>
            </a:p>
            <a:p>
              <a:pPr algn="r" defTabSz="825500">
                <a:lnSpc>
                  <a:spcPct val="100000"/>
                </a:lnSpc>
                <a:spcBef>
                  <a:spcPts val="0"/>
                </a:spcBef>
                <a:defRPr sz="2200" b="1"/>
              </a:pPr>
              <a:r>
                <a:t>Site</a:t>
              </a:r>
            </a:p>
          </p:txBody>
        </p:sp>
      </p:grpSp>
      <p:sp>
        <p:nvSpPr>
          <p:cNvPr id="376" name="8 July 2025, 06:22:45 UTC: –CGs"/>
          <p:cNvSpPr txBox="1"/>
          <p:nvPr/>
        </p:nvSpPr>
        <p:spPr>
          <a:xfrm>
            <a:off x="-23382" y="-36538"/>
            <a:ext cx="11496387" cy="58511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8 July 2025, 06:22:45 UTC: –CGs</a:t>
            </a:r>
          </a:p>
        </p:txBody>
      </p:sp>
      <p:sp>
        <p:nvSpPr>
          <p:cNvPr id="377" name="-15, -17, -9 kA CG strokes at A, B, C…"/>
          <p:cNvSpPr txBox="1"/>
          <p:nvPr/>
        </p:nvSpPr>
        <p:spPr>
          <a:xfrm>
            <a:off x="19559997" y="1127809"/>
            <a:ext cx="4457405" cy="11146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400" b="1">
                <a:solidFill>
                  <a:schemeClr val="accent1"/>
                </a:solidFill>
              </a:defRPr>
            </a:pPr>
            <a:r>
              <a:t>-15, -17, -9 kA CG strokes at A, B, C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E5E5E"/>
                </a:solidFill>
              </a:defRPr>
            </a:pPr>
            <a:r>
              <a:t>Cloud/rain optical depth modifies the intensity of optical pulses observed at 777 nm by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GLM</a:t>
            </a:r>
            <a:r>
              <a:t> and a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radiometer</a:t>
            </a:r>
            <a:r>
              <a:t> at ground at about 10 km range.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b="1">
                <a:solidFill>
                  <a:schemeClr val="accent1"/>
                </a:solidFill>
              </a:rPr>
              <a:t>A:</a:t>
            </a:r>
            <a:r>
              <a:t> Undetected by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GLM-E</a:t>
            </a:r>
            <a:r>
              <a:t>, </a:t>
            </a:r>
            <a:r>
              <a:rPr>
                <a:solidFill>
                  <a:schemeClr val="accent6">
                    <a:satOff val="-20754"/>
                    <a:lumOff val="-16738"/>
                  </a:schemeClr>
                </a:solidFill>
              </a:rPr>
              <a:t>W </a:t>
            </a:r>
            <a:r>
              <a:t>but obvious in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radiometer. </a:t>
            </a:r>
            <a:r>
              <a:t>Optically thicker cloud?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Intracloud event between A, B observed by GLM, radiometer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b="1">
                <a:solidFill>
                  <a:schemeClr val="accent1"/>
                </a:solidFill>
              </a:rPr>
              <a:t>B, C:</a:t>
            </a:r>
            <a:r>
              <a:t> Both strokes clearly visible in all instruments. On the southern edge of convective core, so perhaps a better scattering path.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b="1">
                <a:solidFill>
                  <a:schemeClr val="accent1"/>
                </a:solidFill>
              </a:rPr>
              <a:t>D: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Apparent intracloud dart leaders without ground network detection. Only seen from  </a:t>
            </a:r>
            <a:r>
              <a:rPr>
                <a:solidFill>
                  <a:schemeClr val="accent6">
                    <a:satOff val="-20754"/>
                    <a:lumOff val="-16738"/>
                  </a:schemeClr>
                </a:solidFill>
              </a:rPr>
              <a:t>GLM-W.</a:t>
            </a:r>
            <a:r>
              <a:t> About 20 ms of weak 777 pulses seen at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radiometer</a:t>
            </a:r>
            <a:r>
              <a:t>. Slower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field change</a:t>
            </a:r>
            <a:r>
              <a:t> as charge is rearranged in cloud.</a:t>
            </a:r>
          </a:p>
        </p:txBody>
      </p:sp>
      <p:sp>
        <p:nvSpPr>
          <p:cNvPr id="378" name="2 ms"/>
          <p:cNvSpPr txBox="1"/>
          <p:nvPr/>
        </p:nvSpPr>
        <p:spPr>
          <a:xfrm>
            <a:off x="5737141" y="8303146"/>
            <a:ext cx="1711906" cy="874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825500">
              <a:lnSpc>
                <a:spcPct val="100000"/>
              </a:lnSpc>
              <a:spcBef>
                <a:spcPts val="0"/>
              </a:spcBef>
              <a:defRPr sz="2200" b="1"/>
            </a:lvl1pPr>
          </a:lstStyle>
          <a:p>
            <a:r>
              <a:t>2 ms</a:t>
            </a:r>
          </a:p>
        </p:txBody>
      </p:sp>
      <p:sp>
        <p:nvSpPr>
          <p:cNvPr id="379" name="Line"/>
          <p:cNvSpPr/>
          <p:nvPr/>
        </p:nvSpPr>
        <p:spPr>
          <a:xfrm>
            <a:off x="3126738" y="9002369"/>
            <a:ext cx="7284194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80" name="20250708_062245_radar_ppi.png" descr="20250708_062245_radar_ppi.png"/>
          <p:cNvPicPr>
            <a:picLocks noChangeAspect="1"/>
          </p:cNvPicPr>
          <p:nvPr/>
        </p:nvPicPr>
        <p:blipFill>
          <a:blip r:embed="rId5"/>
          <a:srcRect l="13872" r="11997" b="8081"/>
          <a:stretch>
            <a:fillRect/>
          </a:stretch>
        </p:blipFill>
        <p:spPr>
          <a:xfrm>
            <a:off x="-11583" y="572800"/>
            <a:ext cx="6078179" cy="5652495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Obs…"/>
          <p:cNvSpPr txBox="1"/>
          <p:nvPr/>
        </p:nvSpPr>
        <p:spPr>
          <a:xfrm>
            <a:off x="1129155" y="5040691"/>
            <a:ext cx="2885409" cy="78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8255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FFFFFF"/>
                </a:solidFill>
              </a:defRPr>
            </a:pPr>
            <a:r>
              <a:t>Obs </a:t>
            </a:r>
          </a:p>
          <a:p>
            <a:pPr algn="r" defTabSz="8255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FFFFFF"/>
                </a:solidFill>
              </a:defRPr>
            </a:pPr>
            <a:r>
              <a:t>site</a:t>
            </a:r>
          </a:p>
        </p:txBody>
      </p:sp>
      <p:sp>
        <p:nvSpPr>
          <p:cNvPr id="382" name="A"/>
          <p:cNvSpPr txBox="1"/>
          <p:nvPr/>
        </p:nvSpPr>
        <p:spPr>
          <a:xfrm>
            <a:off x="10151104" y="5586858"/>
            <a:ext cx="343040" cy="519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383" name="B"/>
          <p:cNvSpPr txBox="1"/>
          <p:nvPr/>
        </p:nvSpPr>
        <p:spPr>
          <a:xfrm>
            <a:off x="9364269" y="5584802"/>
            <a:ext cx="350011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384" name="C"/>
          <p:cNvSpPr txBox="1"/>
          <p:nvPr/>
        </p:nvSpPr>
        <p:spPr>
          <a:xfrm>
            <a:off x="9597382" y="5588915"/>
            <a:ext cx="363585" cy="51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300" b="1">
                <a:solidFill>
                  <a:schemeClr val="accent1"/>
                </a:solidFill>
              </a:defRPr>
            </a:lvl1pPr>
          </a:lstStyle>
          <a:p>
            <a:r>
              <a:t>C</a:t>
            </a:r>
          </a:p>
        </p:txBody>
      </p:sp>
      <p:grpSp>
        <p:nvGrpSpPr>
          <p:cNvPr id="405" name="Group"/>
          <p:cNvGrpSpPr/>
          <p:nvPr/>
        </p:nvGrpSpPr>
        <p:grpSpPr>
          <a:xfrm>
            <a:off x="11382214" y="-236440"/>
            <a:ext cx="8114765" cy="5192213"/>
            <a:chOff x="0" y="0"/>
            <a:chExt cx="8114763" cy="5192212"/>
          </a:xfrm>
        </p:grpSpPr>
        <p:pic>
          <p:nvPicPr>
            <p:cNvPr id="385" name="20250708_062245_SA_rad_glm.png" descr="20250708_062245_SA_rad_glm.png"/>
            <p:cNvPicPr>
              <a:picLocks noChangeAspect="1"/>
            </p:cNvPicPr>
            <p:nvPr/>
          </p:nvPicPr>
          <p:blipFill>
            <a:blip r:embed="rId6"/>
            <a:srcRect b="1875"/>
            <a:stretch>
              <a:fillRect/>
            </a:stretch>
          </p:blipFill>
          <p:spPr>
            <a:xfrm>
              <a:off x="0" y="0"/>
              <a:ext cx="7055263" cy="5192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6" name="A"/>
            <p:cNvSpPr txBox="1"/>
            <p:nvPr/>
          </p:nvSpPr>
          <p:spPr>
            <a:xfrm>
              <a:off x="1587333" y="1411489"/>
              <a:ext cx="350498" cy="530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>
                  <a:solidFill>
                    <a:schemeClr val="accent1"/>
                  </a:solidFill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387" name="dim"/>
            <p:cNvSpPr txBox="1"/>
            <p:nvPr/>
          </p:nvSpPr>
          <p:spPr>
            <a:xfrm>
              <a:off x="2301026" y="3970544"/>
              <a:ext cx="614777" cy="449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lvl1pPr>
            </a:lstStyle>
            <a:p>
              <a:r>
                <a:t>dim</a:t>
              </a:r>
            </a:p>
          </p:txBody>
        </p:sp>
        <p:sp>
          <p:nvSpPr>
            <p:cNvPr id="388" name="bright"/>
            <p:cNvSpPr txBox="1"/>
            <p:nvPr/>
          </p:nvSpPr>
          <p:spPr>
            <a:xfrm>
              <a:off x="4515260" y="3970544"/>
              <a:ext cx="903734" cy="449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lvl1pPr>
            </a:lstStyle>
            <a:p>
              <a:r>
                <a:t>bright</a:t>
              </a:r>
            </a:p>
          </p:txBody>
        </p:sp>
        <p:sp>
          <p:nvSpPr>
            <p:cNvPr id="389" name="dim"/>
            <p:cNvSpPr txBox="1"/>
            <p:nvPr/>
          </p:nvSpPr>
          <p:spPr>
            <a:xfrm>
              <a:off x="2341157" y="2977511"/>
              <a:ext cx="903734" cy="4494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dim</a:t>
              </a:r>
            </a:p>
          </p:txBody>
        </p:sp>
        <p:sp>
          <p:nvSpPr>
            <p:cNvPr id="390" name="mod"/>
            <p:cNvSpPr txBox="1"/>
            <p:nvPr/>
          </p:nvSpPr>
          <p:spPr>
            <a:xfrm>
              <a:off x="3112533" y="2446413"/>
              <a:ext cx="724737" cy="4494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mod</a:t>
              </a:r>
            </a:p>
          </p:txBody>
        </p:sp>
        <p:sp>
          <p:nvSpPr>
            <p:cNvPr id="391" name="no"/>
            <p:cNvSpPr txBox="1"/>
            <p:nvPr/>
          </p:nvSpPr>
          <p:spPr>
            <a:xfrm>
              <a:off x="3800278" y="2446413"/>
              <a:ext cx="724737" cy="4494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no</a:t>
              </a:r>
            </a:p>
          </p:txBody>
        </p:sp>
        <p:sp>
          <p:nvSpPr>
            <p:cNvPr id="392" name="mod"/>
            <p:cNvSpPr txBox="1"/>
            <p:nvPr/>
          </p:nvSpPr>
          <p:spPr>
            <a:xfrm>
              <a:off x="1207507" y="4006900"/>
              <a:ext cx="788152" cy="449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lvl1pPr>
            </a:lstStyle>
            <a:p>
              <a:r>
                <a:t>mod</a:t>
              </a:r>
            </a:p>
          </p:txBody>
        </p:sp>
        <p:sp>
          <p:nvSpPr>
            <p:cNvPr id="393" name="GLM-W"/>
            <p:cNvSpPr txBox="1"/>
            <p:nvPr/>
          </p:nvSpPr>
          <p:spPr>
            <a:xfrm>
              <a:off x="6893333" y="2676792"/>
              <a:ext cx="1221431" cy="459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 b="1">
                  <a:solidFill>
                    <a:schemeClr val="accent6">
                      <a:satOff val="-20754"/>
                      <a:lumOff val="-16738"/>
                    </a:schemeClr>
                  </a:solidFill>
                </a:defRPr>
              </a:lvl1pPr>
            </a:lstStyle>
            <a:p>
              <a:r>
                <a:t>GLM-W</a:t>
              </a:r>
            </a:p>
          </p:txBody>
        </p:sp>
        <p:sp>
          <p:nvSpPr>
            <p:cNvPr id="394" name="rad."/>
            <p:cNvSpPr txBox="1"/>
            <p:nvPr/>
          </p:nvSpPr>
          <p:spPr>
            <a:xfrm>
              <a:off x="6893333" y="4231822"/>
              <a:ext cx="672256" cy="459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 b="1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t>rad.</a:t>
              </a:r>
            </a:p>
          </p:txBody>
        </p:sp>
        <p:sp>
          <p:nvSpPr>
            <p:cNvPr id="395" name="ΔE"/>
            <p:cNvSpPr txBox="1"/>
            <p:nvPr/>
          </p:nvSpPr>
          <p:spPr>
            <a:xfrm>
              <a:off x="6893333" y="3547553"/>
              <a:ext cx="508878" cy="459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 b="1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t>ΔE</a:t>
              </a:r>
            </a:p>
          </p:txBody>
        </p:sp>
        <p:sp>
          <p:nvSpPr>
            <p:cNvPr id="396" name="Square wave pattern is instrument artifact"/>
            <p:cNvSpPr txBox="1"/>
            <p:nvPr/>
          </p:nvSpPr>
          <p:spPr>
            <a:xfrm>
              <a:off x="5731964" y="1784052"/>
              <a:ext cx="1238870" cy="1246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t>Square wave pattern is instrument artifact</a:t>
              </a:r>
            </a:p>
          </p:txBody>
        </p:sp>
        <p:sp>
          <p:nvSpPr>
            <p:cNvPr id="397" name="GLM-E"/>
            <p:cNvSpPr txBox="1"/>
            <p:nvPr/>
          </p:nvSpPr>
          <p:spPr>
            <a:xfrm>
              <a:off x="6893333" y="2392796"/>
              <a:ext cx="1128965" cy="459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 b="1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GLM-E</a:t>
              </a:r>
            </a:p>
          </p:txBody>
        </p:sp>
        <p:sp>
          <p:nvSpPr>
            <p:cNvPr id="398" name="B"/>
            <p:cNvSpPr txBox="1"/>
            <p:nvPr/>
          </p:nvSpPr>
          <p:spPr>
            <a:xfrm>
              <a:off x="2859272" y="1411805"/>
              <a:ext cx="357621" cy="530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>
                  <a:solidFill>
                    <a:schemeClr val="accent1"/>
                  </a:solidFill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399" name="C"/>
            <p:cNvSpPr txBox="1"/>
            <p:nvPr/>
          </p:nvSpPr>
          <p:spPr>
            <a:xfrm>
              <a:off x="3188570" y="1411174"/>
              <a:ext cx="371491" cy="530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>
                  <a:solidFill>
                    <a:schemeClr val="accent1"/>
                  </a:solidFill>
                </a:defRPr>
              </a:lvl1pPr>
            </a:lstStyle>
            <a:p>
              <a:r>
                <a:t>C</a:t>
              </a:r>
            </a:p>
          </p:txBody>
        </p:sp>
        <p:sp>
          <p:nvSpPr>
            <p:cNvPr id="400" name="D…"/>
            <p:cNvSpPr txBox="1"/>
            <p:nvPr/>
          </p:nvSpPr>
          <p:spPr>
            <a:xfrm>
              <a:off x="3782084" y="1392332"/>
              <a:ext cx="903735" cy="530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b="1">
                  <a:solidFill>
                    <a:schemeClr val="accent1"/>
                  </a:solidFill>
                </a:defRPr>
              </a:lvl1pPr>
            </a:lstStyle>
            <a:p>
              <a:r>
                <a:t>D…</a:t>
              </a:r>
            </a:p>
          </p:txBody>
        </p:sp>
        <p:sp>
          <p:nvSpPr>
            <p:cNvPr id="401" name="bright"/>
            <p:cNvSpPr txBox="1"/>
            <p:nvPr/>
          </p:nvSpPr>
          <p:spPr>
            <a:xfrm>
              <a:off x="2844744" y="2022475"/>
              <a:ext cx="788152" cy="4494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bright</a:t>
              </a:r>
            </a:p>
          </p:txBody>
        </p:sp>
        <p:sp>
          <p:nvSpPr>
            <p:cNvPr id="402" name="no"/>
            <p:cNvSpPr txBox="1"/>
            <p:nvPr/>
          </p:nvSpPr>
          <p:spPr>
            <a:xfrm>
              <a:off x="1400847" y="2455834"/>
              <a:ext cx="903734" cy="4494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no</a:t>
              </a:r>
            </a:p>
          </p:txBody>
        </p:sp>
        <p:sp>
          <p:nvSpPr>
            <p:cNvPr id="403" name="Bright, mod"/>
            <p:cNvSpPr txBox="1"/>
            <p:nvPr/>
          </p:nvSpPr>
          <p:spPr>
            <a:xfrm>
              <a:off x="2838015" y="3643021"/>
              <a:ext cx="1080506" cy="781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lvl1pPr>
            </a:lstStyle>
            <a:p>
              <a:r>
                <a:t>Bright, mod</a:t>
              </a:r>
            </a:p>
          </p:txBody>
        </p:sp>
        <p:sp>
          <p:nvSpPr>
            <p:cNvPr id="404" name="dim"/>
            <p:cNvSpPr txBox="1"/>
            <p:nvPr/>
          </p:nvSpPr>
          <p:spPr>
            <a:xfrm>
              <a:off x="3783126" y="3595772"/>
              <a:ext cx="788151" cy="449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19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lvl1pPr>
            </a:lstStyle>
            <a:p>
              <a:r>
                <a:t>dim</a:t>
              </a:r>
            </a:p>
          </p:txBody>
        </p:sp>
      </p:grpSp>
      <p:sp>
        <p:nvSpPr>
          <p:cNvPr id="406" name="B"/>
          <p:cNvSpPr txBox="1"/>
          <p:nvPr/>
        </p:nvSpPr>
        <p:spPr>
          <a:xfrm>
            <a:off x="1473753" y="7080865"/>
            <a:ext cx="357621" cy="530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407" name="Line"/>
          <p:cNvSpPr/>
          <p:nvPr/>
        </p:nvSpPr>
        <p:spPr>
          <a:xfrm flipH="1">
            <a:off x="10531209" y="4461333"/>
            <a:ext cx="2632800" cy="1354220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8" name="Line"/>
          <p:cNvSpPr/>
          <p:nvPr/>
        </p:nvSpPr>
        <p:spPr>
          <a:xfrm flipH="1">
            <a:off x="9928275" y="4456292"/>
            <a:ext cx="4584498" cy="1246211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9" name="777 nm"/>
          <p:cNvSpPr txBox="1"/>
          <p:nvPr/>
        </p:nvSpPr>
        <p:spPr>
          <a:xfrm>
            <a:off x="3854846" y="9765589"/>
            <a:ext cx="1511403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777 nm</a:t>
            </a:r>
          </a:p>
        </p:txBody>
      </p:sp>
      <p:sp>
        <p:nvSpPr>
          <p:cNvPr id="410" name="337 nm"/>
          <p:cNvSpPr txBox="1"/>
          <p:nvPr/>
        </p:nvSpPr>
        <p:spPr>
          <a:xfrm>
            <a:off x="3980207" y="11708684"/>
            <a:ext cx="1511403" cy="45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19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337 nm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itle 3"/>
          <p:cNvSpPr txBox="1">
            <a:spLocks noGrp="1"/>
          </p:cNvSpPr>
          <p:nvPr>
            <p:ph type="title"/>
          </p:nvPr>
        </p:nvSpPr>
        <p:spPr>
          <a:xfrm>
            <a:off x="768485" y="0"/>
            <a:ext cx="21031201" cy="2651126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80000"/>
              </a:lnSpc>
              <a:defRPr sz="8500" b="1" spc="-17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Pulse Analysis</a:t>
            </a:r>
          </a:p>
        </p:txBody>
      </p:sp>
      <p:sp>
        <p:nvSpPr>
          <p:cNvPr id="413" name="Conten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476784" y="2144110"/>
            <a:ext cx="10330114" cy="4141076"/>
          </a:xfrm>
          <a:prstGeom prst="rect">
            <a:avLst/>
          </a:prstGeom>
        </p:spPr>
        <p:txBody>
          <a:bodyPr/>
          <a:lstStyle/>
          <a:p>
            <a:pPr marL="337962" indent="-337962" defTabSz="1877520">
              <a:spcBef>
                <a:spcPts val="3400"/>
              </a:spcBef>
              <a:defRPr sz="3696">
                <a:latin typeface="+mn-lt"/>
                <a:ea typeface="+mn-ea"/>
                <a:cs typeface="+mn-cs"/>
                <a:sym typeface="Helvetica Neue"/>
              </a:defRPr>
            </a:pPr>
            <a:r>
              <a:t>Expected results: 337 nm band peak prior to 777 nm</a:t>
            </a:r>
          </a:p>
          <a:p>
            <a:pPr marL="337962" indent="-337962" defTabSz="1877520">
              <a:spcBef>
                <a:spcPts val="3400"/>
              </a:spcBef>
              <a:defRPr sz="3696">
                <a:latin typeface="+mn-lt"/>
                <a:ea typeface="+mn-ea"/>
                <a:cs typeface="+mn-cs"/>
                <a:sym typeface="Helvetica Neue"/>
              </a:defRPr>
            </a:pPr>
            <a:r>
              <a:t>Actual Observations: 337 nm band peak prior to </a:t>
            </a:r>
            <a:r>
              <a:rPr b="1"/>
              <a:t>all</a:t>
            </a:r>
            <a:r>
              <a:t> other bands*</a:t>
            </a:r>
          </a:p>
          <a:p>
            <a:pPr marL="0" lvl="1" indent="352043" defTabSz="1877520">
              <a:spcBef>
                <a:spcPts val="3400"/>
              </a:spcBef>
              <a:buSzTx/>
              <a:buNone/>
              <a:defRPr sz="3696">
                <a:latin typeface="+mn-lt"/>
                <a:ea typeface="+mn-ea"/>
                <a:cs typeface="+mn-cs"/>
                <a:sym typeface="Helvetica Neue"/>
              </a:defRPr>
            </a:pPr>
            <a:r>
              <a:t>*The 337 nm band matched the peak time of the wide band in the 7/08/2025 event</a:t>
            </a:r>
          </a:p>
        </p:txBody>
      </p:sp>
      <p:pic>
        <p:nvPicPr>
          <p:cNvPr id="414" name="Content Placeholder 8" descr="Content Placeholder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14924"/>
            <a:ext cx="11423515" cy="1348615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15" name="Table 9"/>
          <p:cNvGraphicFramePr/>
          <p:nvPr/>
        </p:nvGraphicFramePr>
        <p:xfrm>
          <a:off x="413283" y="6285186"/>
          <a:ext cx="11185759" cy="6945432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890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3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9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8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6684">
                <a:tc gridSpan="5">
                  <a:txBody>
                    <a:bodyPr/>
                    <a:lstStyle/>
                    <a:p>
                      <a:pPr defTabSz="1828800">
                        <a:defRPr b="0"/>
                      </a:pPr>
                      <a:r>
                        <a:rPr sz="3600" b="1">
                          <a:solidFill>
                            <a:srgbClr val="FFFFFF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Peak Times (relative, µs)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1560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4724"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Band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6/3/2025 02:14:09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6/3/2025 02:16:27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6/24/2025 04:00:29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7/08/2025 06:22:45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D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1006"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337 nm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20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D1D1D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20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D1D1D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35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D1D1D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40*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D1D1D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1006"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777 nm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35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45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50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50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1006"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1570 nm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50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60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65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100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1006"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320-1100 nm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D1D1D1"/>
                      </a:solidFill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25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45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35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200">
                          <a:latin typeface="Aptos"/>
                          <a:ea typeface="Aptos"/>
                          <a:cs typeface="Aptos"/>
                          <a:sym typeface="Aptos"/>
                        </a:rPr>
                        <a:t>40*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D1D1D1"/>
                      </a:solidFill>
                    </a:lnL>
                    <a:lnR w="25400">
                      <a:solidFill>
                        <a:srgbClr val="D1D1D1"/>
                      </a:solidFill>
                    </a:lnR>
                    <a:lnT w="25400">
                      <a:solidFill>
                        <a:srgbClr val="D1D1D1"/>
                      </a:solidFill>
                    </a:lnT>
                    <a:lnB w="25400">
                      <a:solidFill>
                        <a:srgbClr val="D1D1D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1529</Words>
  <Application>Microsoft Office PowerPoint</Application>
  <PresentationFormat>Custom</PresentationFormat>
  <Paragraphs>361</Paragraphs>
  <Slides>11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Helvetica</vt:lpstr>
      <vt:lpstr>Helvetica Neue</vt:lpstr>
      <vt:lpstr>Helvetica Neue Medium</vt:lpstr>
      <vt:lpstr>OpenSans-Regular</vt:lpstr>
      <vt:lpstr>21_BasicWhite</vt:lpstr>
      <vt:lpstr>Ground-based radiometry for source-constrained optical modeling</vt:lpstr>
      <vt:lpstr>Talk outline</vt:lpstr>
      <vt:lpstr>2025 dataset</vt:lpstr>
      <vt:lpstr>2025 dataset</vt:lpstr>
      <vt:lpstr>PowerPoint Presentation</vt:lpstr>
      <vt:lpstr>PowerPoint Presentation</vt:lpstr>
      <vt:lpstr>PowerPoint Presentation</vt:lpstr>
      <vt:lpstr>PowerPoint Presentation</vt:lpstr>
      <vt:lpstr>Pulse Analysis</vt:lpstr>
      <vt:lpstr>Future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Byrd, Roger</cp:lastModifiedBy>
  <cp:revision>2</cp:revision>
  <dcterms:modified xsi:type="dcterms:W3CDTF">2025-08-27T12:06:15Z</dcterms:modified>
</cp:coreProperties>
</file>