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0" r:id="rId4"/>
    <p:sldId id="266" r:id="rId5"/>
    <p:sldId id="265" r:id="rId6"/>
    <p:sldId id="270" r:id="rId7"/>
    <p:sldId id="269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6600CC"/>
    <a:srgbClr val="677085"/>
    <a:srgbClr val="0B183D"/>
    <a:srgbClr val="ADB8CC"/>
    <a:srgbClr val="72809E"/>
    <a:srgbClr val="C3CBD9"/>
    <a:srgbClr val="4C5D7F"/>
    <a:srgbClr val="313E59"/>
    <a:srgbClr val="5CA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 snapToObjects="1" showGuides="1">
      <p:cViewPr varScale="1">
        <p:scale>
          <a:sx n="122" d="100"/>
          <a:sy n="122" d="100"/>
        </p:scale>
        <p:origin x="78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A9B8-7A11-4ABB-B7FA-76A178ABAAA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CDE6B-507F-43F6-BE3D-685A0EE28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01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F3F23-516A-A541-AF76-8B8F4CFB9476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F148-ED51-674A-9DED-FABE47FAF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9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7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star&#10;&#10;Description automatically generated">
            <a:extLst>
              <a:ext uri="{FF2B5EF4-FFF2-40B4-BE49-F238E27FC236}">
                <a16:creationId xmlns:a16="http://schemas.microsoft.com/office/drawing/2014/main" id="{DE45DBC8-1A58-7345-8035-EF3A48840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52654"/>
            <a:ext cx="12192000" cy="23646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94EECD-46B1-A644-843A-2684CF02B724}"/>
              </a:ext>
            </a:extLst>
          </p:cNvPr>
          <p:cNvSpPr/>
          <p:nvPr userDrawn="1"/>
        </p:nvSpPr>
        <p:spPr>
          <a:xfrm>
            <a:off x="0" y="5445759"/>
            <a:ext cx="12192000" cy="141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A894CB-9C17-7A4E-9D4E-0D7281FDC9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5A59EBCF-F64B-024E-9582-5E2ADBD97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454632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677085"/>
                </a:solidFill>
              </a:rPr>
              <a:t>National Aeronautics and Space Administration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7069CAE3-CB44-7044-A313-1F07B4364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6172727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 err="1">
                <a:solidFill>
                  <a:srgbClr val="677085"/>
                </a:solidFill>
                <a:latin typeface="Arial Black" panose="020B0604020202020204" pitchFamily="34" charset="0"/>
              </a:rPr>
              <a:t>www.nasa.gov</a:t>
            </a:r>
            <a:endParaRPr lang="en-US" altLang="en-US" sz="2400" dirty="0">
              <a:solidFill>
                <a:srgbClr val="677085"/>
              </a:solidFill>
              <a:latin typeface="75 Helvetica Bold" pitchFamily="1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60A836-08B0-954F-9E38-0EA853E7C9F5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67ADD9D-1022-CD4E-B4EF-D78CB42F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Cover Slide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1B8EE5A-3F83-EA43-BF51-5AF70B6692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38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ng Star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89509F-1357-BF45-8C37-1C645701B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299" y="142875"/>
            <a:ext cx="1074867" cy="885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ABA2A-8180-3A4E-A5AD-00F54898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435237" cy="6857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096DE-25E2-1E4B-A420-AA373887B5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32" y="1993900"/>
            <a:ext cx="5715000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2266B-7BCF-444F-ABBC-266D4062A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216" y="3067050"/>
            <a:ext cx="896620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FFCC-4912-4641-9B7C-8FA5CB2DF1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5" y="905548"/>
            <a:ext cx="6695886" cy="528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A446D-3584-5640-927D-4E292FED5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2"/>
          <a:stretch/>
        </p:blipFill>
        <p:spPr>
          <a:xfrm>
            <a:off x="0" y="0"/>
            <a:ext cx="6003416" cy="6857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267871-FE69-4846-B040-B916199BD6B9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D36B4B0-9D73-874E-9BA3-6149CFFFAD19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14CAF-D7BE-BD41-9943-060F106BAF86}"/>
              </a:ext>
            </a:extLst>
          </p:cNvPr>
          <p:cNvSpPr/>
          <p:nvPr userDrawn="1"/>
        </p:nvSpPr>
        <p:spPr>
          <a:xfrm>
            <a:off x="0" y="4616451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115AE6-BDEC-8A40-B5CE-7110147265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7407841-BFC6-6545-ADBF-62F08EDAD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Moving Stars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B3B55F-FB04-2641-9553-2370D335A2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Animation #1</a:t>
            </a:r>
          </a:p>
        </p:txBody>
      </p:sp>
    </p:spTree>
    <p:extLst>
      <p:ext uri="{BB962C8B-B14F-4D97-AF65-F5344CB8AC3E}">
        <p14:creationId xmlns:p14="http://schemas.microsoft.com/office/powerpoint/2010/main" val="5924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319 0.00347 " pathEditMode="relative" rAng="0" ptsTypes="AA">
                                      <p:cBhvr>
                                        <p:cTn id="6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671119"/>
            <a:ext cx="11235350" cy="5577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B3DF01-C89B-E541-BB42-2B706714B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E56C2CFA-516A-574D-AF1B-0A4D0819EE1F}" type="datetime1">
              <a:rPr lang="en-US" smtClean="0"/>
              <a:pPr/>
              <a:t>8/28/25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89E6DD-D45B-054D-90DE-8F8641B8F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0F3545-F107-0E44-B535-1D3412EF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E286D-282B-6243-AACD-F0F67FA20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726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CE1F76-B4D9-3B4E-8184-F8D40442C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073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1655911-2EAB-F549-8EDE-B15FB620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AA2C8C1-8C21-A84B-B3C7-A211C6AC6A71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1380B7E-0066-1C4E-BAE3-A6CBA5361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9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EDC55D-ADEE-7D41-ABFC-1FB38CC2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1480"/>
          </a:xfrm>
        </p:spPr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C7DD15C-1ED8-2946-A1AD-AEE1E6B02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290D45E-73C2-154D-A5AB-0B424F00F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2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5188BE-422A-4C46-BF3F-7D579B156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90A2C2AD-02C6-A648-88C0-B4880E470C1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C888A4-6878-D748-B347-A165014AB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2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8/28/25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1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R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2403-3FA8-4477-B0A6-1EA34B254FFA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0" y="142875"/>
            <a:ext cx="937541" cy="457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704675"/>
            <a:ext cx="11235350" cy="56229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480" y="142876"/>
            <a:ext cx="9295440" cy="411480"/>
          </a:xfrm>
        </p:spPr>
        <p:txBody>
          <a:bodyPr>
            <a:normAutofit/>
          </a:bodyPr>
          <a:lstStyle>
            <a:lvl1pPr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MPR Format (insert Title)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 Page </a:t>
            </a:r>
            <a:fld id="{BF9707A7-8F8B-4C40-9DAA-998C7DBE13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9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8/28/25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016951" y="125834"/>
            <a:ext cx="1149292" cy="85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1D4429-FFC0-DA48-B3ED-A122FD0EE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924" y="2830011"/>
            <a:ext cx="1454152" cy="11979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9B8F7B-CD87-E146-A0FE-2176C11A7142}"/>
              </a:ext>
            </a:extLst>
          </p:cNvPr>
          <p:cNvSpPr/>
          <p:nvPr userDrawn="1"/>
        </p:nvSpPr>
        <p:spPr>
          <a:xfrm>
            <a:off x="10823713" y="0"/>
            <a:ext cx="1368287" cy="1063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2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BB40F6-BDD4-284A-A03F-93525FFFD3B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81700"/>
            <a:ext cx="121920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71A63-B302-B849-A8AE-4E6629B77B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497" y="6105049"/>
            <a:ext cx="813436" cy="67318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15D5B1-9BB5-944D-A44F-8D56CE1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74112A-B7EA-C348-B702-FF68DC24F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727" y="620785"/>
            <a:ext cx="11235350" cy="557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DC5F1-351E-804F-B246-CB5E298081F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13" y="142876"/>
            <a:ext cx="776955" cy="640080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36E7A53-E5AF-B54E-8852-0A666E2D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03B664B9-8057-6B44-B6E4-6069B81DB24F}" type="datetime1">
              <a:rPr lang="en-US" smtClean="0"/>
              <a:pPr/>
              <a:t>8/28/25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451D4E6-0DBA-BA4F-A395-FB3058C18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E6EBECB1-2664-BC4B-A766-7D22398B23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2337" y="6607065"/>
            <a:ext cx="2997090" cy="24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 anchor="b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Arial" panose="020B0604020202020204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2114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4" r:id="rId4"/>
    <p:sldLayoutId id="2147483655" r:id="rId5"/>
    <p:sldLayoutId id="2147483679" r:id="rId6"/>
    <p:sldLayoutId id="2147483681" r:id="rId7"/>
    <p:sldLayoutId id="2147483680" r:id="rId8"/>
    <p:sldLayoutId id="2147483657" r:id="rId9"/>
    <p:sldLayoutId id="2147483649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cc02.safelinks.protection.outlook.com/?url=http%3A%2F%2Fdx.doi.org%2F10.5067%2FLIS%2FLISCLIMO%2FDATA101&amp;data=05%7C02%7Cdaniel.j.cecil%40nasa.gov%7C959ebf11970742c5d20008ddbf26c3c4%7C7005d45845be48ae8140d43da96dd17b%7C0%7C0%7C638876895399859755%7CUnknown%7CTWFpbGZsb3d8eyJFbXB0eU1hcGkiOnRydWUsIlYiOiIwLjAuMDAwMCIsIlAiOiJXaW4zMiIsIkFOIjoiTWFpbCIsIldUIjoyfQ%3D%3D%7C0%7C%7C%7C&amp;sdata=uQ4hloAAR9paabAzTkzkJKvr7nx4b11x4Yal9omXWjU%3D&amp;reserved=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5/BAMS-D-24-0060.1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effectLst/>
                <a:latin typeface="Calibri" panose="020F0502020204030204" pitchFamily="34" charset="0"/>
              </a:rPr>
              <a:t>International Space Station Lightning Imaging Sensor (ISS LIS) –Final Orbit and Climatology Products</a:t>
            </a:r>
            <a:endParaRPr lang="en-US" sz="5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Timothy Lang</a:t>
            </a:r>
            <a:r>
              <a:rPr lang="en-US" baseline="30000" dirty="0"/>
              <a:t>1</a:t>
            </a:r>
          </a:p>
          <a:p>
            <a:r>
              <a:rPr lang="en-US" i="1" dirty="0"/>
              <a:t>ISS LIS Mission Scientist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DEE91-6816-BBA8-DFBB-351FE8746B6D}"/>
              </a:ext>
            </a:extLst>
          </p:cNvPr>
          <p:cNvSpPr txBox="1"/>
          <p:nvPr/>
        </p:nvSpPr>
        <p:spPr>
          <a:xfrm>
            <a:off x="1583750" y="4705373"/>
            <a:ext cx="100091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Coauthors</a:t>
            </a:r>
            <a:r>
              <a:rPr lang="en-US" dirty="0"/>
              <a:t>: Daniel Cecil</a:t>
            </a:r>
            <a:r>
              <a:rPr lang="en-US" baseline="30000" dirty="0"/>
              <a:t>1</a:t>
            </a:r>
            <a:r>
              <a:rPr lang="en-US" dirty="0"/>
              <a:t>, Douglas Mach</a:t>
            </a:r>
            <a:r>
              <a:rPr lang="en-US" baseline="30000" dirty="0"/>
              <a:t>2</a:t>
            </a:r>
            <a:r>
              <a:rPr lang="en-US" dirty="0"/>
              <a:t>, Katrina Virts</a:t>
            </a:r>
            <a:r>
              <a:rPr lang="en-US" baseline="30000" dirty="0"/>
              <a:t>3</a:t>
            </a:r>
            <a:r>
              <a:rPr lang="en-US" dirty="0"/>
              <a:t>, Dennis Buechler</a:t>
            </a:r>
            <a:r>
              <a:rPr lang="en-US" baseline="30000" dirty="0"/>
              <a:t>3</a:t>
            </a:r>
            <a:r>
              <a:rPr lang="en-US" dirty="0"/>
              <a:t>, Martino Marisaldi</a:t>
            </a:r>
            <a:r>
              <a:rPr lang="en-US" baseline="30000" dirty="0"/>
              <a:t>4</a:t>
            </a:r>
            <a:endParaRPr lang="en-US" dirty="0"/>
          </a:p>
          <a:p>
            <a:endParaRPr lang="en-US" sz="1600" i="1" dirty="0"/>
          </a:p>
          <a:p>
            <a:r>
              <a:rPr lang="en-US" sz="1600" i="1" baseline="30000" dirty="0"/>
              <a:t>1</a:t>
            </a:r>
            <a:r>
              <a:rPr lang="en-US" sz="1600" i="1" dirty="0"/>
              <a:t>Earth Science Branch, NASA MSFC, Huntsville, AL</a:t>
            </a:r>
          </a:p>
          <a:p>
            <a:r>
              <a:rPr lang="en-US" sz="1600" i="1" baseline="30000" dirty="0"/>
              <a:t>2</a:t>
            </a:r>
            <a:r>
              <a:rPr lang="en-US" sz="1600" i="1" dirty="0"/>
              <a:t>Universities Space Research Association, Huntsville, AL</a:t>
            </a:r>
          </a:p>
          <a:p>
            <a:r>
              <a:rPr lang="en-US" sz="1600" i="1" baseline="30000" dirty="0"/>
              <a:t>3</a:t>
            </a:r>
            <a:r>
              <a:rPr lang="en-US" sz="1600" i="1" dirty="0"/>
              <a:t>University of Alabama in Huntsville, Huntsville, AL</a:t>
            </a:r>
          </a:p>
          <a:p>
            <a:r>
              <a:rPr lang="en-US" sz="1600" i="1" baseline="30000" dirty="0"/>
              <a:t>4</a:t>
            </a:r>
            <a:r>
              <a:rPr lang="en-US" sz="1600" i="1" dirty="0"/>
              <a:t>University of Bergen, Bergen, Norway</a:t>
            </a:r>
          </a:p>
        </p:txBody>
      </p:sp>
    </p:spTree>
    <p:extLst>
      <p:ext uri="{BB962C8B-B14F-4D97-AF65-F5344CB8AC3E}">
        <p14:creationId xmlns:p14="http://schemas.microsoft.com/office/powerpoint/2010/main" val="194801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 LIS Mission Status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A8508-9883-4333-F632-1B336C3D067E}"/>
              </a:ext>
            </a:extLst>
          </p:cNvPr>
          <p:cNvSpPr txBox="1"/>
          <p:nvPr/>
        </p:nvSpPr>
        <p:spPr>
          <a:xfrm>
            <a:off x="253488" y="689088"/>
            <a:ext cx="40061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ISS LIS instrument was decommissioned and put into storage on 16 November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Transferred to NG-20 Cygnus spacecraft and deorbited (i.e., burned up) on 12 July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Mission is completing Phase F/Closeout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climatology data submitted to GHRC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1E16D-F79F-2CAD-947D-0745FE78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39" y="1031991"/>
            <a:ext cx="7772400" cy="44698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540A1B-DD53-50E6-DCB6-D98B2A6C1FEB}"/>
              </a:ext>
            </a:extLst>
          </p:cNvPr>
          <p:cNvCxnSpPr/>
          <p:nvPr/>
        </p:nvCxnSpPr>
        <p:spPr>
          <a:xfrm>
            <a:off x="11582400" y="911772"/>
            <a:ext cx="0" cy="503445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265B66-B3F9-0AC4-50EF-2729146DF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24" y="4917248"/>
            <a:ext cx="1481645" cy="14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8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Climatology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1F453-113E-B281-21CD-A9166B6B3002}"/>
              </a:ext>
            </a:extLst>
          </p:cNvPr>
          <p:cNvSpPr txBox="1"/>
          <p:nvPr/>
        </p:nvSpPr>
        <p:spPr>
          <a:xfrm>
            <a:off x="283077" y="764554"/>
            <a:ext cx="4480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Version 1 climatologies have been delivered to GHRC DAAC and are in pre-publication stage </a:t>
            </a:r>
            <a:r>
              <a:rPr lang="en-US" sz="1400" u="sng" dirty="0">
                <a:hlinkClick r:id="rId2" tooltip="https://gcc02.safelinks.protection.outlook.com/?url=http%3A%2F%2Fdx.doi.org%2F10.5067%2FLIS%2FLISCLIMO%2FDATA101&amp;data=05%7C02%7Cdaniel.j.cecil%40nasa.gov%7C959ebf11970742c5d20008ddbf26c3c4%7C7005d45845be48ae8140d43da96dd17b%7C0%7C0%7C638876895399859755%7C"/>
              </a:rPr>
              <a:t>http://dx.doi.org/10.5067/LIS/LISCLIMO/DATA101</a:t>
            </a: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Native 0.1° resolution, straightforward to coarsen spatial resolution to support increased temporal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Usual Monthly, Seasonal, Annual, Diurnal, etc. climatologies; OTD, TRMM, ISS, Combined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supporting articles (Cecil et al. 2025a, b) have been submitted to </a:t>
            </a:r>
            <a:r>
              <a:rPr lang="en-US" sz="2000" i="1" dirty="0"/>
              <a:t>JAMC</a:t>
            </a:r>
            <a:r>
              <a:rPr lang="en-US" sz="2000" dirty="0"/>
              <a:t> and </a:t>
            </a:r>
            <a:r>
              <a:rPr lang="en-US" sz="2000" i="1" dirty="0"/>
              <a:t>BAMS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ED958-26CA-560C-F2DD-ED2184A14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10" y="348616"/>
            <a:ext cx="5942965" cy="2701290"/>
          </a:xfrm>
          <a:prstGeom prst="rect">
            <a:avLst/>
          </a:prstGeom>
        </p:spPr>
      </p:pic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48C85A25-B5C1-BEF4-A690-C060FF164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10" y="3257552"/>
            <a:ext cx="5943600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GLM-like Reclustering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arison of the same map&#10;&#10;Description automatically generated with medium confidence">
            <a:extLst>
              <a:ext uri="{FF2B5EF4-FFF2-40B4-BE49-F238E27FC236}">
                <a16:creationId xmlns:a16="http://schemas.microsoft.com/office/drawing/2014/main" id="{5E4036E4-A0B6-D658-61BC-8C3C4006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55" y="244509"/>
            <a:ext cx="7322470" cy="3579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0B5F8-A5A0-4562-AEA2-281DCEBADCB7}"/>
              </a:ext>
            </a:extLst>
          </p:cNvPr>
          <p:cNvSpPr txBox="1"/>
          <p:nvPr/>
        </p:nvSpPr>
        <p:spPr>
          <a:xfrm>
            <a:off x="7343848" y="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2018-2022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2B811-2D1C-DC33-B288-E06DCCCF66B8}"/>
              </a:ext>
            </a:extLst>
          </p:cNvPr>
          <p:cNvSpPr txBox="1"/>
          <p:nvPr/>
        </p:nvSpPr>
        <p:spPr>
          <a:xfrm>
            <a:off x="302975" y="789531"/>
            <a:ext cx="42635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ISS LIS flash climatology has ~30% more flashes than GLM, most of which is attributable to ISS detecting more flashes than GLM within common spatiotemporal FOV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Reclustering following GLM approach (full fit vs. first fit) with no restrictions on group numbers can reduce LIS flashes by ~10-20%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Reclustering within LIS operational code led to unforeseen complexities, so reclustering will be done </a:t>
            </a:r>
            <a:r>
              <a:rPr lang="en-US" sz="2000" i="1" dirty="0">
                <a:cs typeface="Arial" panose="020B0604020202020204" pitchFamily="34" charset="0"/>
              </a:rPr>
              <a:t>post hoc</a:t>
            </a:r>
            <a:r>
              <a:rPr lang="en-US" sz="2000" dirty="0">
                <a:cs typeface="Arial" panose="020B0604020202020204" pitchFamily="34" charset="0"/>
              </a:rPr>
              <a:t>, and subsequent v2 climatologies will be designated as experimental (Q1 FY26)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3F4BD-D045-5380-415A-53A5C2EC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92" y="3429000"/>
            <a:ext cx="4142275" cy="3003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3E8AD-3824-CEF3-6DF2-7D0AC25AF95D}"/>
              </a:ext>
            </a:extLst>
          </p:cNvPr>
          <p:cNvSpPr txBox="1"/>
          <p:nvPr/>
        </p:nvSpPr>
        <p:spPr>
          <a:xfrm>
            <a:off x="10373710" y="77965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F2572-67B8-510A-0AE4-CA352E2A5838}"/>
              </a:ext>
            </a:extLst>
          </p:cNvPr>
          <p:cNvSpPr txBox="1"/>
          <p:nvPr/>
        </p:nvSpPr>
        <p:spPr>
          <a:xfrm>
            <a:off x="6575689" y="78138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 LIS</a:t>
            </a:r>
          </a:p>
        </p:txBody>
      </p:sp>
    </p:spTree>
    <p:extLst>
      <p:ext uri="{BB962C8B-B14F-4D97-AF65-F5344CB8AC3E}">
        <p14:creationId xmlns:p14="http://schemas.microsoft.com/office/powerpoint/2010/main" val="239696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F810-B5DF-A93A-ED5F-37D7E513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Correction of Pixel Areas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FBA96-D7CA-A25F-7D9B-A98C130DA9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pic>
        <p:nvPicPr>
          <p:cNvPr id="8" name="Picture 7" descr="A comparison of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BC4DC986-B271-D2A7-7F26-93AA6417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649" y="3293513"/>
            <a:ext cx="7772400" cy="3241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79F416-1785-915E-BFFF-63BFFCDC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49" y="142876"/>
            <a:ext cx="3938296" cy="3150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C7227-FBBF-E8E0-82B9-248C3440D9D4}"/>
              </a:ext>
            </a:extLst>
          </p:cNvPr>
          <p:cNvSpPr txBox="1"/>
          <p:nvPr/>
        </p:nvSpPr>
        <p:spPr>
          <a:xfrm>
            <a:off x="331076" y="666986"/>
            <a:ext cx="5460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LIS algorithm uses trigonometric approximation to estimate pixel (and thus event/group/flash) areas – poor off-boresight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Fully geolocated correction implemented as time-varying lookup table for ISS and TRMM; reduces E/G/F size by ~10-20%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C7DF49-7C56-645B-C6F7-8C6906344F38}"/>
              </a:ext>
            </a:extLst>
          </p:cNvPr>
          <p:cNvSpPr txBox="1"/>
          <p:nvPr/>
        </p:nvSpPr>
        <p:spPr>
          <a:xfrm>
            <a:off x="5690707" y="310884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4B090-02C7-1987-E375-4E0938900CDE}"/>
              </a:ext>
            </a:extLst>
          </p:cNvPr>
          <p:cNvSpPr txBox="1"/>
          <p:nvPr/>
        </p:nvSpPr>
        <p:spPr>
          <a:xfrm>
            <a:off x="9540518" y="3117142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2B2FE-1E5B-31B7-D03B-A420229E88F3}"/>
              </a:ext>
            </a:extLst>
          </p:cNvPr>
          <p:cNvSpPr txBox="1"/>
          <p:nvPr/>
        </p:nvSpPr>
        <p:spPr>
          <a:xfrm>
            <a:off x="331075" y="3429000"/>
            <a:ext cx="2278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Processing ISS and TRMM LIS orbit granules now to create v3 ISS and v5 TRMM LIS orbit files, to be complete by ~9/30</a:t>
            </a:r>
          </a:p>
        </p:txBody>
      </p:sp>
    </p:spTree>
    <p:extLst>
      <p:ext uri="{BB962C8B-B14F-4D97-AF65-F5344CB8AC3E}">
        <p14:creationId xmlns:p14="http://schemas.microsoft.com/office/powerpoint/2010/main" val="179151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7823-37A9-6425-C727-BDB2B06C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TRMM and ISS LIS Thunder Hours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ACA7B4-E500-FAEB-23F8-8E7093295A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20FD9-A250-54F0-8C6A-2DE8F92BF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17" y="258491"/>
            <a:ext cx="5943600" cy="3937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771A6-4CB3-34B2-A6CC-52A44DF7D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78" y="4295698"/>
            <a:ext cx="1917256" cy="2290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EE381F-9F1A-3901-A556-0B4A37541E33}"/>
                  </a:ext>
                </a:extLst>
              </p:cNvPr>
              <p:cNvSpPr txBox="1"/>
              <p:nvPr/>
            </p:nvSpPr>
            <p:spPr>
              <a:xfrm>
                <a:off x="331076" y="666986"/>
                <a:ext cx="4692869" cy="5564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Bonus content!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Virts methodology to process LEO sensors for thunder hours, qualitatively similar to GLM TH product (0.05°)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=24 × 365 ×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𝑠𝑐𝑎𝑙𝑖𝑛𝑔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𝑓𝑎𝑐𝑡𝑜𝑟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𝑓𝑟𝑎𝑐𝑡𝑖𝑜𝑛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𝑜𝑟𝑏𝑖𝑡𝑠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𝑙𝑖𝑔h𝑡𝑛𝑖𝑛𝑔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Scaling factor required to adjust TRMM and ISS for LEO sampling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Linear scaling factor determined by comparing faux-LEO GLM TH product against continuously sampled GLM TH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ISS, TRMM, and Combined LIS TH products delivered to GHRC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EE381F-9F1A-3901-A556-0B4A37541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76" y="666986"/>
                <a:ext cx="4692869" cy="5564408"/>
              </a:xfrm>
              <a:prstGeom prst="rect">
                <a:avLst/>
              </a:prstGeom>
              <a:blipFill>
                <a:blip r:embed="rId4"/>
                <a:stretch>
                  <a:fillRect l="-809" t="-683" b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8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lightening procedure&#10;&#10;Description automatically generated">
            <a:extLst>
              <a:ext uri="{FF2B5EF4-FFF2-40B4-BE49-F238E27FC236}">
                <a16:creationId xmlns:a16="http://schemas.microsoft.com/office/drawing/2014/main" id="{9E59EFDD-EBE7-BAED-1B66-BA7D46735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23" t="34167" r="7487"/>
          <a:stretch>
            <a:fillRect/>
          </a:stretch>
        </p:blipFill>
        <p:spPr>
          <a:xfrm>
            <a:off x="6096000" y="324859"/>
            <a:ext cx="4950536" cy="31041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D6CA97-8A9B-F2F6-ED9F-798BAA94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ENLIGHTEN 2028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0DE85-3F95-005F-099C-C183AB3738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EF89C-4C22-D127-536F-CA3A28C2246B}"/>
              </a:ext>
            </a:extLst>
          </p:cNvPr>
          <p:cNvSpPr txBox="1"/>
          <p:nvPr/>
        </p:nvSpPr>
        <p:spPr>
          <a:xfrm>
            <a:off x="461727" y="920620"/>
            <a:ext cx="57498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Funded by ERC and on ER-2’s calendar for July 2028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ConOps modeled on ALOFT (incl. FL deployment)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Core ALOFT lightning payload – FEGS, EFCM, 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u="sng" dirty="0"/>
              <a:t>New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Gamma-ray imaging via pinhole camera and collimated detectors (UIB/NRL)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Airborne VHF interferometer (Duke)</a:t>
            </a:r>
          </a:p>
          <a:p>
            <a:endParaRPr lang="en-US" sz="2000" dirty="0"/>
          </a:p>
          <a:p>
            <a:r>
              <a:rPr lang="en-US" sz="2000" u="sng" dirty="0"/>
              <a:t>Notable additional possibilities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Sandia lightning spectrometer(s)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Goddard CoSMIR-H (hyperspectral microwave)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Possible mission science enhancement:</a:t>
            </a:r>
          </a:p>
          <a:p>
            <a:r>
              <a:rPr lang="en-US" sz="2000" dirty="0"/>
              <a:t>Gamma-ray glow prediction product in MTS</a:t>
            </a:r>
          </a:p>
        </p:txBody>
      </p:sp>
      <p:pic>
        <p:nvPicPr>
          <p:cNvPr id="7" name="Picture 6" descr="Chart, bar chart&#10;&#10;AI-generated content may be incorrect.">
            <a:extLst>
              <a:ext uri="{FF2B5EF4-FFF2-40B4-BE49-F238E27FC236}">
                <a16:creationId xmlns:a16="http://schemas.microsoft.com/office/drawing/2014/main" id="{74A61EF6-BC0E-BA1B-CFC5-4E09AC7A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73" y="3610982"/>
            <a:ext cx="3514994" cy="2673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C230B-C912-257D-43E1-11968A426090}"/>
              </a:ext>
            </a:extLst>
          </p:cNvPr>
          <p:cNvSpPr txBox="1"/>
          <p:nvPr/>
        </p:nvSpPr>
        <p:spPr>
          <a:xfrm>
            <a:off x="9802867" y="3741683"/>
            <a:ext cx="2178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forest glow predictor using ALOFT dataset</a:t>
            </a:r>
          </a:p>
          <a:p>
            <a:r>
              <a:rPr lang="en-US" dirty="0"/>
              <a:t>POD – 93%</a:t>
            </a:r>
          </a:p>
          <a:p>
            <a:r>
              <a:rPr lang="en-US" dirty="0"/>
              <a:t>FAR – 12%</a:t>
            </a:r>
          </a:p>
        </p:txBody>
      </p:sp>
    </p:spTree>
    <p:extLst>
      <p:ext uri="{BB962C8B-B14F-4D97-AF65-F5344CB8AC3E}">
        <p14:creationId xmlns:p14="http://schemas.microsoft.com/office/powerpoint/2010/main" val="166561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and Future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8/28/25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687C-B414-C993-8D2F-F7D52ECCF811}"/>
              </a:ext>
            </a:extLst>
          </p:cNvPr>
          <p:cNvSpPr txBox="1"/>
          <p:nvPr/>
        </p:nvSpPr>
        <p:spPr>
          <a:xfrm>
            <a:off x="705748" y="1268670"/>
            <a:ext cx="98401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ISS LIS Phase F is completing essentially on schedule, final v1 climatology datasets already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Updated ISS (v3) and TRMM (v5) LIS orbit granules with corrected footprints but no reclustering due soon at GHRC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Experimental reclustered climatologies (v2) to be delivered in Q1 of FY26; will *not* subsume the v1 products, but instead will be available alongside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TRMM and ISS LIS Thunder Hour products delivered to GHRC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ENLIGHTEN (ALOFT follow-on) will use the ER-2 to study gamma rays again in July 2028; likely to provide another excellent GLM validation dataset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Check out new BAMS article for ALOFT-based LIS &amp; GLM-16/18 validation using FEGS/LIP: </a:t>
            </a:r>
            <a:r>
              <a:rPr lang="en-US" sz="2000" dirty="0">
                <a:cs typeface="Arial" panose="020B0604020202020204" pitchFamily="34" charset="0"/>
                <a:hlinkClick r:id="rId2"/>
              </a:rPr>
              <a:t>https://doi.org/10.1175/BAMS-D-24-0060.1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5178980"/>
      </p:ext>
    </p:extLst>
  </p:cSld>
  <p:clrMapOvr>
    <a:masterClrMapping/>
  </p:clrMapOvr>
</p:sld>
</file>

<file path=ppt/theme/theme1.xml><?xml version="1.0" encoding="utf-8"?>
<a:theme xmlns:a="http://schemas.openxmlformats.org/drawingml/2006/main" name="STO Theme">
  <a:themeElements>
    <a:clrScheme name="STO Template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003399"/>
      </a:accent3>
      <a:accent4>
        <a:srgbClr val="FFC000"/>
      </a:accent4>
      <a:accent5>
        <a:srgbClr val="A50021"/>
      </a:accent5>
      <a:accent6>
        <a:srgbClr val="008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E5597FA-A272-FE47-B460-177272E67E96}" vid="{B9AF73C6-8E1F-E144-BBB2-9CA9EC955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 Theme</Template>
  <TotalTime>6620</TotalTime>
  <Words>694</Words>
  <Application>Microsoft Macintosh PowerPoint</Application>
  <PresentationFormat>Widescreen</PresentationFormat>
  <Paragraphs>90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75 Helvetica Bold</vt:lpstr>
      <vt:lpstr>Arial</vt:lpstr>
      <vt:lpstr>Arial Black</vt:lpstr>
      <vt:lpstr>Calibri</vt:lpstr>
      <vt:lpstr>Calibri Light</vt:lpstr>
      <vt:lpstr>Cambria Math</vt:lpstr>
      <vt:lpstr>Wingdings</vt:lpstr>
      <vt:lpstr>STO Theme</vt:lpstr>
      <vt:lpstr>International Space Station Lightning Imaging Sensor (ISS LIS) –Final Orbit and Climatology Products</vt:lpstr>
      <vt:lpstr>ISS LIS Mission Status</vt:lpstr>
      <vt:lpstr>Combined Climatology</vt:lpstr>
      <vt:lpstr>GLM-like Reclustering</vt:lpstr>
      <vt:lpstr>Correction of Pixel Areas</vt:lpstr>
      <vt:lpstr>TRMM and ISS LIS Thunder Hours</vt:lpstr>
      <vt:lpstr>ENLIGHTEN 2028</vt:lpstr>
      <vt:lpstr>Summary and Future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ALOFT Airborne Campaign: Relevance to Spaceborne Lightning Sensor Validation and Science Applications </dc:title>
  <dc:creator>Lang, Timothy J. (MSFC-ST11)</dc:creator>
  <cp:lastModifiedBy>Lang, Timothy J. (MSFC-ST11)</cp:lastModifiedBy>
  <cp:revision>41</cp:revision>
  <dcterms:created xsi:type="dcterms:W3CDTF">2023-10-25T17:52:10Z</dcterms:created>
  <dcterms:modified xsi:type="dcterms:W3CDTF">2025-08-28T13:40:19Z</dcterms:modified>
</cp:coreProperties>
</file>