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80" r:id="rId1"/>
  </p:sldMasterIdLst>
  <p:notesMasterIdLst>
    <p:notesMasterId r:id="rId14"/>
  </p:notesMasterIdLst>
  <p:handoutMasterIdLst>
    <p:handoutMasterId r:id="rId15"/>
  </p:handoutMasterIdLst>
  <p:sldIdLst>
    <p:sldId id="273" r:id="rId2"/>
    <p:sldId id="437" r:id="rId3"/>
    <p:sldId id="401" r:id="rId4"/>
    <p:sldId id="402" r:id="rId5"/>
    <p:sldId id="342" r:id="rId6"/>
    <p:sldId id="345" r:id="rId7"/>
    <p:sldId id="435" r:id="rId8"/>
    <p:sldId id="439" r:id="rId9"/>
    <p:sldId id="390" r:id="rId10"/>
    <p:sldId id="379" r:id="rId11"/>
    <p:sldId id="436" r:id="rId12"/>
    <p:sldId id="317" r:id="rId13"/>
  </p:sldIdLst>
  <p:sldSz cx="12192000" cy="6858000"/>
  <p:notesSz cx="6858000" cy="91440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44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A2BFFF"/>
    <a:srgbClr val="000000"/>
    <a:srgbClr val="7A0000"/>
    <a:srgbClr val="780000"/>
    <a:srgbClr val="A7934B"/>
    <a:srgbClr val="051D49"/>
    <a:srgbClr val="003057"/>
    <a:srgbClr val="A79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21" autoAdjust="0"/>
    <p:restoredTop sz="92125" autoAdjust="0"/>
  </p:normalViewPr>
  <p:slideViewPr>
    <p:cSldViewPr snapToGrid="0" snapToObjects="1">
      <p:cViewPr varScale="1">
        <p:scale>
          <a:sx n="110" d="100"/>
          <a:sy n="110" d="100"/>
        </p:scale>
        <p:origin x="138" y="684"/>
      </p:cViewPr>
      <p:guideLst>
        <p:guide pos="244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7" d="100"/>
          <a:sy n="167" d="100"/>
        </p:scale>
        <p:origin x="513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1C805F-B8EA-674C-97F9-FE7DEF1CC1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24A69-B5FE-4E48-A749-C3CF643FC2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82A1-5112-324A-9FA6-7B11FD5C14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BA660-D1F6-C04C-ABC4-CD2FC05DC7B2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59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6207B29-8EB9-954B-9E38-61633B31A02B}" type="datetimeFigureOut">
              <a:rPr lang="en-US" smtClean="0"/>
              <a:pPr/>
              <a:t>8/26/2025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FBEF63C-9A28-9A45-A2FA-3210440755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55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182" algn="l" defTabSz="914363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363" algn="l" defTabSz="914363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545" algn="l" defTabSz="914363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727" algn="l" defTabSz="914363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EF63C-9A28-9A45-A2FA-3210440755A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4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78831" y="2928048"/>
            <a:ext cx="6481519" cy="6676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 cap="none" spc="0" baseline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Enter Date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78833" y="307118"/>
            <a:ext cx="6481519" cy="260090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ct val="100000"/>
              </a:lnSpc>
              <a:defRPr sz="3600" b="0" i="0" cap="none" spc="0" baseline="0">
                <a:solidFill>
                  <a:srgbClr val="A7934B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F780168-B048-3D4E-938F-5A52C85A821E}"/>
              </a:ext>
            </a:extLst>
          </p:cNvPr>
          <p:cNvSpPr txBox="1">
            <a:spLocks/>
          </p:cNvSpPr>
          <p:nvPr userDrawn="1"/>
        </p:nvSpPr>
        <p:spPr>
          <a:xfrm>
            <a:off x="3815236" y="4643857"/>
            <a:ext cx="7047924" cy="14786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342891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sz="3000" b="0" i="0" kern="120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342891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342891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B80864-C924-E24F-9B4A-4B56F6364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8359" y="3636599"/>
            <a:ext cx="6482090" cy="18425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342877" rtl="0" eaLnBrk="1" latinLnBrk="0" hangingPunct="1">
              <a:lnSpc>
                <a:spcPct val="100000"/>
              </a:lnSpc>
              <a:spcBef>
                <a:spcPts val="0"/>
              </a:spcBef>
              <a:buFont typeface="Arial"/>
              <a:buNone/>
              <a:defRPr lang="en-US" sz="1800" b="0" i="0" kern="1200" cap="none" spc="0" baseline="0" dirty="0" smtClean="0">
                <a:solidFill>
                  <a:schemeClr val="accent1">
                    <a:lumMod val="75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1pPr>
            <a:lvl2pPr marL="0" indent="0" algn="l" defTabSz="342877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2pPr>
            <a:lvl3pPr marL="0" indent="0" algn="l" defTabSz="342877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3pPr>
            <a:lvl4pPr marL="0" indent="0" algn="l" defTabSz="342877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4pPr>
            <a:lvl5pPr marL="0" indent="0" algn="l" defTabSz="342877" rtl="0" eaLnBrk="1" latinLnBrk="0" hangingPunct="1">
              <a:lnSpc>
                <a:spcPts val="3600"/>
              </a:lnSpc>
              <a:spcBef>
                <a:spcPct val="20000"/>
              </a:spcBef>
              <a:buFont typeface="Arial"/>
              <a:buNone/>
              <a:defRPr lang="en-US" sz="3000" b="0" i="0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4020202020204" pitchFamily="34" charset="0"/>
                <a:ea typeface="Roboto Condensed Light" pitchFamily="2" charset="0"/>
                <a:cs typeface="Arial Narrow" panose="020B0604020202020204" pitchFamily="34" charset="0"/>
              </a:defRPr>
            </a:lvl5pPr>
          </a:lstStyle>
          <a:p>
            <a:r>
              <a:rPr lang="en-US" dirty="0"/>
              <a:t>Enter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67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Pr>
        <a:solidFill>
          <a:srgbClr val="051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bIns="0">
            <a:normAutofit/>
          </a:bodyPr>
          <a:lstStyle>
            <a:lvl1pPr marL="234936" indent="-182880">
              <a:spcBef>
                <a:spcPts val="0"/>
              </a:spcBef>
              <a:buFont typeface="Arial" panose="020B0604020202020204" pitchFamily="34" charset="0"/>
              <a:buChar char="•"/>
              <a:tabLst/>
              <a:defRPr b="0" i="0">
                <a:solidFill>
                  <a:schemeClr val="bg1"/>
                </a:solidFill>
                <a:latin typeface="+mn-lt"/>
              </a:defRPr>
            </a:lvl1pPr>
            <a:lvl2pPr marL="688929" indent="-182880">
              <a:spcBef>
                <a:spcPts val="0"/>
              </a:spcBef>
              <a:tabLst/>
              <a:defRPr b="0" i="0">
                <a:solidFill>
                  <a:schemeClr val="bg1"/>
                </a:solidFill>
                <a:latin typeface="+mn-lt"/>
              </a:defRPr>
            </a:lvl2pPr>
            <a:lvl3pPr marL="1142925" indent="-182880">
              <a:spcBef>
                <a:spcPts val="0"/>
              </a:spcBef>
              <a:tabLst/>
              <a:defRPr b="0" i="0">
                <a:solidFill>
                  <a:schemeClr val="bg1"/>
                </a:solidFill>
                <a:latin typeface="+mn-lt"/>
              </a:defRPr>
            </a:lvl3pPr>
            <a:lvl4pPr marL="1604859" indent="-182880">
              <a:spcBef>
                <a:spcPts val="0"/>
              </a:spcBef>
              <a:tabLst/>
              <a:defRPr b="0" i="0">
                <a:solidFill>
                  <a:schemeClr val="bg1"/>
                </a:solidFill>
                <a:latin typeface="+mn-lt"/>
              </a:defRPr>
            </a:lvl4pPr>
            <a:lvl5pPr marL="1950912" indent="-182880">
              <a:spcBef>
                <a:spcPts val="0"/>
              </a:spcBef>
              <a:tabLst/>
              <a:defRPr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fontAlgn="t">
              <a:defRPr sz="3667" b="0" i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7BD5CE-580A-C943-9B0E-22DB928DA8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23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1215483"/>
            <a:ext cx="11430000" cy="5116491"/>
          </a:xfrm>
          <a:prstGeom prst="rect">
            <a:avLst/>
          </a:prstGeom>
        </p:spPr>
        <p:txBody>
          <a:bodyPr bIns="0">
            <a:normAutofit/>
          </a:bodyPr>
          <a:lstStyle>
            <a:lvl1pPr marL="234936" indent="-18288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+mn-lt"/>
              </a:defRPr>
            </a:lvl1pPr>
            <a:lvl2pPr marL="688929" indent="-182880">
              <a:lnSpc>
                <a:spcPct val="100000"/>
              </a:lnSpc>
              <a:spcBef>
                <a:spcPts val="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2pPr>
            <a:lvl3pPr marL="1142925" indent="-182880">
              <a:lnSpc>
                <a:spcPct val="100000"/>
              </a:lnSpc>
              <a:spcBef>
                <a:spcPts val="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3pPr>
            <a:lvl4pPr marL="1604859" indent="-182880">
              <a:lnSpc>
                <a:spcPct val="100000"/>
              </a:lnSpc>
              <a:spcBef>
                <a:spcPts val="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4pPr>
            <a:lvl5pPr marL="1950912" indent="-182880">
              <a:lnSpc>
                <a:spcPct val="100000"/>
              </a:lnSpc>
              <a:spcBef>
                <a:spcPts val="0"/>
              </a:spcBef>
              <a:tabLst/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07905CE-31F0-474C-A76C-CADCE679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rgbClr val="A7934B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7ED1B2-9741-914D-A10D-5DBB2A1F3BB3}"/>
              </a:ext>
            </a:extLst>
          </p:cNvPr>
          <p:cNvSpPr txBox="1"/>
          <p:nvPr userDrawn="1"/>
        </p:nvSpPr>
        <p:spPr>
          <a:xfrm>
            <a:off x="0" y="6481079"/>
            <a:ext cx="54864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l" defTabSz="13061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185" algn="ctr"/>
              </a:tabLst>
              <a:defRPr/>
            </a:pPr>
            <a:fld id="{DE9FCC56-4E1C-4C04-868A-1C1059837326}" type="slidenum">
              <a:rPr lang="en-US" sz="1000" b="0" i="0" smtClean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pPr marL="0" marR="0" lvl="0" indent="0" algn="l" defTabSz="13061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5997185" algn="ctr"/>
                </a:tabLst>
                <a:defRPr/>
              </a:pPr>
              <a:t>‹#›</a:t>
            </a:fld>
            <a:r>
              <a:rPr lang="en-US" sz="1800" b="0" i="0" dirty="0">
                <a:solidFill>
                  <a:srgbClr val="80808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70389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4129" y="1215483"/>
            <a:ext cx="5615353" cy="5126322"/>
          </a:xfrm>
          <a:prstGeom prst="rect">
            <a:avLst/>
          </a:prstGeom>
        </p:spPr>
        <p:txBody>
          <a:bodyPr bIns="0"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97600" y="1215482"/>
            <a:ext cx="5613400" cy="5126323"/>
          </a:xfrm>
          <a:prstGeom prst="rect">
            <a:avLst/>
          </a:prstGeom>
        </p:spPr>
        <p:txBody>
          <a:bodyPr bIns="0"/>
          <a:lstStyle>
            <a:lvl1pPr>
              <a:defRPr b="0" i="0">
                <a:solidFill>
                  <a:schemeClr val="tx1"/>
                </a:solidFill>
                <a:latin typeface="+mn-lt"/>
              </a:defRPr>
            </a:lvl1pPr>
            <a:lvl2pPr>
              <a:defRPr b="0" i="0">
                <a:solidFill>
                  <a:schemeClr val="tx1"/>
                </a:solidFill>
                <a:latin typeface="+mn-lt"/>
              </a:defRPr>
            </a:lvl2pPr>
            <a:lvl3pPr>
              <a:defRPr b="0" i="0">
                <a:solidFill>
                  <a:schemeClr val="tx1"/>
                </a:solidFill>
                <a:latin typeface="+mn-lt"/>
              </a:defRPr>
            </a:lvl3pPr>
            <a:lvl4pPr>
              <a:defRPr b="0" i="0">
                <a:solidFill>
                  <a:schemeClr val="tx1"/>
                </a:solidFill>
                <a:latin typeface="+mn-lt"/>
              </a:defRPr>
            </a:lvl4pPr>
            <a:lvl5pPr>
              <a:defRPr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A0B4CD8-7948-DD44-98C6-C8258EB88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1FE45-1181-674A-A316-5D9EDB8A5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1003" y="1235116"/>
            <a:ext cx="5617633" cy="644487"/>
          </a:xfrm>
          <a:prstGeom prst="rect">
            <a:avLst/>
          </a:prstGeom>
        </p:spPr>
        <p:txBody>
          <a:bodyPr bIns="182880" anchor="b"/>
          <a:lstStyle>
            <a:lvl1pPr marL="0" indent="0" fontAlgn="b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2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3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3" y="1998136"/>
            <a:ext cx="5617633" cy="4343670"/>
          </a:xfrm>
          <a:prstGeom prst="rect">
            <a:avLst/>
          </a:prstGeom>
        </p:spPr>
        <p:txBody>
          <a:bodyPr bIns="0">
            <a:norm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2000" b="0" i="0">
                <a:solidFill>
                  <a:schemeClr val="tx1"/>
                </a:solidFill>
                <a:latin typeface="+mn-lt"/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35116"/>
            <a:ext cx="5638800" cy="644487"/>
          </a:xfrm>
          <a:prstGeom prst="rect">
            <a:avLst/>
          </a:prstGeom>
        </p:spPr>
        <p:txBody>
          <a:bodyPr bIns="182880" anchor="b"/>
          <a:lstStyle>
            <a:lvl1pPr marL="0" indent="0" fontAlgn="b">
              <a:buNone/>
              <a:defRPr sz="2400" b="1" i="0">
                <a:solidFill>
                  <a:schemeClr val="tx1"/>
                </a:solidFill>
                <a:latin typeface="+mn-lt"/>
              </a:defRPr>
            </a:lvl1pPr>
            <a:lvl2pPr marL="457171" indent="0">
              <a:buNone/>
              <a:defRPr sz="2000" b="1"/>
            </a:lvl2pPr>
            <a:lvl3pPr marL="914340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2" indent="0">
              <a:buNone/>
              <a:defRPr sz="1600" b="1"/>
            </a:lvl6pPr>
            <a:lvl7pPr marL="2743021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3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998136"/>
            <a:ext cx="5638800" cy="4343670"/>
          </a:xfrm>
          <a:prstGeom prst="rect">
            <a:avLst/>
          </a:prstGeom>
        </p:spPr>
        <p:txBody>
          <a:bodyPr bIns="0">
            <a:norm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</a:defRPr>
            </a:lvl1pPr>
            <a:lvl2pPr>
              <a:defRPr sz="2000" b="0" i="0">
                <a:solidFill>
                  <a:schemeClr val="tx1"/>
                </a:solidFill>
                <a:latin typeface="+mn-lt"/>
              </a:defRPr>
            </a:lvl2pPr>
            <a:lvl3pPr>
              <a:defRPr sz="1800" b="0" i="0">
                <a:solidFill>
                  <a:schemeClr val="tx1"/>
                </a:solidFill>
                <a:latin typeface="+mn-lt"/>
              </a:defRPr>
            </a:lvl3pPr>
            <a:lvl4pPr>
              <a:defRPr sz="1600" b="0" i="0">
                <a:solidFill>
                  <a:schemeClr val="tx1"/>
                </a:solidFill>
                <a:latin typeface="+mn-lt"/>
              </a:defRPr>
            </a:lvl4pPr>
            <a:lvl5pPr>
              <a:defRPr sz="1600" b="0" i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C0390B8-3EFD-8D4E-AA2E-AD5219B1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B5F0FF-E964-764B-9621-E91081CE84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52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2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3769" y="457200"/>
            <a:ext cx="7497233" cy="5884605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+mn-lt"/>
              </a:defRPr>
            </a:lvl1pPr>
            <a:lvl2pPr>
              <a:defRPr sz="2400" b="0" i="0">
                <a:solidFill>
                  <a:schemeClr val="tx1"/>
                </a:solidFill>
                <a:latin typeface="+mn-lt"/>
              </a:defRPr>
            </a:lvl2pPr>
            <a:lvl3pPr>
              <a:defRPr sz="2000" b="0" i="0">
                <a:solidFill>
                  <a:schemeClr val="tx1"/>
                </a:solidFill>
                <a:latin typeface="+mn-lt"/>
              </a:defRPr>
            </a:lvl3pPr>
            <a:lvl4pPr>
              <a:defRPr sz="1800" b="0" i="0">
                <a:solidFill>
                  <a:schemeClr val="tx1"/>
                </a:solidFill>
                <a:latin typeface="+mn-lt"/>
              </a:defRPr>
            </a:lvl4pPr>
            <a:lvl5pPr>
              <a:defRPr sz="1800" b="0" i="0">
                <a:solidFill>
                  <a:schemeClr val="tx1"/>
                </a:solidFill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2274852"/>
            <a:ext cx="3932767" cy="391389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2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3" indent="0">
              <a:buNone/>
              <a:defRPr sz="1000"/>
            </a:lvl9pPr>
          </a:lstStyle>
          <a:p>
            <a:pPr lvl="0"/>
            <a:r>
              <a:rPr lang="en-US" dirty="0"/>
              <a:t>Click to add sub text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8B51D-3A0A-4043-AD59-9122CF5CF3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4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2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/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9" y="457200"/>
            <a:ext cx="7497233" cy="587477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3200" b="0" i="0">
                <a:solidFill>
                  <a:srgbClr val="3C3C3C"/>
                </a:solidFill>
                <a:latin typeface="+mn-lt"/>
              </a:defRPr>
            </a:lvl1pPr>
            <a:lvl2pPr marL="457171" indent="0">
              <a:buNone/>
              <a:defRPr sz="2800"/>
            </a:lvl2pPr>
            <a:lvl3pPr marL="914340" indent="0">
              <a:buNone/>
              <a:defRPr sz="2400"/>
            </a:lvl3pPr>
            <a:lvl4pPr marL="1371511" indent="0">
              <a:buNone/>
              <a:defRPr sz="2000"/>
            </a:lvl4pPr>
            <a:lvl5pPr marL="1828681" indent="0">
              <a:buNone/>
              <a:defRPr sz="2000"/>
            </a:lvl5pPr>
            <a:lvl6pPr marL="2285852" indent="0">
              <a:buNone/>
              <a:defRPr sz="2000"/>
            </a:lvl6pPr>
            <a:lvl7pPr marL="2743021" indent="0">
              <a:buNone/>
              <a:defRPr sz="2000"/>
            </a:lvl7pPr>
            <a:lvl8pPr marL="3200192" indent="0">
              <a:buNone/>
              <a:defRPr sz="2000"/>
            </a:lvl8pPr>
            <a:lvl9pPr marL="365736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2" y="2266306"/>
            <a:ext cx="3932767" cy="390735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 sz="1600" b="0" i="0">
                <a:latin typeface="+mn-lt"/>
              </a:defRPr>
            </a:lvl1pPr>
            <a:lvl2pPr marL="457171" indent="0">
              <a:buNone/>
              <a:defRPr sz="1400"/>
            </a:lvl2pPr>
            <a:lvl3pPr marL="914340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2" indent="0">
              <a:buNone/>
              <a:defRPr sz="1000"/>
            </a:lvl6pPr>
            <a:lvl7pPr marL="2743021" indent="0">
              <a:buNone/>
              <a:defRPr sz="1000"/>
            </a:lvl7pPr>
            <a:lvl8pPr marL="3200192" indent="0">
              <a:buNone/>
              <a:defRPr sz="1000"/>
            </a:lvl8pPr>
            <a:lvl9pPr marL="3657363" indent="0">
              <a:buNone/>
              <a:defRPr sz="1000"/>
            </a:lvl9pPr>
          </a:lstStyle>
          <a:p>
            <a:pPr lvl="0"/>
            <a:r>
              <a:rPr lang="en-US" dirty="0"/>
              <a:t>Click to add picture caption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258F31-AA40-1B44-AFB6-4690734E4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7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B84DA3C-5206-2743-AC67-D8AA645C5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>
                <a:solidFill>
                  <a:srgbClr val="A7934B"/>
                </a:solidFill>
              </a:defRPr>
            </a:lvl1pPr>
          </a:lstStyle>
          <a:p>
            <a:r>
              <a:rPr lang="en-US" dirty="0"/>
              <a:t>Click to add text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F88BFDE-FCF8-9845-967C-D4E93CA88C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" y="6422090"/>
            <a:ext cx="5506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4C6BE-FA5D-433F-A739-66C8793A69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D307F-49E6-544A-8EF8-DA1262AE6A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5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5A407-0FAD-F845-B0D7-D43A8343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Line 114">
            <a:extLst>
              <a:ext uri="{FF2B5EF4-FFF2-40B4-BE49-F238E27FC236}">
                <a16:creationId xmlns:a16="http://schemas.microsoft.com/office/drawing/2014/main" id="{B58FC615-AE51-8C4F-9D9A-4D3AA39FEA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0" y="968644"/>
            <a:ext cx="0" cy="5559718"/>
          </a:xfrm>
          <a:prstGeom prst="line">
            <a:avLst/>
          </a:prstGeom>
          <a:noFill/>
          <a:ln w="25400" cmpd="sng">
            <a:solidFill>
              <a:srgbClr val="B8A2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67" dirty="0">
              <a:latin typeface="+mj-lt"/>
            </a:endParaRPr>
          </a:p>
        </p:txBody>
      </p:sp>
      <p:sp>
        <p:nvSpPr>
          <p:cNvPr id="5" name="Line 115">
            <a:extLst>
              <a:ext uri="{FF2B5EF4-FFF2-40B4-BE49-F238E27FC236}">
                <a16:creationId xmlns:a16="http://schemas.microsoft.com/office/drawing/2014/main" id="{38ADD8A9-5F9A-7B4B-A726-C9632A39328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3747740"/>
            <a:ext cx="12192000" cy="1528"/>
          </a:xfrm>
          <a:prstGeom prst="line">
            <a:avLst/>
          </a:prstGeom>
          <a:noFill/>
          <a:ln w="25400" cmpd="sng">
            <a:solidFill>
              <a:srgbClr val="B8A25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67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DFBBFA-6A28-E745-9BD0-53A083D62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439863"/>
            <a:ext cx="5522913" cy="2149475"/>
          </a:xfrm>
        </p:spPr>
        <p:txBody>
          <a:bodyPr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8DE6379E-92B0-1547-BEE5-6C9D136CEA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8087" y="1439863"/>
            <a:ext cx="5522913" cy="2149475"/>
          </a:xfrm>
        </p:spPr>
        <p:txBody>
          <a:bodyPr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F6ED613-8A39-6D43-BB17-1F944A162E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1000" y="4037946"/>
            <a:ext cx="5522913" cy="2149475"/>
          </a:xfrm>
        </p:spPr>
        <p:txBody>
          <a:bodyPr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E447387-8C91-8D47-ADAD-B86303C86A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8087" y="4037946"/>
            <a:ext cx="5522913" cy="2149475"/>
          </a:xfrm>
        </p:spPr>
        <p:txBody>
          <a:bodyPr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52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052FA8D-81B3-634A-ACEE-A127FB908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D2713-4387-4941-8286-274067B0B4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1740" y="6332220"/>
            <a:ext cx="208026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83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FFEDB900-EA79-4342-819E-0527A616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text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4C83517-85F4-6C43-AE0D-A265616B1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5"/>
            <a:ext cx="11430000" cy="5116736"/>
          </a:xfrm>
          <a:prstGeom prst="rect">
            <a:avLst/>
          </a:prstGeom>
        </p:spPr>
        <p:txBody>
          <a:bodyPr vert="horz" lIns="91440" tIns="45720" rIns="91440" bIns="64008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A0F43-71C8-484B-907C-0F06267BF28C}"/>
              </a:ext>
            </a:extLst>
          </p:cNvPr>
          <p:cNvSpPr txBox="1"/>
          <p:nvPr userDrawn="1"/>
        </p:nvSpPr>
        <p:spPr>
          <a:xfrm>
            <a:off x="1" y="0"/>
            <a:ext cx="12192000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en-US"/>
            </a:defPPr>
            <a:lvl1pPr>
              <a:defRPr sz="700">
                <a:solidFill>
                  <a:srgbClr val="AAD4FF"/>
                </a:solidFill>
                <a:latin typeface="Tahoma"/>
              </a:defRPr>
            </a:lvl1pPr>
          </a:lstStyle>
          <a:p>
            <a:pPr marL="0" marR="0" lvl="0" indent="0" algn="ctr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  <a:p>
            <a:pPr marL="0" marR="0" lvl="0" indent="0" algn="ctr" defTabSz="13061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b="1" i="0" dirty="0">
              <a:solidFill>
                <a:srgbClr val="808080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32" r:id="rId7"/>
    <p:sldLayoutId id="2147483769" r:id="rId8"/>
    <p:sldLayoutId id="2147483770" r:id="rId9"/>
    <p:sldLayoutId id="2147483771" r:id="rId10"/>
    <p:sldLayoutId id="2147483752" r:id="rId11"/>
  </p:sldLayoutIdLst>
  <p:hf hdr="0" dt="0"/>
  <p:txStyles>
    <p:titleStyle>
      <a:lvl1pPr algn="l" defTabSz="342877" rtl="0" eaLnBrk="1" latinLnBrk="0" hangingPunct="1">
        <a:spcBef>
          <a:spcPct val="0"/>
        </a:spcBef>
        <a:buNone/>
        <a:defRPr sz="3600" b="0" kern="1200">
          <a:solidFill>
            <a:srgbClr val="A7934B"/>
          </a:solidFill>
          <a:latin typeface="+mj-lt"/>
          <a:ea typeface="+mj-ea"/>
          <a:cs typeface="+mj-cs"/>
        </a:defRPr>
      </a:lvl1pPr>
    </p:titleStyle>
    <p:bodyStyle>
      <a:lvl1pPr marL="257158" indent="-257158" algn="l" defTabSz="34287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7" indent="-214300" algn="l" defTabSz="342877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439" algn="l" defTabSz="34287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73" indent="-171439" algn="l" defTabSz="342877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0" indent="-171439" algn="l" defTabSz="342877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9" indent="-171439" algn="l" defTabSz="34287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06" indent="-171439" algn="l" defTabSz="34287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3" indent="-171439" algn="l" defTabSz="34287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62" indent="-171439" algn="l" defTabSz="342877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7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6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3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1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8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67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44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1" algn="l" defTabSz="34287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1">
            <a:extLst>
              <a:ext uri="{FF2B5EF4-FFF2-40B4-BE49-F238E27FC236}">
                <a16:creationId xmlns:a16="http://schemas.microsoft.com/office/drawing/2014/main" id="{0CA5BD91-2575-A44D-804B-02F5164F4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8831" y="2983681"/>
            <a:ext cx="6481519" cy="667614"/>
          </a:xfrm>
        </p:spPr>
        <p:txBody>
          <a:bodyPr/>
          <a:lstStyle/>
          <a:p>
            <a:r>
              <a:rPr lang="en-US" sz="1800" dirty="0"/>
              <a:t>Michael Peterson, J.D. Burke, Jessica Losego, Levi Boggs</a:t>
            </a:r>
            <a:br>
              <a:rPr lang="en-US" dirty="0"/>
            </a:br>
            <a:r>
              <a:rPr lang="en-US" sz="1500" dirty="0"/>
              <a:t>Severe Storms Research Center (SSRC)</a:t>
            </a:r>
            <a:br>
              <a:rPr lang="en-US" sz="1500" dirty="0"/>
            </a:br>
            <a:r>
              <a:rPr lang="en-US" sz="1500" dirty="0"/>
              <a:t>Georgia Tech Research Institute</a:t>
            </a:r>
          </a:p>
          <a:p>
            <a:endParaRPr lang="en-US" sz="1500" dirty="0"/>
          </a:p>
          <a:p>
            <a:r>
              <a:rPr lang="en-US" sz="1800" dirty="0"/>
              <a:t>Margaret Needham</a:t>
            </a:r>
            <a:br>
              <a:rPr lang="en-US" sz="1800" dirty="0"/>
            </a:br>
            <a:r>
              <a:rPr lang="en-US" sz="1500" dirty="0"/>
              <a:t>University of Georgia</a:t>
            </a:r>
          </a:p>
          <a:p>
            <a:endParaRPr lang="en-US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4548D11-6722-1044-9B64-1E9402D07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8833" y="307118"/>
            <a:ext cx="6481519" cy="2600909"/>
          </a:xfrm>
        </p:spPr>
        <p:txBody>
          <a:bodyPr>
            <a:normAutofit/>
          </a:bodyPr>
          <a:lstStyle/>
          <a:p>
            <a:r>
              <a:rPr lang="en-US" sz="2400" dirty="0"/>
              <a:t>Current Research and Future Plans at the </a:t>
            </a:r>
            <a:r>
              <a:rPr lang="en-US" sz="2400"/>
              <a:t>Severe Storms </a:t>
            </a:r>
            <a:r>
              <a:rPr lang="en-US" sz="2400" dirty="0"/>
              <a:t>Research Center (SSRC)</a:t>
            </a:r>
          </a:p>
        </p:txBody>
      </p:sp>
    </p:spTree>
    <p:extLst>
      <p:ext uri="{BB962C8B-B14F-4D97-AF65-F5344CB8AC3E}">
        <p14:creationId xmlns:p14="http://schemas.microsoft.com/office/powerpoint/2010/main" val="2876931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2971BE-195E-4180-90F7-886DC8100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02" y="1215486"/>
            <a:ext cx="4959533" cy="30701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FEC49-A315-4E38-8586-FA4DE618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275" y="2013613"/>
            <a:ext cx="3381450" cy="469771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380EA2-99FE-4E32-B95A-B2C47271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Future LMA Collaboration Ideas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EF939-86EC-498B-989D-9ABAADC28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007" y="627056"/>
            <a:ext cx="4654993" cy="321090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DA9AD9-1CD9-4DB6-9917-0383C4776123}"/>
              </a:ext>
            </a:extLst>
          </p:cNvPr>
          <p:cNvSpPr txBox="1"/>
          <p:nvPr/>
        </p:nvSpPr>
        <p:spPr>
          <a:xfrm>
            <a:off x="495882" y="3358862"/>
            <a:ext cx="1744388" cy="1169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Targets: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Intense oceanic</a:t>
            </a:r>
            <a:br>
              <a:rPr lang="en-US" sz="1000" dirty="0"/>
            </a:br>
            <a:r>
              <a:rPr lang="en-US" sz="1000" dirty="0"/>
              <a:t>thunderstorms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High-altitude Narrow</a:t>
            </a:r>
            <a:br>
              <a:rPr lang="en-US" sz="1000" dirty="0"/>
            </a:br>
            <a:r>
              <a:rPr lang="en-US" sz="1000" dirty="0"/>
              <a:t>Bipolar Events (NBEs)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Seawater attachment</a:t>
            </a:r>
            <a:br>
              <a:rPr lang="en-US" sz="1000" dirty="0"/>
            </a:br>
            <a:r>
              <a:rPr lang="en-US" sz="1000" dirty="0"/>
              <a:t>CG strokes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CE9DC-FF7A-49CB-B9E6-764298753B69}"/>
              </a:ext>
            </a:extLst>
          </p:cNvPr>
          <p:cNvSpPr txBox="1"/>
          <p:nvPr/>
        </p:nvSpPr>
        <p:spPr>
          <a:xfrm>
            <a:off x="381000" y="1955510"/>
            <a:ext cx="2262158" cy="55399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Targets: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Large megaflashes (500+ km)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Multiple LMAs fully map flashes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07B1-0A51-4CA7-88B7-6757B03BCD32}"/>
              </a:ext>
            </a:extLst>
          </p:cNvPr>
          <p:cNvSpPr txBox="1"/>
          <p:nvPr/>
        </p:nvSpPr>
        <p:spPr>
          <a:xfrm>
            <a:off x="4765874" y="2343199"/>
            <a:ext cx="1721946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Targets: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Fine-scale breakdown</a:t>
            </a:r>
            <a:br>
              <a:rPr lang="en-US" sz="1000" dirty="0"/>
            </a:br>
            <a:r>
              <a:rPr lang="en-US" sz="1000" dirty="0"/>
              <a:t>processes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Numerical modeling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Optical scattering </a:t>
            </a:r>
            <a:br>
              <a:rPr lang="en-US" sz="1000" dirty="0"/>
            </a:br>
            <a:r>
              <a:rPr lang="en-US" sz="1000" dirty="0"/>
              <a:t>effects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15A0B0-D299-4698-93B7-0892404DE7DA}"/>
              </a:ext>
            </a:extLst>
          </p:cNvPr>
          <p:cNvSpPr txBox="1"/>
          <p:nvPr/>
        </p:nvSpPr>
        <p:spPr>
          <a:xfrm>
            <a:off x="5550220" y="4494757"/>
            <a:ext cx="2066591" cy="132343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Targets: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Mediterranean</a:t>
            </a:r>
            <a:br>
              <a:rPr lang="en-US" sz="1000" dirty="0"/>
            </a:br>
            <a:r>
              <a:rPr lang="en-US" sz="1000" dirty="0"/>
              <a:t>megaflashes and superbolts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Environmental </a:t>
            </a:r>
            <a:r>
              <a:rPr lang="en-US" sz="1000" dirty="0" err="1"/>
              <a:t>forcings</a:t>
            </a:r>
            <a:r>
              <a:rPr lang="en-US" sz="1000" dirty="0"/>
              <a:t> on</a:t>
            </a:r>
            <a:br>
              <a:rPr lang="en-US" sz="1000" dirty="0"/>
            </a:br>
            <a:r>
              <a:rPr lang="en-US" sz="1000" dirty="0"/>
              <a:t>Mediterranean lightning</a:t>
            </a:r>
            <a:br>
              <a:rPr lang="en-US" sz="1000" dirty="0"/>
            </a:br>
            <a:r>
              <a:rPr lang="en-US" sz="1000" dirty="0"/>
              <a:t>phenomena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Intense oceanic</a:t>
            </a:r>
            <a:br>
              <a:rPr lang="en-US" sz="1000" dirty="0"/>
            </a:br>
            <a:r>
              <a:rPr lang="en-US" sz="1000" dirty="0"/>
              <a:t>thunderstorms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9DAE6D-0DA7-434F-9F87-E82421608CBC}"/>
              </a:ext>
            </a:extLst>
          </p:cNvPr>
          <p:cNvSpPr txBox="1"/>
          <p:nvPr/>
        </p:nvSpPr>
        <p:spPr>
          <a:xfrm>
            <a:off x="8508812" y="2353812"/>
            <a:ext cx="1818126" cy="10156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Targets: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Sea of Japan versus</a:t>
            </a:r>
            <a:br>
              <a:rPr lang="en-US" sz="1000" dirty="0"/>
            </a:br>
            <a:r>
              <a:rPr lang="en-US" sz="1000" dirty="0"/>
              <a:t>Pacific differences in</a:t>
            </a:r>
            <a:br>
              <a:rPr lang="en-US" sz="1000" dirty="0"/>
            </a:br>
            <a:r>
              <a:rPr lang="en-US" sz="1000" dirty="0"/>
              <a:t>superbolts, flashes, and</a:t>
            </a:r>
            <a:br>
              <a:rPr lang="en-US" sz="1000" dirty="0"/>
            </a:br>
            <a:r>
              <a:rPr lang="en-US" sz="1000" dirty="0"/>
              <a:t>storms</a:t>
            </a:r>
          </a:p>
          <a:p>
            <a:pPr marL="285750" indent="-285750">
              <a:buFontTx/>
              <a:buChar char="-"/>
            </a:pP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FBEEB5-ECE8-41A0-9079-62ADBABE5E7A}"/>
              </a:ext>
            </a:extLst>
          </p:cNvPr>
          <p:cNvSpPr/>
          <p:nvPr/>
        </p:nvSpPr>
        <p:spPr>
          <a:xfrm>
            <a:off x="551319" y="5192944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Suggestions, feedback, and</a:t>
            </a:r>
          </a:p>
          <a:p>
            <a:r>
              <a:rPr lang="en-US" b="1" dirty="0"/>
              <a:t>collaboration welcome!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7D7CCC-8C9B-48FA-88E5-660DDEACF098}"/>
              </a:ext>
            </a:extLst>
          </p:cNvPr>
          <p:cNvSpPr txBox="1"/>
          <p:nvPr/>
        </p:nvSpPr>
        <p:spPr>
          <a:xfrm>
            <a:off x="2406949" y="2613392"/>
            <a:ext cx="1898277" cy="178510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Targets: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Intense maritime</a:t>
            </a:r>
            <a:br>
              <a:rPr lang="en-US" sz="1000" dirty="0"/>
            </a:br>
            <a:r>
              <a:rPr lang="en-US" sz="1000" dirty="0"/>
              <a:t>thunderstorms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Changes in electrification</a:t>
            </a:r>
            <a:br>
              <a:rPr lang="en-US" sz="1000" dirty="0"/>
            </a:br>
            <a:r>
              <a:rPr lang="en-US" sz="1000" dirty="0"/>
              <a:t>in storms moving</a:t>
            </a:r>
            <a:br>
              <a:rPr lang="en-US" sz="1000" dirty="0"/>
            </a:br>
            <a:r>
              <a:rPr lang="en-US" sz="1000" dirty="0"/>
              <a:t>onshore / offshore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Hurricanes transitioning</a:t>
            </a:r>
            <a:br>
              <a:rPr lang="en-US" sz="1000" dirty="0"/>
            </a:br>
            <a:r>
              <a:rPr lang="en-US" sz="1000" dirty="0"/>
              <a:t>to land</a:t>
            </a:r>
          </a:p>
          <a:p>
            <a:pPr marL="285750" indent="-285750">
              <a:buFontTx/>
              <a:buChar char="-"/>
            </a:pPr>
            <a:r>
              <a:rPr lang="en-US" sz="1000" dirty="0"/>
              <a:t>Severe weather situational awareness for agriculture</a:t>
            </a:r>
          </a:p>
        </p:txBody>
      </p:sp>
    </p:spTree>
    <p:extLst>
      <p:ext uri="{BB962C8B-B14F-4D97-AF65-F5344CB8AC3E}">
        <p14:creationId xmlns:p14="http://schemas.microsoft.com/office/powerpoint/2010/main" val="38014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3B2E0-588C-4A26-BC19-DB0602C2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3"/>
            <a:ext cx="11430000" cy="5441792"/>
          </a:xfrm>
        </p:spPr>
        <p:txBody>
          <a:bodyPr/>
          <a:lstStyle/>
          <a:p>
            <a:r>
              <a:rPr lang="en-US" dirty="0"/>
              <a:t>The SSRC maintains core research capabilities with the LMA, multiple weather radars, and space-based sensors including GLM</a:t>
            </a:r>
          </a:p>
          <a:p>
            <a:pPr lvl="1"/>
            <a:r>
              <a:rPr lang="en-US" dirty="0"/>
              <a:t>North Georgia LMA operations in the Atlanta area</a:t>
            </a:r>
          </a:p>
          <a:p>
            <a:pPr lvl="1"/>
            <a:r>
              <a:rPr lang="en-US" dirty="0"/>
              <a:t>Participation in field deployments such as LEE</a:t>
            </a:r>
          </a:p>
          <a:p>
            <a:r>
              <a:rPr lang="en-US" dirty="0"/>
              <a:t>The SSRC plans to improve upon and expand our core research capabilities</a:t>
            </a:r>
          </a:p>
          <a:p>
            <a:pPr lvl="1"/>
            <a:r>
              <a:rPr lang="en-US" dirty="0"/>
              <a:t>LMA field site augmentation</a:t>
            </a:r>
          </a:p>
          <a:p>
            <a:pPr lvl="1"/>
            <a:r>
              <a:rPr lang="en-US" dirty="0"/>
              <a:t>Radar measurements of lightning channels</a:t>
            </a:r>
          </a:p>
          <a:p>
            <a:pPr lvl="1"/>
            <a:r>
              <a:rPr lang="en-US" dirty="0"/>
              <a:t>GLM reprocessing, ground network integration, and new lightning product generation</a:t>
            </a:r>
          </a:p>
          <a:p>
            <a:r>
              <a:rPr lang="en-US" dirty="0"/>
              <a:t>Through new efforts and collaborations, the SSRC aims to stand up new capabilities to support the severe weather research community and other stakeholders</a:t>
            </a:r>
          </a:p>
          <a:p>
            <a:pPr lvl="1"/>
            <a:r>
              <a:rPr lang="en-US" dirty="0"/>
              <a:t>Specialized WRF-ELEC simulations (e.g., high-resolution, coupling with hydrologic or ionosphere models, or unique applications like Electro-Magnetic signal propagation)</a:t>
            </a:r>
          </a:p>
          <a:p>
            <a:pPr lvl="1"/>
            <a:r>
              <a:rPr lang="en-US" dirty="0"/>
              <a:t>Micro-scale weather sensing for disaster resilience</a:t>
            </a:r>
          </a:p>
          <a:p>
            <a:pPr lvl="1"/>
            <a:r>
              <a:rPr lang="en-US" dirty="0"/>
              <a:t>“FulminoSat” formation for ionospheric sensing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ECD09-F44C-4313-ABEE-0AF1D557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92847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B5BC93F-4D88-471B-B9EB-124132B460D5}"/>
              </a:ext>
            </a:extLst>
          </p:cNvPr>
          <p:cNvGrpSpPr/>
          <p:nvPr/>
        </p:nvGrpSpPr>
        <p:grpSpPr>
          <a:xfrm>
            <a:off x="-1" y="0"/>
            <a:ext cx="12184479" cy="6853769"/>
            <a:chOff x="0" y="0"/>
            <a:chExt cx="9144000" cy="5143500"/>
          </a:xfrm>
        </p:grpSpPr>
        <p:sp>
          <p:nvSpPr>
            <p:cNvPr id="4" name="Google Shape;606;p41">
              <a:extLst>
                <a:ext uri="{FF2B5EF4-FFF2-40B4-BE49-F238E27FC236}">
                  <a16:creationId xmlns:a16="http://schemas.microsoft.com/office/drawing/2014/main" id="{9B5B3A78-9D14-436F-9ABF-06773995EC15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609;p41">
              <a:extLst>
                <a:ext uri="{FF2B5EF4-FFF2-40B4-BE49-F238E27FC236}">
                  <a16:creationId xmlns:a16="http://schemas.microsoft.com/office/drawing/2014/main" id="{6AB23345-86BB-42B8-B66C-E64E25EF2A14}"/>
                </a:ext>
              </a:extLst>
            </p:cNvPr>
            <p:cNvSpPr txBox="1"/>
            <p:nvPr/>
          </p:nvSpPr>
          <p:spPr>
            <a:xfrm>
              <a:off x="139337" y="4775756"/>
              <a:ext cx="121379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[1] LA-UR-21-31100</a:t>
              </a:r>
              <a:endParaRPr dirty="0"/>
            </a:p>
          </p:txBody>
        </p:sp>
      </p:grpSp>
      <p:pic>
        <p:nvPicPr>
          <p:cNvPr id="8" name="out_full_24FPS_LA-UR-20-23650" descr="out_full_24FPS_LA-UR-20-23650">
            <a:hlinkClick r:id="" action="ppaction://media"/>
            <a:extLst>
              <a:ext uri="{FF2B5EF4-FFF2-40B4-BE49-F238E27FC236}">
                <a16:creationId xmlns:a16="http://schemas.microsoft.com/office/drawing/2014/main" id="{F12E3B46-C0D5-4E36-8E9E-60A2DAE7D0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5319" y="3174"/>
            <a:ext cx="6861361" cy="686136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C4CD9-E9A4-4E09-AAB9-8E25DA24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051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BC80E7-F9D8-492C-8204-8B365D95F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42" y="1051668"/>
            <a:ext cx="4883662" cy="5486685"/>
          </a:xfrm>
        </p:spPr>
        <p:txBody>
          <a:bodyPr>
            <a:noAutofit/>
          </a:bodyPr>
          <a:lstStyle/>
          <a:p>
            <a:pPr marL="230188" lvl="0" indent="-230188">
              <a:buClr>
                <a:schemeClr val="dk1"/>
              </a:buClr>
              <a:buSzPts val="1600"/>
            </a:pPr>
            <a:r>
              <a:rPr lang="en-US" sz="2100" dirty="0"/>
              <a:t>Lightning products inform the state of convection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Lightning Jumps (or other signatures) preceding severe weather events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Variations in flash structure between convective and non-convective clouds</a:t>
            </a:r>
          </a:p>
          <a:p>
            <a:pPr marL="230188" lvl="0" indent="-230188">
              <a:buClr>
                <a:schemeClr val="dk1"/>
              </a:buClr>
              <a:buSzPts val="1600"/>
            </a:pPr>
            <a:r>
              <a:rPr lang="en-US" sz="2100" dirty="0"/>
              <a:t>Geostationary Lightning Mapper (GLM) lightning detection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Coarse hemispheric 2D lightning maps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Gridded products derived from flash structure diluted by scattering</a:t>
            </a:r>
          </a:p>
          <a:p>
            <a:pPr marL="230188" lvl="0" indent="-230188">
              <a:buClr>
                <a:schemeClr val="dk1"/>
              </a:buClr>
              <a:buSzPts val="1600"/>
            </a:pPr>
            <a:r>
              <a:rPr lang="en-US" sz="2100" dirty="0"/>
              <a:t>Lightning Mapping Array (LMA) lightning detection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Fine regional 3D lightning maps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Gridded lightning products</a:t>
            </a:r>
          </a:p>
          <a:p>
            <a:pPr marL="230188" indent="-230188">
              <a:buClr>
                <a:schemeClr val="dk1"/>
              </a:buClr>
              <a:buSzPts val="1600"/>
            </a:pPr>
            <a:r>
              <a:rPr lang="en-US" sz="2100" dirty="0"/>
              <a:t>Weather Research and Forecasting (WRF-ELEC) model simulations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Regional simulated gridded products</a:t>
            </a:r>
          </a:p>
          <a:p>
            <a:pPr marL="684181" lvl="1" indent="-230188">
              <a:buClr>
                <a:schemeClr val="dk1"/>
              </a:buClr>
              <a:buSzPts val="1600"/>
            </a:pPr>
            <a:r>
              <a:rPr lang="en-US" sz="1800" dirty="0"/>
              <a:t>Expanded validation needed</a:t>
            </a:r>
          </a:p>
          <a:p>
            <a:pPr marL="0" indent="0">
              <a:buClr>
                <a:schemeClr val="dk1"/>
              </a:buClr>
              <a:buSzPts val="1600"/>
              <a:buNone/>
            </a:pPr>
            <a:endParaRPr lang="en-US" sz="2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BF3FDD-44F9-4960-BB26-BDD4A0E7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42" y="36910"/>
            <a:ext cx="4883662" cy="1014761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tabLst>
                <a:tab pos="60325" algn="l"/>
              </a:tabLst>
            </a:pPr>
            <a:r>
              <a:rPr lang="en-US" sz="3000" dirty="0"/>
              <a:t>Lightning Detection for Severe Weather Monitoring</a:t>
            </a:r>
          </a:p>
        </p:txBody>
      </p:sp>
      <p:sp>
        <p:nvSpPr>
          <p:cNvPr id="4" name="Google Shape;199;p5">
            <a:extLst>
              <a:ext uri="{FF2B5EF4-FFF2-40B4-BE49-F238E27FC236}">
                <a16:creationId xmlns:a16="http://schemas.microsoft.com/office/drawing/2014/main" id="{8F1E1BBA-FC69-4436-80B5-3817EE352903}"/>
              </a:ext>
            </a:extLst>
          </p:cNvPr>
          <p:cNvSpPr/>
          <p:nvPr/>
        </p:nvSpPr>
        <p:spPr>
          <a:xfrm>
            <a:off x="0" y="0"/>
            <a:ext cx="6702167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out_full_24FPS_LA-UR-20-23650" descr="out_full_24FPS_LA-UR-20-23650">
            <a:hlinkClick r:id="" action="ppaction://media"/>
            <a:extLst>
              <a:ext uri="{FF2B5EF4-FFF2-40B4-BE49-F238E27FC236}">
                <a16:creationId xmlns:a16="http://schemas.microsoft.com/office/drawing/2014/main" id="{AE906C0A-2FE3-44D6-82CC-9179B5DA24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29" y="200725"/>
            <a:ext cx="6501444" cy="6501444"/>
          </a:xfrm>
          <a:prstGeom prst="rect">
            <a:avLst/>
          </a:prstGeom>
        </p:spPr>
      </p:pic>
      <p:sp>
        <p:nvSpPr>
          <p:cNvPr id="6" name="Google Shape;201;p5">
            <a:extLst>
              <a:ext uri="{FF2B5EF4-FFF2-40B4-BE49-F238E27FC236}">
                <a16:creationId xmlns:a16="http://schemas.microsoft.com/office/drawing/2014/main" id="{DCD0B448-F83A-44A0-9022-BAE7EBB21A9D}"/>
              </a:ext>
            </a:extLst>
          </p:cNvPr>
          <p:cNvSpPr txBox="1"/>
          <p:nvPr/>
        </p:nvSpPr>
        <p:spPr>
          <a:xfrm>
            <a:off x="1" y="6525472"/>
            <a:ext cx="1618392" cy="32829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[1] LA-UR-21-31100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9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83E5E-3959-409D-B027-A01D01BD8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80" y="769736"/>
            <a:ext cx="6958016" cy="608826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13C516-33C5-4F3F-85E0-1122357FA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5483"/>
            <a:ext cx="4981575" cy="5116491"/>
          </a:xfrm>
        </p:spPr>
        <p:txBody>
          <a:bodyPr>
            <a:normAutofit/>
          </a:bodyPr>
          <a:lstStyle/>
          <a:p>
            <a:r>
              <a:rPr lang="en-US" sz="2100" dirty="0"/>
              <a:t>New clustering codes presented at last year’s GLM Science Meeting now applied to full GLM data record</a:t>
            </a:r>
          </a:p>
          <a:p>
            <a:r>
              <a:rPr lang="en-US" sz="2100" dirty="0"/>
              <a:t>Identified a new record megaflash for flash extent:</a:t>
            </a:r>
          </a:p>
          <a:p>
            <a:pPr lvl="1"/>
            <a:r>
              <a:rPr lang="en-US" sz="1800" dirty="0"/>
              <a:t>October 22, 2017</a:t>
            </a:r>
          </a:p>
          <a:p>
            <a:pPr lvl="1"/>
            <a:r>
              <a:rPr lang="en-US" sz="1800" dirty="0"/>
              <a:t>829 km extent from near Dallas to Kansas City</a:t>
            </a:r>
          </a:p>
          <a:p>
            <a:pPr lvl="1"/>
            <a:r>
              <a:rPr lang="en-US" sz="1800" dirty="0"/>
              <a:t>7.39 s duration</a:t>
            </a:r>
          </a:p>
          <a:p>
            <a:pPr lvl="1"/>
            <a:r>
              <a:rPr lang="en-US" sz="1800" dirty="0"/>
              <a:t>Initiated in convective line, propagated through electrified stratiform region</a:t>
            </a:r>
          </a:p>
          <a:p>
            <a:r>
              <a:rPr lang="en-US" sz="2100" dirty="0"/>
              <a:t>Produced &gt;100 CG strokes (right)</a:t>
            </a:r>
          </a:p>
          <a:p>
            <a:pPr lvl="1"/>
            <a:r>
              <a:rPr lang="en-US" sz="1800" dirty="0"/>
              <a:t>Included both –CGs (blue) and +CGs (red)</a:t>
            </a:r>
          </a:p>
          <a:p>
            <a:pPr lvl="1"/>
            <a:r>
              <a:rPr lang="en-US" sz="1800" dirty="0"/>
              <a:t>Some CGs had peak currents &gt;100 kA</a:t>
            </a:r>
          </a:p>
          <a:p>
            <a:pPr lvl="1"/>
            <a:r>
              <a:rPr lang="en-US" sz="1800" dirty="0"/>
              <a:t>Far behind the convective line, CGs are “bolts from the grey”</a:t>
            </a:r>
          </a:p>
          <a:p>
            <a:pPr lvl="1"/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6BC60F-F4B5-4FBB-B95B-579A44ED4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5"/>
            <a:ext cx="11430000" cy="1014761"/>
          </a:xfrm>
        </p:spPr>
        <p:txBody>
          <a:bodyPr>
            <a:normAutofit/>
          </a:bodyPr>
          <a:lstStyle/>
          <a:p>
            <a:r>
              <a:rPr lang="en-US" sz="3200" dirty="0"/>
              <a:t>Mapping Flash Structure: A New Record Megaflash</a:t>
            </a:r>
          </a:p>
        </p:txBody>
      </p:sp>
    </p:spTree>
    <p:extLst>
      <p:ext uri="{BB962C8B-B14F-4D97-AF65-F5344CB8AC3E}">
        <p14:creationId xmlns:p14="http://schemas.microsoft.com/office/powerpoint/2010/main" val="3286090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634F00-591D-45B9-A99A-89EE309A04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egaflash_animation_3D_radar_and_GLM_map_with_radar_color_ploy (1)">
            <a:hlinkClick r:id="" action="ppaction://media"/>
            <a:extLst>
              <a:ext uri="{FF2B5EF4-FFF2-40B4-BE49-F238E27FC236}">
                <a16:creationId xmlns:a16="http://schemas.microsoft.com/office/drawing/2014/main" id="{CFB326C4-54E8-4FA3-A86C-33C616FFCB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467"/>
            <a:ext cx="9144000" cy="68575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1DA7E8B-2DF9-47D2-B7FA-2050B6F8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 New Record for Megaflash Extent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9BE40-55A5-4217-88BC-EE3821CBC40E}"/>
              </a:ext>
            </a:extLst>
          </p:cNvPr>
          <p:cNvSpPr/>
          <p:nvPr/>
        </p:nvSpPr>
        <p:spPr>
          <a:xfrm>
            <a:off x="4906537" y="5733405"/>
            <a:ext cx="5274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NEXRAD Merged Composite Reflectivity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m_megaflash_elec_d02_map_3D_GOES">
            <a:hlinkClick r:id="" action="ppaction://media"/>
            <a:extLst>
              <a:ext uri="{FF2B5EF4-FFF2-40B4-BE49-F238E27FC236}">
                <a16:creationId xmlns:a16="http://schemas.microsoft.com/office/drawing/2014/main" id="{F4F160C2-E73E-40D1-B113-08F80BA09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88" y="961612"/>
            <a:ext cx="6623906" cy="529422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540C58-3420-4D3D-961D-27B32A06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185" y="1215483"/>
            <a:ext cx="5218771" cy="5441792"/>
          </a:xfrm>
        </p:spPr>
        <p:txBody>
          <a:bodyPr>
            <a:noAutofit/>
          </a:bodyPr>
          <a:lstStyle/>
          <a:p>
            <a:r>
              <a:rPr lang="en-US" sz="2100" dirty="0"/>
              <a:t>We are simulating diverse thunderstorm events in WRF-ELEC to understand its performance across storm modes</a:t>
            </a:r>
          </a:p>
          <a:p>
            <a:r>
              <a:rPr lang="en-US" sz="2100" dirty="0"/>
              <a:t>Events include land / ocean / summer / winter megaflash-producing storms</a:t>
            </a:r>
          </a:p>
          <a:p>
            <a:r>
              <a:rPr lang="en-US" sz="2100" dirty="0"/>
              <a:t>October 22, 2017 case highlighted:</a:t>
            </a:r>
          </a:p>
          <a:p>
            <a:pPr lvl="1"/>
            <a:r>
              <a:rPr lang="en-US" sz="1800" b="1" dirty="0"/>
              <a:t>Left</a:t>
            </a:r>
            <a:r>
              <a:rPr lang="en-US" sz="1800" dirty="0"/>
              <a:t>: GOES-16 ABI infrared brightness temperature and GLM Flash Extent Density (FED) </a:t>
            </a:r>
          </a:p>
          <a:p>
            <a:pPr lvl="1"/>
            <a:r>
              <a:rPr lang="en-US" sz="1800" b="1" dirty="0"/>
              <a:t>Right</a:t>
            </a:r>
            <a:r>
              <a:rPr lang="en-US" sz="1800" dirty="0"/>
              <a:t>: WRF-ELEC cloud-top temperature and FED</a:t>
            </a:r>
          </a:p>
          <a:p>
            <a:r>
              <a:rPr lang="en-US" sz="2100" dirty="0"/>
              <a:t>WRF-ELEC captures lightning activity in convective line and stratiform region</a:t>
            </a:r>
          </a:p>
          <a:p>
            <a:pPr lvl="1"/>
            <a:r>
              <a:rPr lang="en-US" sz="1800" dirty="0"/>
              <a:t>Stratiform flashes smaller than observed</a:t>
            </a:r>
          </a:p>
          <a:p>
            <a:pPr lvl="1"/>
            <a:r>
              <a:rPr lang="en-US" sz="1800" dirty="0"/>
              <a:t>WRF-ELEC creates localized stratiform discharges</a:t>
            </a:r>
          </a:p>
          <a:p>
            <a:pPr lvl="1"/>
            <a:r>
              <a:rPr lang="en-US" sz="1800" dirty="0"/>
              <a:t>Majority of stratiform cloud does not experience lightning in WRF-ELEC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8D2121-594E-4998-926A-D16EFDF8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WRF-ELEC Simulations of Megaflash-Producing Storms</a:t>
            </a:r>
          </a:p>
        </p:txBody>
      </p:sp>
    </p:spTree>
    <p:extLst>
      <p:ext uri="{BB962C8B-B14F-4D97-AF65-F5344CB8AC3E}">
        <p14:creationId xmlns:p14="http://schemas.microsoft.com/office/powerpoint/2010/main" val="357909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0EE251-0ECF-4470-954E-15DCE064BD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lm_megaflash_elec_d02_fly_3d-elec">
            <a:hlinkClick r:id="" action="ppaction://media"/>
            <a:extLst>
              <a:ext uri="{FF2B5EF4-FFF2-40B4-BE49-F238E27FC236}">
                <a16:creationId xmlns:a16="http://schemas.microsoft.com/office/drawing/2014/main" id="{C4AADCFF-D98F-499D-BA0A-C065BAC33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34168" cy="68506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8D2121-594E-4998-926A-D16EFDF8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WRF-ELEC Simulation of the October 22, 2017 Event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6D14849-31AB-4CE1-B3E7-847676FD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22218"/>
            <a:ext cx="11430000" cy="5209756"/>
          </a:xfrm>
        </p:spPr>
        <p:txBody>
          <a:bodyPr>
            <a:normAutofit/>
          </a:bodyPr>
          <a:lstStyle/>
          <a:p>
            <a:pPr marL="52056" indent="0">
              <a:buNone/>
            </a:pPr>
            <a:r>
              <a:rPr lang="en-US" sz="2100" b="1" dirty="0">
                <a:solidFill>
                  <a:srgbClr val="FF0000"/>
                </a:solidFill>
              </a:rPr>
              <a:t>Red</a:t>
            </a:r>
            <a:r>
              <a:rPr lang="en-US" sz="2100" dirty="0">
                <a:solidFill>
                  <a:schemeClr val="bg1"/>
                </a:solidFill>
              </a:rPr>
              <a:t>: Positive points, </a:t>
            </a:r>
            <a:r>
              <a:rPr lang="en-US" sz="2100" b="1" dirty="0">
                <a:solidFill>
                  <a:schemeClr val="accent4">
                    <a:lumMod val="50000"/>
                    <a:lumOff val="50000"/>
                  </a:schemeClr>
                </a:solidFill>
              </a:rPr>
              <a:t>Blue</a:t>
            </a:r>
            <a:r>
              <a:rPr lang="en-US" sz="2100" dirty="0">
                <a:solidFill>
                  <a:schemeClr val="bg1"/>
                </a:solidFill>
              </a:rPr>
              <a:t>: Negative points, </a:t>
            </a:r>
            <a:r>
              <a:rPr lang="en-US" sz="2100" b="1" dirty="0">
                <a:solidFill>
                  <a:schemeClr val="bg1">
                    <a:lumMod val="50000"/>
                  </a:schemeClr>
                </a:solidFill>
              </a:rPr>
              <a:t>Black</a:t>
            </a:r>
            <a:r>
              <a:rPr lang="en-US" sz="2100" dirty="0">
                <a:solidFill>
                  <a:schemeClr val="bg1"/>
                </a:solidFill>
              </a:rPr>
              <a:t>: Flash initiations</a:t>
            </a:r>
          </a:p>
          <a:p>
            <a:pPr marL="52056" indent="0">
              <a:buNone/>
            </a:pPr>
            <a:r>
              <a:rPr lang="en-US" sz="2100" b="1" dirty="0">
                <a:solidFill>
                  <a:schemeClr val="bg1"/>
                </a:solidFill>
              </a:rPr>
              <a:t>White</a:t>
            </a:r>
            <a:r>
              <a:rPr lang="en-US" sz="2100" dirty="0">
                <a:solidFill>
                  <a:schemeClr val="bg1"/>
                </a:solidFill>
              </a:rPr>
              <a:t>: reflectivity-weighted cloud boundaries</a:t>
            </a:r>
          </a:p>
          <a:p>
            <a:pPr marL="52056" indent="0">
              <a:buNone/>
            </a:pPr>
            <a:endParaRPr lang="en-US" sz="2100" dirty="0">
              <a:solidFill>
                <a:schemeClr val="bg1"/>
              </a:solidFill>
            </a:endParaRPr>
          </a:p>
          <a:p>
            <a:endParaRPr lang="en-US" sz="21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45E470-7504-4CC7-BA1A-0206BCD21725}"/>
              </a:ext>
            </a:extLst>
          </p:cNvPr>
          <p:cNvSpPr/>
          <p:nvPr/>
        </p:nvSpPr>
        <p:spPr>
          <a:xfrm>
            <a:off x="407257" y="6346722"/>
            <a:ext cx="7218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Surface contour</a:t>
            </a:r>
            <a:r>
              <a:rPr lang="en-US" dirty="0">
                <a:solidFill>
                  <a:schemeClr val="bg1"/>
                </a:solidFill>
              </a:rPr>
              <a:t>: Convective Available Potential Energy (CAPE)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050D40-4507-45D1-8D2D-37B9ABB780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elene_lowres_elec_d03_v3d_dbz--90-15-1.5">
            <a:hlinkClick r:id="" action="ppaction://media"/>
            <a:extLst>
              <a:ext uri="{FF2B5EF4-FFF2-40B4-BE49-F238E27FC236}">
                <a16:creationId xmlns:a16="http://schemas.microsoft.com/office/drawing/2014/main" id="{A7113B81-33D3-4328-98D8-64AF23566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7C495C-6D76-4B11-A027-BF3A7197E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WRF-ELEC Simulation of Hurricane Helene</a:t>
            </a:r>
          </a:p>
        </p:txBody>
      </p:sp>
    </p:spTree>
    <p:extLst>
      <p:ext uri="{BB962C8B-B14F-4D97-AF65-F5344CB8AC3E}">
        <p14:creationId xmlns:p14="http://schemas.microsoft.com/office/powerpoint/2010/main" val="287573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564385-4CB4-4DA7-8FDF-26A107797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WRF-ELEC Simulation of Hurricane Helene (cont.)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856351-FAA6-478A-BD6C-65E0B77A4B68}"/>
              </a:ext>
            </a:extLst>
          </p:cNvPr>
          <p:cNvSpPr txBox="1"/>
          <p:nvPr/>
        </p:nvSpPr>
        <p:spPr>
          <a:xfrm>
            <a:off x="672202" y="1066801"/>
            <a:ext cx="11016878" cy="2505981"/>
          </a:xfrm>
          <a:prstGeom prst="rect">
            <a:avLst/>
          </a:prstGeom>
          <a:noFill/>
        </p:spPr>
        <p:txBody>
          <a:bodyPr wrap="square" tIns="91440" bIns="91440" rtlCol="0" anchor="t" anchorCtr="0">
            <a:noAutofit/>
          </a:bodyPr>
          <a:lstStyle/>
          <a:p>
            <a:pPr>
              <a:spcBef>
                <a:spcPts val="300"/>
              </a:spcBef>
              <a:spcAft>
                <a:spcPts val="1200"/>
              </a:spcAft>
            </a:pPr>
            <a:r>
              <a:rPr lang="en-US" sz="2000" b="1" dirty="0">
                <a:solidFill>
                  <a:srgbClr val="000000"/>
                </a:solidFill>
              </a:rPr>
              <a:t>Undergraduate research through the 2025 Georgia Tech EAS Summer REU Program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Initial qualitative assessment of </a:t>
            </a:r>
            <a:r>
              <a:rPr lang="en-US" sz="2000">
                <a:solidFill>
                  <a:srgbClr val="000000"/>
                </a:solidFill>
              </a:rPr>
              <a:t>WRF-ELEC outputs </a:t>
            </a:r>
            <a:r>
              <a:rPr lang="en-US" sz="2000" dirty="0">
                <a:solidFill>
                  <a:srgbClr val="000000"/>
                </a:solidFill>
              </a:rPr>
              <a:t>for the TC Helene case</a:t>
            </a:r>
          </a:p>
          <a:p>
            <a:pPr marL="800082" lvl="1" indent="-342900">
              <a:spcBef>
                <a:spcPts val="3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0000"/>
                </a:solidFill>
              </a:rPr>
              <a:t>Compared WRF-ELEC simulated radar reflectivity and FED with MRMS and GLM observations, focusing on spatiotemporal correspondence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Found that intensity and flash production generally agreed with observed data prior to landfall, but were overestimated post-landfall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486664-4896-43EF-AA3B-B42BCA5FE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6" y="3572782"/>
            <a:ext cx="3965006" cy="31960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C0E97-BA6F-4067-8FC4-79FD5D72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24" y="3572782"/>
            <a:ext cx="3965006" cy="3196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82227D-0627-4D97-A1E9-0D85D670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643" y="3572782"/>
            <a:ext cx="3965007" cy="319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82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88565C9-3AC9-43A4-B659-7BED95AE8A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ee_flash_v2_15FPS">
            <a:hlinkClick r:id="" action="ppaction://media"/>
            <a:extLst>
              <a:ext uri="{FF2B5EF4-FFF2-40B4-BE49-F238E27FC236}">
                <a16:creationId xmlns:a16="http://schemas.microsoft.com/office/drawing/2014/main" id="{D90597B2-C4F4-4773-908A-4F7CF5CBCA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8762" y="0"/>
            <a:ext cx="9134475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EC4818-CD1C-4D6C-AC05-5A518B359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LMA: Lake Effect Long-Horizontal Winter Lightning</a:t>
            </a:r>
          </a:p>
        </p:txBody>
      </p:sp>
      <p:pic>
        <p:nvPicPr>
          <p:cNvPr id="17" name="Picture 2" descr="https://ghrc.nsstc.nasa.gov/home/sites/default/files/styles/large/public/lee_logo6d.png?itok=TNxVx_ZC">
            <a:extLst>
              <a:ext uri="{FF2B5EF4-FFF2-40B4-BE49-F238E27FC236}">
                <a16:creationId xmlns:a16="http://schemas.microsoft.com/office/drawing/2014/main" id="{CCFD6DAF-1EC0-495B-9656-EACD904B5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" y="5359466"/>
            <a:ext cx="1867223" cy="13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TRI">
  <a:themeElements>
    <a:clrScheme name="GTRI 2020 3">
      <a:dk1>
        <a:srgbClr val="3C3C3C"/>
      </a:dk1>
      <a:lt1>
        <a:srgbClr val="F5F5F5"/>
      </a:lt1>
      <a:dk2>
        <a:srgbClr val="808080"/>
      </a:dk2>
      <a:lt2>
        <a:srgbClr val="B6A269"/>
      </a:lt2>
      <a:accent1>
        <a:srgbClr val="3C557C"/>
      </a:accent1>
      <a:accent2>
        <a:srgbClr val="407741"/>
      </a:accent2>
      <a:accent3>
        <a:srgbClr val="326473"/>
      </a:accent3>
      <a:accent4>
        <a:srgbClr val="051D49"/>
      </a:accent4>
      <a:accent5>
        <a:srgbClr val="999082"/>
      </a:accent5>
      <a:accent6>
        <a:srgbClr val="EEB100"/>
      </a:accent6>
      <a:hlink>
        <a:srgbClr val="3B557C"/>
      </a:hlink>
      <a:folHlink>
        <a:srgbClr val="808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-10-2021-test-3" id="{6CC5FCE6-F570-8F42-93A0-4A47D327C513}" vid="{E3EA8D5A-2D41-5E45-9CA1-1CFA639A73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24246</TotalTime>
  <Words>716</Words>
  <Application>Microsoft Office PowerPoint</Application>
  <PresentationFormat>Widescreen</PresentationFormat>
  <Paragraphs>92</Paragraphs>
  <Slides>12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Courier New</vt:lpstr>
      <vt:lpstr>Roboto</vt:lpstr>
      <vt:lpstr>Roboto Condensed Light</vt:lpstr>
      <vt:lpstr>GTRI</vt:lpstr>
      <vt:lpstr>Current Research and Future Plans at the Severe Storms Research Center (SSRC)</vt:lpstr>
      <vt:lpstr>Lightning Detection for Severe Weather Monitoring</vt:lpstr>
      <vt:lpstr>Mapping Flash Structure: A New Record Megaflash</vt:lpstr>
      <vt:lpstr>A New Record for Megaflash Extent</vt:lpstr>
      <vt:lpstr>WRF-ELEC Simulations of Megaflash-Producing Storms</vt:lpstr>
      <vt:lpstr>WRF-ELEC Simulation of the October 22, 2017 Event</vt:lpstr>
      <vt:lpstr>WRF-ELEC Simulation of Hurricane Helene</vt:lpstr>
      <vt:lpstr>WRF-ELEC Simulation of Hurricane Helene (cont.)</vt:lpstr>
      <vt:lpstr>LMA: Lake Effect Long-Horizontal Winter Lightning</vt:lpstr>
      <vt:lpstr>Future LMA Collaboration Ideas</vt:lpstr>
      <vt:lpstr>Conclusion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Microsoft Office User</dc:creator>
  <cp:keywords/>
  <dc:description/>
  <cp:lastModifiedBy>Peterson, Michael</cp:lastModifiedBy>
  <cp:revision>2883</cp:revision>
  <cp:lastPrinted>2020-02-13T19:14:07Z</cp:lastPrinted>
  <dcterms:created xsi:type="dcterms:W3CDTF">2021-10-29T00:32:12Z</dcterms:created>
  <dcterms:modified xsi:type="dcterms:W3CDTF">2025-09-02T11:26:45Z</dcterms:modified>
  <cp:category/>
</cp:coreProperties>
</file>