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7"/>
  </p:notesMasterIdLst>
  <p:sldIdLst>
    <p:sldId id="256" r:id="rId3"/>
    <p:sldId id="281" r:id="rId4"/>
    <p:sldId id="902" r:id="rId5"/>
    <p:sldId id="906" r:id="rId6"/>
    <p:sldId id="912" r:id="rId7"/>
    <p:sldId id="914" r:id="rId8"/>
    <p:sldId id="916" r:id="rId9"/>
    <p:sldId id="905" r:id="rId10"/>
    <p:sldId id="894" r:id="rId11"/>
    <p:sldId id="917" r:id="rId12"/>
    <p:sldId id="908" r:id="rId13"/>
    <p:sldId id="910" r:id="rId14"/>
    <p:sldId id="904" r:id="rId15"/>
    <p:sldId id="913"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Z8/Rd7THgYc9EnPgMR/I9XrFg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26" Type="http://customschemas.google.com/relationships/presentationmetadata" Target="meta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7A915-7DB3-4712-BFE1-B5142E3D52E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A41743B-260F-4493-9830-27DC1E684203}">
      <dgm:prSet phldrT="[Tex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Lightning Ignition Region of Interest (LIROI) </a:t>
          </a:r>
        </a:p>
      </dgm:t>
    </dgm:pt>
    <dgm:pt modelId="{C46A4BF7-7F6B-4721-B842-CC24A9EACB82}" type="parTrans" cxnId="{C77BE3A1-2791-487A-A600-2DEE033AEF9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F990322-68F0-4FA9-8CB0-B8B8FCD60FDC}" type="sibTrans" cxnId="{C77BE3A1-2791-487A-A600-2DEE033AEF9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78B406B-63E6-4593-8095-0AD6193BADCA}">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Daily lightning grids created and blended with many auxiliary datasets</a:t>
          </a:r>
        </a:p>
      </dgm:t>
    </dgm:pt>
    <dgm:pt modelId="{608D3304-F772-4485-B9E5-6F90809E1551}" type="parTrans" cxnId="{8CA35A6C-94FF-4608-8CA4-CBAC24AEC02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F1C5974-2738-4998-B87C-A73FF0C5A193}" type="sibTrans" cxnId="{8CA35A6C-94FF-4608-8CA4-CBAC24AEC02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DD3163C-2E18-4B0F-8EDD-86FF24B339E2}">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Search for new fire starts within each active grid cell for the following 14 days</a:t>
          </a:r>
        </a:p>
      </dgm:t>
    </dgm:pt>
    <dgm:pt modelId="{20DF028D-4FCE-453A-9B20-65C6E1014067}" type="parTrans" cxnId="{EA98D1DE-77FD-4F97-9620-7802EB9EA42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CD2E49E-2461-4B17-A941-59BD1ADEF375}" type="sibTrans" cxnId="{EA98D1DE-77FD-4F97-9620-7802EB9EA42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26E2EFC-81F6-46FD-8C3B-AC4EFED2925C}">
      <dgm:prSet phldrT="[Text]" custT="1"/>
      <dgm:spPr/>
      <dgm:t>
        <a:bodyPr/>
        <a:lstStyle/>
        <a:p>
          <a:r>
            <a:rPr lang="en-US" sz="2000" dirty="0">
              <a:latin typeface="Calibri" panose="020F0502020204030204" pitchFamily="34" charset="0"/>
              <a:ea typeface="Calibri" panose="020F0502020204030204" pitchFamily="34" charset="0"/>
              <a:cs typeface="Calibri" panose="020F0502020204030204" pitchFamily="34" charset="0"/>
            </a:rPr>
            <a:t>Lightning Ignition Likelihood Index (LILI) </a:t>
          </a:r>
        </a:p>
      </dgm:t>
    </dgm:pt>
    <dgm:pt modelId="{8EE9512D-0398-48D7-A789-EA53ADD5B591}" type="parTrans" cxnId="{6518F076-1BF5-40FB-9502-D5F31AADFC4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DBE6310-8A7E-4CCB-B1B9-2288D5383F34}" type="sibTrans" cxnId="{6518F076-1BF5-40FB-9502-D5F31AADFC4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175267A-7749-49CC-BBD6-96650DADDC00}">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Search for lightning near new wildfire reports and new fire hot spot observations</a:t>
          </a:r>
        </a:p>
      </dgm:t>
    </dgm:pt>
    <dgm:pt modelId="{344B5B10-33B7-4CCD-A213-9EEF6E42DC1E}" type="parTrans" cxnId="{6FCE5534-56AE-46A4-8C92-517BB6613E7D}">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396C63C-1DC6-482E-815E-B484970B7BAE}" type="sibTrans" cxnId="{6FCE5534-56AE-46A4-8C92-517BB6613E7D}">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36F975C-A5EE-47F4-8F1F-1F59B943D618}">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Develop ML models to predict likelihood of fire ignition</a:t>
          </a:r>
        </a:p>
      </dgm:t>
    </dgm:pt>
    <dgm:pt modelId="{0E006BEA-AF98-4A5F-89C3-09AD5181FE19}" type="parTrans" cxnId="{7DD7EBAD-089B-4A40-AECB-CF4449FAB56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D01AB02-23DD-47CD-98AA-8270D0A123D8}" type="sibTrans" cxnId="{7DD7EBAD-089B-4A40-AECB-CF4449FAB56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FDFFA8E-6656-4775-A7E0-A490CAC45945}">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Develop ML model to predict likelihood of fire ignition </a:t>
          </a:r>
        </a:p>
      </dgm:t>
    </dgm:pt>
    <dgm:pt modelId="{29FF9D4C-F089-4060-A89F-B827C8DD63E9}" type="parTrans" cxnId="{A2B74CEE-F06F-4A71-A188-8185F98C24B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0607BB4-5139-441B-8541-68603E4CADE0}" type="sibTrans" cxnId="{A2B74CEE-F06F-4A71-A188-8185F98C24B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8870C3E-6B49-4377-A54B-C163EB3FCE4A}">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Apply ML model to daily lightning grids</a:t>
          </a:r>
        </a:p>
      </dgm:t>
    </dgm:pt>
    <dgm:pt modelId="{4F7E58CE-BADC-460B-B1A5-2FE5C14B85CA}" type="parTrans" cxnId="{900D866F-8A60-45B1-BAAE-9C9228EEF4F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95C572C-6310-4D3D-BE4E-002E8036F716}" type="sibTrans" cxnId="{900D866F-8A60-45B1-BAAE-9C9228EEF4F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C37EF25-5497-4D1E-B2B1-03353057612F}">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Confirm natural ignition and blend new fire starts with many auxiliary datasets</a:t>
          </a:r>
        </a:p>
      </dgm:t>
    </dgm:pt>
    <dgm:pt modelId="{FB0AD7C2-3454-40D7-ACA4-9CD209740A36}" type="parTrans" cxnId="{4F0A721A-2435-4590-9A2F-6271B131A27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A91F941-C686-4A36-9105-65657893D650}" type="sibTrans" cxnId="{4F0A721A-2435-4590-9A2F-6271B131A27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B333659-9558-434E-8E3B-DABFA0B7680D}">
      <dgm:prSet phldrT="[Tex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Apply ML models to daily potential new fire starts</a:t>
          </a:r>
        </a:p>
      </dgm:t>
    </dgm:pt>
    <dgm:pt modelId="{3BE6E146-A6FE-4329-A63A-85724CBEA5CB}" type="parTrans" cxnId="{535118AA-249C-4B2E-9619-EBDF60CE6A3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CDAFFCA-2B20-41E2-8890-A502338FBBBA}" type="sibTrans" cxnId="{535118AA-249C-4B2E-9619-EBDF60CE6A3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05C6C70-5A1E-4D39-ACBA-205C17759364}" type="pres">
      <dgm:prSet presAssocID="{A487A915-7DB3-4712-BFE1-B5142E3D52E0}" presName="Name0" presStyleCnt="0">
        <dgm:presLayoutVars>
          <dgm:chPref val="3"/>
          <dgm:dir/>
          <dgm:animLvl val="lvl"/>
          <dgm:resizeHandles/>
        </dgm:presLayoutVars>
      </dgm:prSet>
      <dgm:spPr/>
    </dgm:pt>
    <dgm:pt modelId="{8E34523F-3DFA-40B2-9C05-36B49B4DC64E}" type="pres">
      <dgm:prSet presAssocID="{BA41743B-260F-4493-9830-27DC1E684203}" presName="horFlow" presStyleCnt="0"/>
      <dgm:spPr/>
    </dgm:pt>
    <dgm:pt modelId="{84C3062E-E0C2-4EF0-B053-1DD6490A1EA6}" type="pres">
      <dgm:prSet presAssocID="{BA41743B-260F-4493-9830-27DC1E684203}" presName="bigChev" presStyleLbl="node1" presStyleIdx="0" presStyleCnt="2"/>
      <dgm:spPr/>
    </dgm:pt>
    <dgm:pt modelId="{382FC5A5-90A5-4240-B8CB-94AA6069B8C4}" type="pres">
      <dgm:prSet presAssocID="{608D3304-F772-4485-B9E5-6F90809E1551}" presName="parTrans" presStyleCnt="0"/>
      <dgm:spPr/>
    </dgm:pt>
    <dgm:pt modelId="{0F4699DE-5B5A-4898-96E1-9FC90EA6CFC9}" type="pres">
      <dgm:prSet presAssocID="{F78B406B-63E6-4593-8095-0AD6193BADCA}" presName="node" presStyleLbl="alignAccFollowNode1" presStyleIdx="0" presStyleCnt="8">
        <dgm:presLayoutVars>
          <dgm:bulletEnabled val="1"/>
        </dgm:presLayoutVars>
      </dgm:prSet>
      <dgm:spPr/>
    </dgm:pt>
    <dgm:pt modelId="{D12A84FD-596C-44A3-A690-26FF99C141BE}" type="pres">
      <dgm:prSet presAssocID="{EF1C5974-2738-4998-B87C-A73FF0C5A193}" presName="sibTrans" presStyleCnt="0"/>
      <dgm:spPr/>
    </dgm:pt>
    <dgm:pt modelId="{0D4CB72E-0AD3-4A05-A66E-D35B7175C7F5}" type="pres">
      <dgm:prSet presAssocID="{CDD3163C-2E18-4B0F-8EDD-86FF24B339E2}" presName="node" presStyleLbl="alignAccFollowNode1" presStyleIdx="1" presStyleCnt="8">
        <dgm:presLayoutVars>
          <dgm:bulletEnabled val="1"/>
        </dgm:presLayoutVars>
      </dgm:prSet>
      <dgm:spPr/>
    </dgm:pt>
    <dgm:pt modelId="{9D530D2A-E29C-4A0F-9A8F-DB95148F18D3}" type="pres">
      <dgm:prSet presAssocID="{9CD2E49E-2461-4B17-A941-59BD1ADEF375}" presName="sibTrans" presStyleCnt="0"/>
      <dgm:spPr/>
    </dgm:pt>
    <dgm:pt modelId="{AF845530-02CC-4B01-9E82-51DB84FDA8B0}" type="pres">
      <dgm:prSet presAssocID="{0FDFFA8E-6656-4775-A7E0-A490CAC45945}" presName="node" presStyleLbl="alignAccFollowNode1" presStyleIdx="2" presStyleCnt="8">
        <dgm:presLayoutVars>
          <dgm:bulletEnabled val="1"/>
        </dgm:presLayoutVars>
      </dgm:prSet>
      <dgm:spPr/>
    </dgm:pt>
    <dgm:pt modelId="{51205C06-36D0-4911-B1FE-27022FAE395D}" type="pres">
      <dgm:prSet presAssocID="{D0607BB4-5139-441B-8541-68603E4CADE0}" presName="sibTrans" presStyleCnt="0"/>
      <dgm:spPr/>
    </dgm:pt>
    <dgm:pt modelId="{3F78BE22-AFBF-4DCA-BE25-6431F3BAF8BC}" type="pres">
      <dgm:prSet presAssocID="{E8870C3E-6B49-4377-A54B-C163EB3FCE4A}" presName="node" presStyleLbl="alignAccFollowNode1" presStyleIdx="3" presStyleCnt="8">
        <dgm:presLayoutVars>
          <dgm:bulletEnabled val="1"/>
        </dgm:presLayoutVars>
      </dgm:prSet>
      <dgm:spPr/>
    </dgm:pt>
    <dgm:pt modelId="{94A4079E-4907-466C-8813-886F947A91A1}" type="pres">
      <dgm:prSet presAssocID="{BA41743B-260F-4493-9830-27DC1E684203}" presName="vSp" presStyleCnt="0"/>
      <dgm:spPr/>
    </dgm:pt>
    <dgm:pt modelId="{C1A9D913-056E-49AF-8D53-92535F999223}" type="pres">
      <dgm:prSet presAssocID="{E26E2EFC-81F6-46FD-8C3B-AC4EFED2925C}" presName="horFlow" presStyleCnt="0"/>
      <dgm:spPr/>
    </dgm:pt>
    <dgm:pt modelId="{392EFDF5-5AFB-421D-B7B1-E8E645CB8682}" type="pres">
      <dgm:prSet presAssocID="{E26E2EFC-81F6-46FD-8C3B-AC4EFED2925C}" presName="bigChev" presStyleLbl="node1" presStyleIdx="1" presStyleCnt="2"/>
      <dgm:spPr/>
    </dgm:pt>
    <dgm:pt modelId="{3F5C5942-822C-41EC-A696-DA625AE2DC57}" type="pres">
      <dgm:prSet presAssocID="{344B5B10-33B7-4CCD-A213-9EEF6E42DC1E}" presName="parTrans" presStyleCnt="0"/>
      <dgm:spPr/>
    </dgm:pt>
    <dgm:pt modelId="{293AB000-C791-453B-A9C9-0ED357737C60}" type="pres">
      <dgm:prSet presAssocID="{4175267A-7749-49CC-BBD6-96650DADDC00}" presName="node" presStyleLbl="alignAccFollowNode1" presStyleIdx="4" presStyleCnt="8">
        <dgm:presLayoutVars>
          <dgm:bulletEnabled val="1"/>
        </dgm:presLayoutVars>
      </dgm:prSet>
      <dgm:spPr/>
    </dgm:pt>
    <dgm:pt modelId="{99AF9995-1B77-4CF0-B3FA-D910351DDC2D}" type="pres">
      <dgm:prSet presAssocID="{B396C63C-1DC6-482E-815E-B484970B7BAE}" presName="sibTrans" presStyleCnt="0"/>
      <dgm:spPr/>
    </dgm:pt>
    <dgm:pt modelId="{7C15665A-BF2E-49BC-B248-41BBBE64719D}" type="pres">
      <dgm:prSet presAssocID="{8C37EF25-5497-4D1E-B2B1-03353057612F}" presName="node" presStyleLbl="alignAccFollowNode1" presStyleIdx="5" presStyleCnt="8">
        <dgm:presLayoutVars>
          <dgm:bulletEnabled val="1"/>
        </dgm:presLayoutVars>
      </dgm:prSet>
      <dgm:spPr/>
    </dgm:pt>
    <dgm:pt modelId="{FFC1DF2E-E51F-4950-B95E-C20FA22D5A9C}" type="pres">
      <dgm:prSet presAssocID="{7A91F941-C686-4A36-9105-65657893D650}" presName="sibTrans" presStyleCnt="0"/>
      <dgm:spPr/>
    </dgm:pt>
    <dgm:pt modelId="{AF7A0DDD-E375-431D-BC50-D131B25FC9FB}" type="pres">
      <dgm:prSet presAssocID="{036F975C-A5EE-47F4-8F1F-1F59B943D618}" presName="node" presStyleLbl="alignAccFollowNode1" presStyleIdx="6" presStyleCnt="8">
        <dgm:presLayoutVars>
          <dgm:bulletEnabled val="1"/>
        </dgm:presLayoutVars>
      </dgm:prSet>
      <dgm:spPr/>
    </dgm:pt>
    <dgm:pt modelId="{97B269C8-E071-49BC-A5C2-06E0E761D5EB}" type="pres">
      <dgm:prSet presAssocID="{FD01AB02-23DD-47CD-98AA-8270D0A123D8}" presName="sibTrans" presStyleCnt="0"/>
      <dgm:spPr/>
    </dgm:pt>
    <dgm:pt modelId="{DF3B74A5-CEBD-4B58-94D7-39014A8564D0}" type="pres">
      <dgm:prSet presAssocID="{CB333659-9558-434E-8E3B-DABFA0B7680D}" presName="node" presStyleLbl="alignAccFollowNode1" presStyleIdx="7" presStyleCnt="8">
        <dgm:presLayoutVars>
          <dgm:bulletEnabled val="1"/>
        </dgm:presLayoutVars>
      </dgm:prSet>
      <dgm:spPr/>
    </dgm:pt>
  </dgm:ptLst>
  <dgm:cxnLst>
    <dgm:cxn modelId="{0E863F0B-D807-48FE-8F2E-7B2F0A780313}" type="presOf" srcId="{8C37EF25-5497-4D1E-B2B1-03353057612F}" destId="{7C15665A-BF2E-49BC-B248-41BBBE64719D}" srcOrd="0" destOrd="0" presId="urn:microsoft.com/office/officeart/2005/8/layout/lProcess3"/>
    <dgm:cxn modelId="{6ED47E0F-12EF-4B95-A39A-5B53D747C4C4}" type="presOf" srcId="{036F975C-A5EE-47F4-8F1F-1F59B943D618}" destId="{AF7A0DDD-E375-431D-BC50-D131B25FC9FB}" srcOrd="0" destOrd="0" presId="urn:microsoft.com/office/officeart/2005/8/layout/lProcess3"/>
    <dgm:cxn modelId="{4F0A721A-2435-4590-9A2F-6271B131A27E}" srcId="{E26E2EFC-81F6-46FD-8C3B-AC4EFED2925C}" destId="{8C37EF25-5497-4D1E-B2B1-03353057612F}" srcOrd="1" destOrd="0" parTransId="{FB0AD7C2-3454-40D7-ACA4-9CD209740A36}" sibTransId="{7A91F941-C686-4A36-9105-65657893D650}"/>
    <dgm:cxn modelId="{C4CEC61A-0F48-4A3B-9EAB-5F5BEEB392CE}" type="presOf" srcId="{4175267A-7749-49CC-BBD6-96650DADDC00}" destId="{293AB000-C791-453B-A9C9-0ED357737C60}" srcOrd="0" destOrd="0" presId="urn:microsoft.com/office/officeart/2005/8/layout/lProcess3"/>
    <dgm:cxn modelId="{EC9FB932-0ACF-4611-9346-089294C7E21E}" type="presOf" srcId="{CB333659-9558-434E-8E3B-DABFA0B7680D}" destId="{DF3B74A5-CEBD-4B58-94D7-39014A8564D0}" srcOrd="0" destOrd="0" presId="urn:microsoft.com/office/officeart/2005/8/layout/lProcess3"/>
    <dgm:cxn modelId="{6FCE5534-56AE-46A4-8C92-517BB6613E7D}" srcId="{E26E2EFC-81F6-46FD-8C3B-AC4EFED2925C}" destId="{4175267A-7749-49CC-BBD6-96650DADDC00}" srcOrd="0" destOrd="0" parTransId="{344B5B10-33B7-4CCD-A213-9EEF6E42DC1E}" sibTransId="{B396C63C-1DC6-482E-815E-B484970B7BAE}"/>
    <dgm:cxn modelId="{28D1EC45-980B-4A01-AA2C-DD117211A9A7}" type="presOf" srcId="{A487A915-7DB3-4712-BFE1-B5142E3D52E0}" destId="{C05C6C70-5A1E-4D39-ACBA-205C17759364}" srcOrd="0" destOrd="0" presId="urn:microsoft.com/office/officeart/2005/8/layout/lProcess3"/>
    <dgm:cxn modelId="{36A2C84A-B385-43BE-B3B9-23B49DB4A17B}" type="presOf" srcId="{BA41743B-260F-4493-9830-27DC1E684203}" destId="{84C3062E-E0C2-4EF0-B053-1DD6490A1EA6}" srcOrd="0" destOrd="0" presId="urn:microsoft.com/office/officeart/2005/8/layout/lProcess3"/>
    <dgm:cxn modelId="{8CA35A6C-94FF-4608-8CA4-CBAC24AEC023}" srcId="{BA41743B-260F-4493-9830-27DC1E684203}" destId="{F78B406B-63E6-4593-8095-0AD6193BADCA}" srcOrd="0" destOrd="0" parTransId="{608D3304-F772-4485-B9E5-6F90809E1551}" sibTransId="{EF1C5974-2738-4998-B87C-A73FF0C5A193}"/>
    <dgm:cxn modelId="{900D866F-8A60-45B1-BAAE-9C9228EEF4F0}" srcId="{BA41743B-260F-4493-9830-27DC1E684203}" destId="{E8870C3E-6B49-4377-A54B-C163EB3FCE4A}" srcOrd="3" destOrd="0" parTransId="{4F7E58CE-BADC-460B-B1A5-2FE5C14B85CA}" sibTransId="{495C572C-6310-4D3D-BE4E-002E8036F716}"/>
    <dgm:cxn modelId="{501E0E76-BE67-4199-B5D6-C4F2EB811437}" type="presOf" srcId="{E8870C3E-6B49-4377-A54B-C163EB3FCE4A}" destId="{3F78BE22-AFBF-4DCA-BE25-6431F3BAF8BC}" srcOrd="0" destOrd="0" presId="urn:microsoft.com/office/officeart/2005/8/layout/lProcess3"/>
    <dgm:cxn modelId="{6518F076-1BF5-40FB-9502-D5F31AADFC48}" srcId="{A487A915-7DB3-4712-BFE1-B5142E3D52E0}" destId="{E26E2EFC-81F6-46FD-8C3B-AC4EFED2925C}" srcOrd="1" destOrd="0" parTransId="{8EE9512D-0398-48D7-A789-EA53ADD5B591}" sibTransId="{ADBE6310-8A7E-4CCB-B1B9-2288D5383F34}"/>
    <dgm:cxn modelId="{5673A679-9716-4D3C-BA3E-1323EBB5AE1B}" type="presOf" srcId="{0FDFFA8E-6656-4775-A7E0-A490CAC45945}" destId="{AF845530-02CC-4B01-9E82-51DB84FDA8B0}" srcOrd="0" destOrd="0" presId="urn:microsoft.com/office/officeart/2005/8/layout/lProcess3"/>
    <dgm:cxn modelId="{C069959E-E8C5-4322-A498-CD1F618B19ED}" type="presOf" srcId="{CDD3163C-2E18-4B0F-8EDD-86FF24B339E2}" destId="{0D4CB72E-0AD3-4A05-A66E-D35B7175C7F5}" srcOrd="0" destOrd="0" presId="urn:microsoft.com/office/officeart/2005/8/layout/lProcess3"/>
    <dgm:cxn modelId="{C77BE3A1-2791-487A-A600-2DEE033AEF9E}" srcId="{A487A915-7DB3-4712-BFE1-B5142E3D52E0}" destId="{BA41743B-260F-4493-9830-27DC1E684203}" srcOrd="0" destOrd="0" parTransId="{C46A4BF7-7F6B-4721-B842-CC24A9EACB82}" sibTransId="{DF990322-68F0-4FA9-8CB0-B8B8FCD60FDC}"/>
    <dgm:cxn modelId="{535118AA-249C-4B2E-9619-EBDF60CE6A3E}" srcId="{E26E2EFC-81F6-46FD-8C3B-AC4EFED2925C}" destId="{CB333659-9558-434E-8E3B-DABFA0B7680D}" srcOrd="3" destOrd="0" parTransId="{3BE6E146-A6FE-4329-A63A-85724CBEA5CB}" sibTransId="{2CDAFFCA-2B20-41E2-8890-A502338FBBBA}"/>
    <dgm:cxn modelId="{7DD7EBAD-089B-4A40-AECB-CF4449FAB564}" srcId="{E26E2EFC-81F6-46FD-8C3B-AC4EFED2925C}" destId="{036F975C-A5EE-47F4-8F1F-1F59B943D618}" srcOrd="2" destOrd="0" parTransId="{0E006BEA-AF98-4A5F-89C3-09AD5181FE19}" sibTransId="{FD01AB02-23DD-47CD-98AA-8270D0A123D8}"/>
    <dgm:cxn modelId="{C5E2F9BD-C94B-4E21-AB68-A6F6CD6CD3C1}" type="presOf" srcId="{E26E2EFC-81F6-46FD-8C3B-AC4EFED2925C}" destId="{392EFDF5-5AFB-421D-B7B1-E8E645CB8682}" srcOrd="0" destOrd="0" presId="urn:microsoft.com/office/officeart/2005/8/layout/lProcess3"/>
    <dgm:cxn modelId="{EA98D1DE-77FD-4F97-9620-7802EB9EA424}" srcId="{BA41743B-260F-4493-9830-27DC1E684203}" destId="{CDD3163C-2E18-4B0F-8EDD-86FF24B339E2}" srcOrd="1" destOrd="0" parTransId="{20DF028D-4FCE-453A-9B20-65C6E1014067}" sibTransId="{9CD2E49E-2461-4B17-A941-59BD1ADEF375}"/>
    <dgm:cxn modelId="{AD889EE1-BB8E-443C-8687-F77FD4ACB862}" type="presOf" srcId="{F78B406B-63E6-4593-8095-0AD6193BADCA}" destId="{0F4699DE-5B5A-4898-96E1-9FC90EA6CFC9}" srcOrd="0" destOrd="0" presId="urn:microsoft.com/office/officeart/2005/8/layout/lProcess3"/>
    <dgm:cxn modelId="{A2B74CEE-F06F-4A71-A188-8185F98C24B4}" srcId="{BA41743B-260F-4493-9830-27DC1E684203}" destId="{0FDFFA8E-6656-4775-A7E0-A490CAC45945}" srcOrd="2" destOrd="0" parTransId="{29FF9D4C-F089-4060-A89F-B827C8DD63E9}" sibTransId="{D0607BB4-5139-441B-8541-68603E4CADE0}"/>
    <dgm:cxn modelId="{939BB9FB-23D8-4936-A24E-9710DCAF6369}" type="presParOf" srcId="{C05C6C70-5A1E-4D39-ACBA-205C17759364}" destId="{8E34523F-3DFA-40B2-9C05-36B49B4DC64E}" srcOrd="0" destOrd="0" presId="urn:microsoft.com/office/officeart/2005/8/layout/lProcess3"/>
    <dgm:cxn modelId="{C03779E3-9332-494D-B85D-268844AB2002}" type="presParOf" srcId="{8E34523F-3DFA-40B2-9C05-36B49B4DC64E}" destId="{84C3062E-E0C2-4EF0-B053-1DD6490A1EA6}" srcOrd="0" destOrd="0" presId="urn:microsoft.com/office/officeart/2005/8/layout/lProcess3"/>
    <dgm:cxn modelId="{D58EE33B-A31A-4AA4-B02D-19707587F2E0}" type="presParOf" srcId="{8E34523F-3DFA-40B2-9C05-36B49B4DC64E}" destId="{382FC5A5-90A5-4240-B8CB-94AA6069B8C4}" srcOrd="1" destOrd="0" presId="urn:microsoft.com/office/officeart/2005/8/layout/lProcess3"/>
    <dgm:cxn modelId="{E7879750-7746-4FB3-AE28-04D6AC585681}" type="presParOf" srcId="{8E34523F-3DFA-40B2-9C05-36B49B4DC64E}" destId="{0F4699DE-5B5A-4898-96E1-9FC90EA6CFC9}" srcOrd="2" destOrd="0" presId="urn:microsoft.com/office/officeart/2005/8/layout/lProcess3"/>
    <dgm:cxn modelId="{7CAC1376-7B09-45DB-B76E-328A5BDD2C66}" type="presParOf" srcId="{8E34523F-3DFA-40B2-9C05-36B49B4DC64E}" destId="{D12A84FD-596C-44A3-A690-26FF99C141BE}" srcOrd="3" destOrd="0" presId="urn:microsoft.com/office/officeart/2005/8/layout/lProcess3"/>
    <dgm:cxn modelId="{A92CBE38-230A-48EE-AD08-1898D05ABEBA}" type="presParOf" srcId="{8E34523F-3DFA-40B2-9C05-36B49B4DC64E}" destId="{0D4CB72E-0AD3-4A05-A66E-D35B7175C7F5}" srcOrd="4" destOrd="0" presId="urn:microsoft.com/office/officeart/2005/8/layout/lProcess3"/>
    <dgm:cxn modelId="{FBA1A468-FCA8-48D2-A6EA-E0ECC49F942D}" type="presParOf" srcId="{8E34523F-3DFA-40B2-9C05-36B49B4DC64E}" destId="{9D530D2A-E29C-4A0F-9A8F-DB95148F18D3}" srcOrd="5" destOrd="0" presId="urn:microsoft.com/office/officeart/2005/8/layout/lProcess3"/>
    <dgm:cxn modelId="{763A4752-073D-4D6D-AEC5-A128EACF58B1}" type="presParOf" srcId="{8E34523F-3DFA-40B2-9C05-36B49B4DC64E}" destId="{AF845530-02CC-4B01-9E82-51DB84FDA8B0}" srcOrd="6" destOrd="0" presId="urn:microsoft.com/office/officeart/2005/8/layout/lProcess3"/>
    <dgm:cxn modelId="{69E9EED1-8D3D-482E-A12D-A84BF2EA4F1C}" type="presParOf" srcId="{8E34523F-3DFA-40B2-9C05-36B49B4DC64E}" destId="{51205C06-36D0-4911-B1FE-27022FAE395D}" srcOrd="7" destOrd="0" presId="urn:microsoft.com/office/officeart/2005/8/layout/lProcess3"/>
    <dgm:cxn modelId="{E26DF0BE-4D14-473A-BB2D-1E75A56115E1}" type="presParOf" srcId="{8E34523F-3DFA-40B2-9C05-36B49B4DC64E}" destId="{3F78BE22-AFBF-4DCA-BE25-6431F3BAF8BC}" srcOrd="8" destOrd="0" presId="urn:microsoft.com/office/officeart/2005/8/layout/lProcess3"/>
    <dgm:cxn modelId="{AF1B1F70-86AB-488B-B315-23612A99EBE9}" type="presParOf" srcId="{C05C6C70-5A1E-4D39-ACBA-205C17759364}" destId="{94A4079E-4907-466C-8813-886F947A91A1}" srcOrd="1" destOrd="0" presId="urn:microsoft.com/office/officeart/2005/8/layout/lProcess3"/>
    <dgm:cxn modelId="{E8366233-B55D-4929-888B-F906375386DF}" type="presParOf" srcId="{C05C6C70-5A1E-4D39-ACBA-205C17759364}" destId="{C1A9D913-056E-49AF-8D53-92535F999223}" srcOrd="2" destOrd="0" presId="urn:microsoft.com/office/officeart/2005/8/layout/lProcess3"/>
    <dgm:cxn modelId="{83A32F36-E891-46C3-A3B6-DF28C5156EE1}" type="presParOf" srcId="{C1A9D913-056E-49AF-8D53-92535F999223}" destId="{392EFDF5-5AFB-421D-B7B1-E8E645CB8682}" srcOrd="0" destOrd="0" presId="urn:microsoft.com/office/officeart/2005/8/layout/lProcess3"/>
    <dgm:cxn modelId="{7C44696C-3DD0-40FE-A334-D6CDB02C7EA0}" type="presParOf" srcId="{C1A9D913-056E-49AF-8D53-92535F999223}" destId="{3F5C5942-822C-41EC-A696-DA625AE2DC57}" srcOrd="1" destOrd="0" presId="urn:microsoft.com/office/officeart/2005/8/layout/lProcess3"/>
    <dgm:cxn modelId="{CAEE69EC-DD29-4E76-BC73-FC074E6B1685}" type="presParOf" srcId="{C1A9D913-056E-49AF-8D53-92535F999223}" destId="{293AB000-C791-453B-A9C9-0ED357737C60}" srcOrd="2" destOrd="0" presId="urn:microsoft.com/office/officeart/2005/8/layout/lProcess3"/>
    <dgm:cxn modelId="{518C943C-3E18-4E30-9133-0BDC9CB0576F}" type="presParOf" srcId="{C1A9D913-056E-49AF-8D53-92535F999223}" destId="{99AF9995-1B77-4CF0-B3FA-D910351DDC2D}" srcOrd="3" destOrd="0" presId="urn:microsoft.com/office/officeart/2005/8/layout/lProcess3"/>
    <dgm:cxn modelId="{FFFFD6FA-3702-463D-A152-54B00C329A95}" type="presParOf" srcId="{C1A9D913-056E-49AF-8D53-92535F999223}" destId="{7C15665A-BF2E-49BC-B248-41BBBE64719D}" srcOrd="4" destOrd="0" presId="urn:microsoft.com/office/officeart/2005/8/layout/lProcess3"/>
    <dgm:cxn modelId="{65510065-B1F5-414C-9E2F-385B91C99906}" type="presParOf" srcId="{C1A9D913-056E-49AF-8D53-92535F999223}" destId="{FFC1DF2E-E51F-4950-B95E-C20FA22D5A9C}" srcOrd="5" destOrd="0" presId="urn:microsoft.com/office/officeart/2005/8/layout/lProcess3"/>
    <dgm:cxn modelId="{F4C99DC8-B1D2-402B-8242-565111706230}" type="presParOf" srcId="{C1A9D913-056E-49AF-8D53-92535F999223}" destId="{AF7A0DDD-E375-431D-BC50-D131B25FC9FB}" srcOrd="6" destOrd="0" presId="urn:microsoft.com/office/officeart/2005/8/layout/lProcess3"/>
    <dgm:cxn modelId="{72E1DB45-D804-437F-8E7A-3C0D7FA88DB4}" type="presParOf" srcId="{C1A9D913-056E-49AF-8D53-92535F999223}" destId="{97B269C8-E071-49BC-A5C2-06E0E761D5EB}" srcOrd="7" destOrd="0" presId="urn:microsoft.com/office/officeart/2005/8/layout/lProcess3"/>
    <dgm:cxn modelId="{10CF6892-7A5F-4DC1-82BC-F5AB39BED0E4}" type="presParOf" srcId="{C1A9D913-056E-49AF-8D53-92535F999223}" destId="{DF3B74A5-CEBD-4B58-94D7-39014A8564D0}"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3062E-E0C2-4EF0-B053-1DD6490A1EA6}">
      <dsp:nvSpPr>
        <dsp:cNvPr id="0" name=""/>
        <dsp:cNvSpPr/>
      </dsp:nvSpPr>
      <dsp:spPr>
        <a:xfrm>
          <a:off x="1588" y="315424"/>
          <a:ext cx="3173015" cy="126920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Lightning Ignition Region of Interest (LIROI) </a:t>
          </a:r>
        </a:p>
      </dsp:txBody>
      <dsp:txXfrm>
        <a:off x="636191" y="315424"/>
        <a:ext cx="1903809" cy="1269206"/>
      </dsp:txXfrm>
    </dsp:sp>
    <dsp:sp modelId="{0F4699DE-5B5A-4898-96E1-9FC90EA6CFC9}">
      <dsp:nvSpPr>
        <dsp:cNvPr id="0" name=""/>
        <dsp:cNvSpPr/>
      </dsp:nvSpPr>
      <dsp:spPr>
        <a:xfrm>
          <a:off x="2762112" y="423306"/>
          <a:ext cx="2633602" cy="105344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Daily lightning grids created and blended with many auxiliary datasets</a:t>
          </a:r>
        </a:p>
      </dsp:txBody>
      <dsp:txXfrm>
        <a:off x="3288833" y="423306"/>
        <a:ext cx="1580161" cy="1053441"/>
      </dsp:txXfrm>
    </dsp:sp>
    <dsp:sp modelId="{0D4CB72E-0AD3-4A05-A66E-D35B7175C7F5}">
      <dsp:nvSpPr>
        <dsp:cNvPr id="0" name=""/>
        <dsp:cNvSpPr/>
      </dsp:nvSpPr>
      <dsp:spPr>
        <a:xfrm>
          <a:off x="5027011" y="423306"/>
          <a:ext cx="2633602" cy="105344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Search for new fire starts within each active grid cell for the following 14 days</a:t>
          </a:r>
        </a:p>
      </dsp:txBody>
      <dsp:txXfrm>
        <a:off x="5553732" y="423306"/>
        <a:ext cx="1580161" cy="1053441"/>
      </dsp:txXfrm>
    </dsp:sp>
    <dsp:sp modelId="{AF845530-02CC-4B01-9E82-51DB84FDA8B0}">
      <dsp:nvSpPr>
        <dsp:cNvPr id="0" name=""/>
        <dsp:cNvSpPr/>
      </dsp:nvSpPr>
      <dsp:spPr>
        <a:xfrm>
          <a:off x="7291909" y="423306"/>
          <a:ext cx="2633602" cy="105344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Develop ML model to predict likelihood of fire ignition </a:t>
          </a:r>
        </a:p>
      </dsp:txBody>
      <dsp:txXfrm>
        <a:off x="7818630" y="423306"/>
        <a:ext cx="1580161" cy="1053441"/>
      </dsp:txXfrm>
    </dsp:sp>
    <dsp:sp modelId="{3F78BE22-AFBF-4DCA-BE25-6431F3BAF8BC}">
      <dsp:nvSpPr>
        <dsp:cNvPr id="0" name=""/>
        <dsp:cNvSpPr/>
      </dsp:nvSpPr>
      <dsp:spPr>
        <a:xfrm>
          <a:off x="9556808" y="423306"/>
          <a:ext cx="2633602" cy="105344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Apply ML model to daily lightning grids</a:t>
          </a:r>
        </a:p>
      </dsp:txBody>
      <dsp:txXfrm>
        <a:off x="10083529" y="423306"/>
        <a:ext cx="1580161" cy="1053441"/>
      </dsp:txXfrm>
    </dsp:sp>
    <dsp:sp modelId="{392EFDF5-5AFB-421D-B7B1-E8E645CB8682}">
      <dsp:nvSpPr>
        <dsp:cNvPr id="0" name=""/>
        <dsp:cNvSpPr/>
      </dsp:nvSpPr>
      <dsp:spPr>
        <a:xfrm>
          <a:off x="1588" y="1762319"/>
          <a:ext cx="3173015" cy="126920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ea typeface="Calibri" panose="020F0502020204030204" pitchFamily="34" charset="0"/>
              <a:cs typeface="Calibri" panose="020F0502020204030204" pitchFamily="34" charset="0"/>
            </a:rPr>
            <a:t>Lightning Ignition Likelihood Index (LILI) </a:t>
          </a:r>
        </a:p>
      </dsp:txBody>
      <dsp:txXfrm>
        <a:off x="636191" y="1762319"/>
        <a:ext cx="1903809" cy="1269206"/>
      </dsp:txXfrm>
    </dsp:sp>
    <dsp:sp modelId="{293AB000-C791-453B-A9C9-0ED357737C60}">
      <dsp:nvSpPr>
        <dsp:cNvPr id="0" name=""/>
        <dsp:cNvSpPr/>
      </dsp:nvSpPr>
      <dsp:spPr>
        <a:xfrm>
          <a:off x="2762112" y="1870201"/>
          <a:ext cx="2633602" cy="105344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Search for lightning near new wildfire reports and new fire hot spot observations</a:t>
          </a:r>
        </a:p>
      </dsp:txBody>
      <dsp:txXfrm>
        <a:off x="3288833" y="1870201"/>
        <a:ext cx="1580161" cy="1053441"/>
      </dsp:txXfrm>
    </dsp:sp>
    <dsp:sp modelId="{7C15665A-BF2E-49BC-B248-41BBBE64719D}">
      <dsp:nvSpPr>
        <dsp:cNvPr id="0" name=""/>
        <dsp:cNvSpPr/>
      </dsp:nvSpPr>
      <dsp:spPr>
        <a:xfrm>
          <a:off x="5027011" y="1870201"/>
          <a:ext cx="2633602" cy="105344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Confirm natural ignition and blend new fire starts with many auxiliary datasets</a:t>
          </a:r>
        </a:p>
      </dsp:txBody>
      <dsp:txXfrm>
        <a:off x="5553732" y="1870201"/>
        <a:ext cx="1580161" cy="1053441"/>
      </dsp:txXfrm>
    </dsp:sp>
    <dsp:sp modelId="{AF7A0DDD-E375-431D-BC50-D131B25FC9FB}">
      <dsp:nvSpPr>
        <dsp:cNvPr id="0" name=""/>
        <dsp:cNvSpPr/>
      </dsp:nvSpPr>
      <dsp:spPr>
        <a:xfrm>
          <a:off x="7291909" y="1870201"/>
          <a:ext cx="2633602" cy="105344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Develop ML models to predict likelihood of fire ignition</a:t>
          </a:r>
        </a:p>
      </dsp:txBody>
      <dsp:txXfrm>
        <a:off x="7818630" y="1870201"/>
        <a:ext cx="1580161" cy="1053441"/>
      </dsp:txXfrm>
    </dsp:sp>
    <dsp:sp modelId="{DF3B74A5-CEBD-4B58-94D7-39014A8564D0}">
      <dsp:nvSpPr>
        <dsp:cNvPr id="0" name=""/>
        <dsp:cNvSpPr/>
      </dsp:nvSpPr>
      <dsp:spPr>
        <a:xfrm>
          <a:off x="9556808" y="1870201"/>
          <a:ext cx="2633602" cy="105344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ea typeface="Calibri" panose="020F0502020204030204" pitchFamily="34" charset="0"/>
              <a:cs typeface="Calibri" panose="020F0502020204030204" pitchFamily="34" charset="0"/>
            </a:rPr>
            <a:t>Apply ML models to daily potential new fire starts</a:t>
          </a:r>
        </a:p>
      </dsp:txBody>
      <dsp:txXfrm>
        <a:off x="10083529" y="1870201"/>
        <a:ext cx="1580161" cy="105344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4DB7E5F-857C-AD63-0963-42BDDFD55DD8}"/>
            </a:ext>
          </a:extLst>
        </p:cNvPr>
        <p:cNvGrpSpPr/>
        <p:nvPr/>
      </p:nvGrpSpPr>
      <p:grpSpPr>
        <a:xfrm>
          <a:off x="0" y="0"/>
          <a:ext cx="0" cy="0"/>
          <a:chOff x="0" y="0"/>
          <a:chExt cx="0" cy="0"/>
        </a:xfrm>
      </p:grpSpPr>
      <p:sp>
        <p:nvSpPr>
          <p:cNvPr id="85" name="Google Shape;85;p2:notes">
            <a:extLst>
              <a:ext uri="{FF2B5EF4-FFF2-40B4-BE49-F238E27FC236}">
                <a16:creationId xmlns:a16="http://schemas.microsoft.com/office/drawing/2014/main" id="{ED21507D-0745-5C4A-E509-24E7A0878BB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a:extLst>
              <a:ext uri="{FF2B5EF4-FFF2-40B4-BE49-F238E27FC236}">
                <a16:creationId xmlns:a16="http://schemas.microsoft.com/office/drawing/2014/main" id="{B5644E58-5D06-8211-BFAA-17FBFF98CD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702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051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8217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3091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23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33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886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282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4416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200E55C3-DEB3-8F16-7A7F-C15C426491DF}"/>
            </a:ext>
          </a:extLst>
        </p:cNvPr>
        <p:cNvGrpSpPr/>
        <p:nvPr/>
      </p:nvGrpSpPr>
      <p:grpSpPr>
        <a:xfrm>
          <a:off x="0" y="0"/>
          <a:ext cx="0" cy="0"/>
          <a:chOff x="0" y="0"/>
          <a:chExt cx="0" cy="0"/>
        </a:xfrm>
      </p:grpSpPr>
      <p:sp>
        <p:nvSpPr>
          <p:cNvPr id="85" name="Google Shape;85;p2:notes">
            <a:extLst>
              <a:ext uri="{FF2B5EF4-FFF2-40B4-BE49-F238E27FC236}">
                <a16:creationId xmlns:a16="http://schemas.microsoft.com/office/drawing/2014/main" id="{E3CA8ED5-60D4-EA65-637F-5D15A5BE2B1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a:extLst>
              <a:ext uri="{FF2B5EF4-FFF2-40B4-BE49-F238E27FC236}">
                <a16:creationId xmlns:a16="http://schemas.microsoft.com/office/drawing/2014/main" id="{DB1B4C9F-438C-BBD4-A931-801B419B7AB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908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46F30E95-1C2F-8870-8694-1B3132718D77}"/>
            </a:ext>
          </a:extLst>
        </p:cNvPr>
        <p:cNvGrpSpPr/>
        <p:nvPr/>
      </p:nvGrpSpPr>
      <p:grpSpPr>
        <a:xfrm>
          <a:off x="0" y="0"/>
          <a:ext cx="0" cy="0"/>
          <a:chOff x="0" y="0"/>
          <a:chExt cx="0" cy="0"/>
        </a:xfrm>
      </p:grpSpPr>
      <p:sp>
        <p:nvSpPr>
          <p:cNvPr id="85" name="Google Shape;85;p2:notes">
            <a:extLst>
              <a:ext uri="{FF2B5EF4-FFF2-40B4-BE49-F238E27FC236}">
                <a16:creationId xmlns:a16="http://schemas.microsoft.com/office/drawing/2014/main" id="{712EC960-A231-05D1-C6D8-6B2ED94ED3C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a:extLst>
              <a:ext uri="{FF2B5EF4-FFF2-40B4-BE49-F238E27FC236}">
                <a16:creationId xmlns:a16="http://schemas.microsoft.com/office/drawing/2014/main" id="{ED0ABE79-621E-809A-A9D4-FB78E12E909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998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36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4436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rgbClr val="0070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Font typeface="Arial"/>
              <a:buChar char="•"/>
              <a:defRPr>
                <a:solidFill>
                  <a:schemeClr val="dk1"/>
                </a:solidFill>
              </a:defRPr>
            </a:lvl1pPr>
            <a:lvl2pPr marL="914400" lvl="1" indent="-342900" algn="l">
              <a:lnSpc>
                <a:spcPct val="100000"/>
              </a:lnSpc>
              <a:spcBef>
                <a:spcPts val="500"/>
              </a:spcBef>
              <a:spcAft>
                <a:spcPts val="0"/>
              </a:spcAft>
              <a:buClr>
                <a:schemeClr val="dk1"/>
              </a:buClr>
              <a:buSzPts val="1800"/>
              <a:buFont typeface="NTR"/>
              <a:buChar char="–"/>
              <a:defRPr>
                <a:solidFill>
                  <a:schemeClr val="dk1"/>
                </a:solidFill>
              </a:defRPr>
            </a:lvl2pPr>
            <a:lvl3pPr marL="1371600" lvl="2" indent="-342900" algn="l">
              <a:lnSpc>
                <a:spcPct val="100000"/>
              </a:lnSpc>
              <a:spcBef>
                <a:spcPts val="500"/>
              </a:spcBef>
              <a:spcAft>
                <a:spcPts val="0"/>
              </a:spcAft>
              <a:buClr>
                <a:schemeClr val="dk1"/>
              </a:buClr>
              <a:buSzPts val="18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F2F2F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solidFill>
                  <a:schemeClr val="lt1"/>
                </a:solidFill>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jp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p:nvPr/>
        </p:nvSpPr>
        <p:spPr>
          <a:xfrm>
            <a:off x="3077428" y="1652985"/>
            <a:ext cx="9114571" cy="3578087"/>
          </a:xfrm>
          <a:prstGeom prst="rect">
            <a:avLst/>
          </a:prstGeom>
          <a:solidFill>
            <a:srgbClr val="D8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 name="Google Shape;11;p4"/>
          <p:cNvPicPr preferRelativeResize="0"/>
          <p:nvPr/>
        </p:nvPicPr>
        <p:blipFill rotWithShape="1">
          <a:blip r:embed="rId3">
            <a:alphaModFix/>
          </a:blip>
          <a:srcRect/>
          <a:stretch/>
        </p:blipFill>
        <p:spPr>
          <a:xfrm>
            <a:off x="0" y="-6531"/>
            <a:ext cx="5681471" cy="6877783"/>
          </a:xfrm>
          <a:prstGeom prst="rect">
            <a:avLst/>
          </a:prstGeom>
          <a:noFill/>
          <a:ln>
            <a:noFill/>
          </a:ln>
        </p:spPr>
      </p:pic>
      <p:pic>
        <p:nvPicPr>
          <p:cNvPr id="12" name="Google Shape;12;p4"/>
          <p:cNvPicPr preferRelativeResize="0"/>
          <p:nvPr/>
        </p:nvPicPr>
        <p:blipFill rotWithShape="1">
          <a:blip r:embed="rId4">
            <a:alphaModFix/>
          </a:blip>
          <a:srcRect/>
          <a:stretch/>
        </p:blipFill>
        <p:spPr>
          <a:xfrm>
            <a:off x="2694571" y="2949241"/>
            <a:ext cx="2064886" cy="2064886"/>
          </a:xfrm>
          <a:prstGeom prst="rect">
            <a:avLst/>
          </a:prstGeom>
          <a:noFill/>
          <a:ln>
            <a:noFill/>
          </a:ln>
        </p:spPr>
      </p:pic>
      <p:sp>
        <p:nvSpPr>
          <p:cNvPr id="13" name="Google Shape;13;p4"/>
          <p:cNvSpPr txBox="1"/>
          <p:nvPr/>
        </p:nvSpPr>
        <p:spPr>
          <a:xfrm>
            <a:off x="407916" y="5176552"/>
            <a:ext cx="4174500" cy="1039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Font typeface="Arial"/>
              <a:buNone/>
            </a:pPr>
            <a:r>
              <a:rPr lang="en-US" sz="2400">
                <a:solidFill>
                  <a:schemeClr val="lt1"/>
                </a:solidFill>
                <a:latin typeface="Calibri"/>
                <a:ea typeface="Calibri"/>
                <a:cs typeface="Calibri"/>
                <a:sym typeface="Calibri"/>
              </a:rPr>
              <a:t>National Environmental Satellite, Data, and Information Service </a:t>
            </a:r>
            <a:endParaRPr sz="2000"/>
          </a:p>
        </p:txBody>
      </p:sp>
      <p:pic>
        <p:nvPicPr>
          <p:cNvPr id="14" name="Google Shape;14;p4"/>
          <p:cNvPicPr preferRelativeResize="0"/>
          <p:nvPr/>
        </p:nvPicPr>
        <p:blipFill rotWithShape="1">
          <a:blip r:embed="rId5">
            <a:alphaModFix/>
          </a:blip>
          <a:srcRect/>
          <a:stretch/>
        </p:blipFill>
        <p:spPr>
          <a:xfrm>
            <a:off x="1797978" y="-6531"/>
            <a:ext cx="2554425" cy="232260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pic>
        <p:nvPicPr>
          <p:cNvPr id="17" name="Google Shape;17;p6"/>
          <p:cNvPicPr preferRelativeResize="0"/>
          <p:nvPr/>
        </p:nvPicPr>
        <p:blipFill rotWithShape="1">
          <a:blip r:embed="rId9">
            <a:alphaModFix/>
          </a:blip>
          <a:srcRect/>
          <a:stretch/>
        </p:blipFill>
        <p:spPr>
          <a:xfrm>
            <a:off x="0" y="6429676"/>
            <a:ext cx="11652691" cy="447573"/>
          </a:xfrm>
          <a:prstGeom prst="rect">
            <a:avLst/>
          </a:prstGeom>
          <a:noFill/>
          <a:ln>
            <a:noFill/>
          </a:ln>
        </p:spPr>
      </p:pic>
      <p:sp>
        <p:nvSpPr>
          <p:cNvPr id="18" name="Google Shape;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txBox="1"/>
          <p:nvPr/>
        </p:nvSpPr>
        <p:spPr>
          <a:xfrm>
            <a:off x="11361819" y="6443000"/>
            <a:ext cx="830181"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400" b="0" i="0" u="none" strike="noStrike" cap="none">
                <a:solidFill>
                  <a:srgbClr val="CCCCCC"/>
                </a:solidFill>
                <a:latin typeface="Calibri"/>
                <a:ea typeface="Calibri"/>
                <a:cs typeface="Calibri"/>
                <a:sym typeface="Calibri"/>
              </a:rPr>
              <a:t>‹#›</a:t>
            </a:fld>
            <a:endParaRPr sz="1400" b="0" i="0" u="none" strike="noStrike" cap="none">
              <a:solidFill>
                <a:srgbClr val="CCCCCC"/>
              </a:solidFill>
              <a:latin typeface="Calibri"/>
              <a:ea typeface="Calibri"/>
              <a:cs typeface="Calibri"/>
              <a:sym typeface="Calibri"/>
            </a:endParaRPr>
          </a:p>
        </p:txBody>
      </p:sp>
      <p:grpSp>
        <p:nvGrpSpPr>
          <p:cNvPr id="21" name="Google Shape;21;p6"/>
          <p:cNvGrpSpPr/>
          <p:nvPr/>
        </p:nvGrpSpPr>
        <p:grpSpPr>
          <a:xfrm>
            <a:off x="108830" y="6112041"/>
            <a:ext cx="667507" cy="667507"/>
            <a:chOff x="310960" y="5520595"/>
            <a:chExt cx="1239704" cy="1239704"/>
          </a:xfrm>
        </p:grpSpPr>
        <p:sp>
          <p:nvSpPr>
            <p:cNvPr id="22" name="Google Shape;22;p6"/>
            <p:cNvSpPr/>
            <p:nvPr/>
          </p:nvSpPr>
          <p:spPr>
            <a:xfrm>
              <a:off x="310960" y="5520595"/>
              <a:ext cx="1239704" cy="123970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3" name="Google Shape;23;p6"/>
            <p:cNvPicPr preferRelativeResize="0"/>
            <p:nvPr/>
          </p:nvPicPr>
          <p:blipFill rotWithShape="1">
            <a:blip r:embed="rId10">
              <a:alphaModFix/>
            </a:blip>
            <a:srcRect/>
            <a:stretch/>
          </p:blipFill>
          <p:spPr>
            <a:xfrm>
              <a:off x="352776" y="5562411"/>
              <a:ext cx="1156072" cy="1156072"/>
            </a:xfrm>
            <a:prstGeom prst="rect">
              <a:avLst/>
            </a:prstGeom>
            <a:noFill/>
            <a:ln>
              <a:noFill/>
            </a:ln>
          </p:spPr>
        </p:pic>
      </p:grpSp>
      <p:sp>
        <p:nvSpPr>
          <p:cNvPr id="24" name="Google Shape;24;p6"/>
          <p:cNvSpPr/>
          <p:nvPr/>
        </p:nvSpPr>
        <p:spPr>
          <a:xfrm>
            <a:off x="0" y="0"/>
            <a:ext cx="12192000" cy="320040"/>
          </a:xfrm>
          <a:prstGeom prst="rect">
            <a:avLst/>
          </a:prstGeom>
          <a:blipFill rotWithShape="1">
            <a:blip r:embed="rId11">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6"/>
          <p:cNvSpPr txBox="1"/>
          <p:nvPr/>
        </p:nvSpPr>
        <p:spPr>
          <a:xfrm>
            <a:off x="923667" y="6485276"/>
            <a:ext cx="76630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Calibri"/>
                <a:ea typeface="Calibri"/>
                <a:cs typeface="Calibri"/>
                <a:sym typeface="Calibri"/>
              </a:rPr>
              <a:t>NOAA National Environmental Satellite, Data, and Information Service</a:t>
            </a:r>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p:nvPr/>
        </p:nvSpPr>
        <p:spPr>
          <a:xfrm>
            <a:off x="5124816" y="1573633"/>
            <a:ext cx="6803925" cy="2489320"/>
          </a:xfrm>
          <a:prstGeom prst="rect">
            <a:avLst/>
          </a:prstGeom>
          <a:noFill/>
          <a:ln>
            <a:noFill/>
          </a:ln>
        </p:spPr>
        <p:txBody>
          <a:bodyPr spcFirstLastPara="1" wrap="square" lIns="91425" tIns="45700" rIns="91425" bIns="45700" anchor="b" anchorCtr="0">
            <a:noAutofit/>
          </a:bodyPr>
          <a:lstStyle/>
          <a:p>
            <a:pPr lvl="0">
              <a:lnSpc>
                <a:spcPct val="90000"/>
              </a:lnSpc>
              <a:buClr>
                <a:srgbClr val="2F5496"/>
              </a:buClr>
              <a:buSzPts val="5000"/>
            </a:pPr>
            <a:r>
              <a:rPr lang="en-US" sz="5000" dirty="0">
                <a:solidFill>
                  <a:srgbClr val="2F5496"/>
                </a:solidFill>
                <a:latin typeface="Calibri"/>
                <a:ea typeface="Calibri"/>
                <a:cs typeface="Calibri"/>
                <a:sym typeface="Calibri"/>
              </a:rPr>
              <a:t>Identifying Lightning Ignited Wildfires Earlier</a:t>
            </a:r>
            <a:endParaRPr sz="1400" b="0" i="0" u="none" strike="noStrike" cap="none" dirty="0">
              <a:solidFill>
                <a:srgbClr val="000000"/>
              </a:solidFill>
              <a:latin typeface="Calibri"/>
              <a:ea typeface="Calibri"/>
              <a:cs typeface="Calibri"/>
              <a:sym typeface="Calibri"/>
            </a:endParaRPr>
          </a:p>
        </p:txBody>
      </p:sp>
      <p:sp>
        <p:nvSpPr>
          <p:cNvPr id="82" name="Google Shape;82;p1"/>
          <p:cNvSpPr txBox="1"/>
          <p:nvPr/>
        </p:nvSpPr>
        <p:spPr>
          <a:xfrm>
            <a:off x="8174736" y="5826399"/>
            <a:ext cx="3832353" cy="958449"/>
          </a:xfrm>
          <a:prstGeom prst="rect">
            <a:avLst/>
          </a:prstGeom>
          <a:noFill/>
          <a:ln>
            <a:noFill/>
          </a:ln>
        </p:spPr>
        <p:txBody>
          <a:bodyPr spcFirstLastPara="1" wrap="square" lIns="0" tIns="0" rIns="0" bIns="0" anchor="b" anchorCtr="0">
            <a:noAutofit/>
          </a:bodyPr>
          <a:lstStyle/>
          <a:p>
            <a:pPr lvl="0" algn="r">
              <a:lnSpc>
                <a:spcPct val="90000"/>
              </a:lnSpc>
              <a:buClr>
                <a:schemeClr val="lt1"/>
              </a:buClr>
              <a:buSzPts val="1400"/>
            </a:pPr>
            <a:r>
              <a:rPr lang="en-US" sz="1600" i="1" dirty="0">
                <a:solidFill>
                  <a:srgbClr val="002060"/>
                </a:solidFill>
                <a:latin typeface="Calibri"/>
                <a:ea typeface="Calibri"/>
                <a:cs typeface="Calibri"/>
                <a:sym typeface="Calibri"/>
              </a:rPr>
              <a:t>GLM Science Meeting – 2 September 2025</a:t>
            </a:r>
            <a:endParaRPr sz="1600" b="0" i="1" u="none" strike="noStrike" cap="none" dirty="0">
              <a:solidFill>
                <a:srgbClr val="002060"/>
              </a:solidFill>
              <a:latin typeface="Calibri"/>
              <a:ea typeface="Calibri"/>
              <a:cs typeface="Calibri"/>
              <a:sym typeface="Calibri"/>
            </a:endParaRPr>
          </a:p>
        </p:txBody>
      </p:sp>
      <p:sp>
        <p:nvSpPr>
          <p:cNvPr id="83" name="Google Shape;83;p1"/>
          <p:cNvSpPr txBox="1"/>
          <p:nvPr/>
        </p:nvSpPr>
        <p:spPr>
          <a:xfrm>
            <a:off x="5528732" y="5264597"/>
            <a:ext cx="6077595"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dirty="0">
                <a:solidFill>
                  <a:srgbClr val="2F5496"/>
                </a:solidFill>
                <a:latin typeface="Calibri"/>
                <a:ea typeface="Calibri"/>
                <a:cs typeface="Calibri"/>
                <a:sym typeface="Calibri"/>
              </a:rPr>
              <a:t>Scott </a:t>
            </a:r>
            <a:r>
              <a:rPr lang="en-US" sz="2000" b="0" i="0" u="none" strike="noStrike" cap="none" dirty="0" err="1">
                <a:solidFill>
                  <a:srgbClr val="2F5496"/>
                </a:solidFill>
                <a:latin typeface="Calibri"/>
                <a:ea typeface="Calibri"/>
                <a:cs typeface="Calibri"/>
                <a:sym typeface="Calibri"/>
              </a:rPr>
              <a:t>Rudlosky</a:t>
            </a:r>
            <a:r>
              <a:rPr lang="en-US" sz="2000" b="0" i="0" u="none" strike="noStrike" cap="none" dirty="0">
                <a:solidFill>
                  <a:srgbClr val="2F5496"/>
                </a:solidFill>
                <a:latin typeface="Calibri"/>
                <a:ea typeface="Calibri"/>
                <a:cs typeface="Calibri"/>
                <a:sym typeface="Calibri"/>
              </a:rPr>
              <a:t>, NOAA/NESDIS/GEO</a:t>
            </a:r>
          </a:p>
          <a:p>
            <a:pPr lvl="0">
              <a:buSzPts val="2400"/>
            </a:pPr>
            <a:r>
              <a:rPr lang="en-US" sz="2000" dirty="0">
                <a:solidFill>
                  <a:srgbClr val="2F5496"/>
                </a:solidFill>
                <a:latin typeface="Calibri"/>
                <a:ea typeface="Calibri"/>
                <a:cs typeface="Calibri"/>
                <a:sym typeface="Calibri"/>
              </a:rPr>
              <a:t>Joseph Patton, UMD/ESSIC/CISESS</a:t>
            </a:r>
          </a:p>
          <a:p>
            <a:pPr lvl="0">
              <a:buSzPts val="2400"/>
            </a:pPr>
            <a:r>
              <a:rPr lang="en-US" sz="2000" dirty="0">
                <a:solidFill>
                  <a:srgbClr val="2F5496"/>
                </a:solidFill>
                <a:latin typeface="Calibri"/>
                <a:ea typeface="Calibri"/>
                <a:cs typeface="Calibri"/>
                <a:sym typeface="Calibri"/>
              </a:rPr>
              <a:t>Tanya </a:t>
            </a:r>
            <a:r>
              <a:rPr lang="en-US" sz="2000" dirty="0" err="1">
                <a:solidFill>
                  <a:srgbClr val="2F5496"/>
                </a:solidFill>
                <a:latin typeface="Calibri"/>
                <a:ea typeface="Calibri"/>
                <a:cs typeface="Calibri"/>
                <a:sym typeface="Calibri"/>
              </a:rPr>
              <a:t>Noiplab</a:t>
            </a:r>
            <a:r>
              <a:rPr lang="en-US" sz="2000" dirty="0">
                <a:solidFill>
                  <a:srgbClr val="2F5496"/>
                </a:solidFill>
                <a:latin typeface="Calibri"/>
                <a:ea typeface="Calibri"/>
                <a:cs typeface="Calibri"/>
                <a:sym typeface="Calibri"/>
              </a:rPr>
              <a:t>, KSU/CS</a:t>
            </a:r>
          </a:p>
          <a:p>
            <a:pPr lvl="0">
              <a:buSzPts val="2400"/>
            </a:pPr>
            <a:r>
              <a:rPr lang="en-US" sz="2000" dirty="0" err="1">
                <a:solidFill>
                  <a:srgbClr val="2F5496"/>
                </a:solidFill>
                <a:latin typeface="Calibri"/>
                <a:ea typeface="Calibri"/>
                <a:cs typeface="Calibri"/>
                <a:sym typeface="Calibri"/>
              </a:rPr>
              <a:t>Ruoming</a:t>
            </a:r>
            <a:r>
              <a:rPr lang="en-US" sz="2000" dirty="0">
                <a:solidFill>
                  <a:srgbClr val="2F5496"/>
                </a:solidFill>
                <a:latin typeface="Calibri"/>
                <a:ea typeface="Calibri"/>
                <a:cs typeface="Calibri"/>
                <a:sym typeface="Calibri"/>
              </a:rPr>
              <a:t> </a:t>
            </a:r>
            <a:r>
              <a:rPr lang="en-US" sz="2000" dirty="0" err="1">
                <a:solidFill>
                  <a:srgbClr val="2F5496"/>
                </a:solidFill>
                <a:latin typeface="Calibri"/>
                <a:ea typeface="Calibri"/>
                <a:cs typeface="Calibri"/>
                <a:sym typeface="Calibri"/>
              </a:rPr>
              <a:t>Jin</a:t>
            </a:r>
            <a:r>
              <a:rPr lang="en-US" sz="2000" dirty="0">
                <a:solidFill>
                  <a:srgbClr val="2F5496"/>
                </a:solidFill>
                <a:latin typeface="Calibri"/>
                <a:ea typeface="Calibri"/>
                <a:cs typeface="Calibri"/>
                <a:sym typeface="Calibri"/>
              </a:rPr>
              <a:t>, KSU/CS</a:t>
            </a:r>
          </a:p>
          <a:p>
            <a:pPr lvl="0">
              <a:buSzPts val="2400"/>
            </a:pPr>
            <a:r>
              <a:rPr lang="en-US" sz="2000" dirty="0">
                <a:solidFill>
                  <a:srgbClr val="2F5496"/>
                </a:solidFill>
                <a:latin typeface="Calibri"/>
                <a:ea typeface="Calibri"/>
                <a:cs typeface="Calibri"/>
                <a:sym typeface="Calibri"/>
              </a:rPr>
              <a:t>Daile Zhang, UND/AS</a:t>
            </a:r>
          </a:p>
          <a:p>
            <a:pPr marL="0" marR="0" lvl="0" indent="0" algn="l" rtl="0">
              <a:lnSpc>
                <a:spcPct val="100000"/>
              </a:lnSpc>
              <a:spcBef>
                <a:spcPts val="0"/>
              </a:spcBef>
              <a:spcAft>
                <a:spcPts val="0"/>
              </a:spcAft>
              <a:buClr>
                <a:srgbClr val="000000"/>
              </a:buClr>
              <a:buSzPts val="2400"/>
              <a:buFont typeface="Arial"/>
              <a:buNone/>
            </a:pPr>
            <a:endParaRPr sz="3600" b="1" i="0" u="none" strike="noStrike" cap="none" dirty="0">
              <a:solidFill>
                <a:srgbClr val="2F549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AB16C75D-1A28-333D-8775-C119E37C8F00}"/>
            </a:ext>
          </a:extLst>
        </p:cNvPr>
        <p:cNvGrpSpPr/>
        <p:nvPr/>
      </p:nvGrpSpPr>
      <p:grpSpPr>
        <a:xfrm>
          <a:off x="0" y="0"/>
          <a:ext cx="0" cy="0"/>
          <a:chOff x="0" y="0"/>
          <a:chExt cx="0" cy="0"/>
        </a:xfrm>
      </p:grpSpPr>
      <p:sp>
        <p:nvSpPr>
          <p:cNvPr id="88" name="Google Shape;88;p2">
            <a:extLst>
              <a:ext uri="{FF2B5EF4-FFF2-40B4-BE49-F238E27FC236}">
                <a16:creationId xmlns:a16="http://schemas.microsoft.com/office/drawing/2014/main" id="{02CC8D8F-FAA4-FD45-D01F-D41FBC05FF85}"/>
              </a:ext>
            </a:extLst>
          </p:cNvPr>
          <p:cNvSpPr txBox="1">
            <a:spLocks noGrp="1"/>
          </p:cNvSpPr>
          <p:nvPr>
            <p:ph type="title"/>
          </p:nvPr>
        </p:nvSpPr>
        <p:spPr>
          <a:xfrm>
            <a:off x="234950" y="365125"/>
            <a:ext cx="11889994" cy="828675"/>
          </a:xfrm>
          <a:prstGeom prst="rect">
            <a:avLst/>
          </a:prstGeom>
          <a:noFill/>
          <a:ln>
            <a:noFill/>
          </a:ln>
        </p:spPr>
        <p:txBody>
          <a:bodyPr spcFirstLastPara="1" wrap="square" lIns="91425" tIns="45700" rIns="91425" bIns="45700" anchor="ctr" anchorCtr="0">
            <a:noAutofit/>
          </a:bodyPr>
          <a:lstStyle/>
          <a:p>
            <a:pPr lvl="0" algn="l"/>
            <a:r>
              <a:rPr lang="en-US" dirty="0"/>
              <a:t>Backup Slides</a:t>
            </a:r>
            <a:endParaRPr dirty="0"/>
          </a:p>
        </p:txBody>
      </p:sp>
      <p:sp>
        <p:nvSpPr>
          <p:cNvPr id="89" name="Google Shape;89;p2">
            <a:extLst>
              <a:ext uri="{FF2B5EF4-FFF2-40B4-BE49-F238E27FC236}">
                <a16:creationId xmlns:a16="http://schemas.microsoft.com/office/drawing/2014/main" id="{0AC9314C-D34E-C830-3D2C-5E0F5F016B7E}"/>
              </a:ext>
            </a:extLst>
          </p:cNvPr>
          <p:cNvSpPr txBox="1">
            <a:spLocks noGrp="1"/>
          </p:cNvSpPr>
          <p:nvPr>
            <p:ph type="body" idx="1"/>
          </p:nvPr>
        </p:nvSpPr>
        <p:spPr>
          <a:xfrm>
            <a:off x="234949" y="1253330"/>
            <a:ext cx="10888679" cy="5180841"/>
          </a:xfrm>
          <a:prstGeom prst="rect">
            <a:avLst/>
          </a:prstGeom>
          <a:noFill/>
          <a:ln>
            <a:noFill/>
          </a:ln>
        </p:spPr>
        <p:txBody>
          <a:bodyPr spcFirstLastPara="1" wrap="square" lIns="91425" tIns="45700" rIns="91425" bIns="45700" anchor="t" anchorCtr="0">
            <a:noAutofit/>
          </a:bodyPr>
          <a:lstStyle/>
          <a:p>
            <a:pPr marL="685800" lvl="0" indent="-457200">
              <a:lnSpc>
                <a:spcPct val="110000"/>
              </a:lnSpc>
              <a:spcBef>
                <a:spcPts val="0"/>
              </a:spcBef>
              <a:spcAft>
                <a:spcPts val="600"/>
              </a:spcAft>
              <a:buFont typeface="Wingdings" panose="05000000000000000000" pitchFamily="2" charset="2"/>
              <a:buChar char="§"/>
            </a:pPr>
            <a:endParaRPr lang="en-US" sz="2400" b="1" dirty="0"/>
          </a:p>
        </p:txBody>
      </p:sp>
    </p:spTree>
    <p:extLst>
      <p:ext uri="{BB962C8B-B14F-4D97-AF65-F5344CB8AC3E}">
        <p14:creationId xmlns:p14="http://schemas.microsoft.com/office/powerpoint/2010/main" val="3125962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234950" y="365125"/>
            <a:ext cx="10515600" cy="828675"/>
          </a:xfrm>
          <a:prstGeom prst="rect">
            <a:avLst/>
          </a:prstGeom>
          <a:noFill/>
          <a:ln>
            <a:noFill/>
          </a:ln>
        </p:spPr>
        <p:txBody>
          <a:bodyPr spcFirstLastPara="1" wrap="square" lIns="91425" tIns="45700" rIns="91425" bIns="45700" anchor="ctr" anchorCtr="0">
            <a:noAutofit/>
          </a:bodyPr>
          <a:lstStyle/>
          <a:p>
            <a:pPr lvl="0" algn="l"/>
            <a:r>
              <a:rPr lang="en-US" dirty="0"/>
              <a:t>Daily Lightning/Fire Maps</a:t>
            </a:r>
            <a:endParaRPr dirty="0"/>
          </a:p>
        </p:txBody>
      </p:sp>
      <p:sp>
        <p:nvSpPr>
          <p:cNvPr id="5" name="Rectangle 4">
            <a:extLst>
              <a:ext uri="{FF2B5EF4-FFF2-40B4-BE49-F238E27FC236}">
                <a16:creationId xmlns:a16="http://schemas.microsoft.com/office/drawing/2014/main" id="{62F3CC58-85FE-4238-9B81-783F40FF3829}"/>
              </a:ext>
            </a:extLst>
          </p:cNvPr>
          <p:cNvSpPr/>
          <p:nvPr/>
        </p:nvSpPr>
        <p:spPr>
          <a:xfrm>
            <a:off x="6699108" y="5867026"/>
            <a:ext cx="5334171" cy="338554"/>
          </a:xfrm>
          <a:prstGeom prst="rect">
            <a:avLst/>
          </a:prstGeom>
        </p:spPr>
        <p:txBody>
          <a:bodyPr wrap="square">
            <a:spAutoFit/>
          </a:bodyPr>
          <a:lstStyle/>
          <a:p>
            <a:r>
              <a:rPr lang="en-US" sz="1600" i="1" dirty="0">
                <a:latin typeface="Calibri" panose="020F0502020204030204" pitchFamily="34" charset="0"/>
                <a:cs typeface="Calibri" panose="020F0502020204030204" pitchFamily="34" charset="0"/>
              </a:rPr>
              <a:t>Example of daily html map from 14 July 2024 </a:t>
            </a:r>
          </a:p>
        </p:txBody>
      </p:sp>
      <p:pic>
        <p:nvPicPr>
          <p:cNvPr id="4" name="Picture 3">
            <a:extLst>
              <a:ext uri="{FF2B5EF4-FFF2-40B4-BE49-F238E27FC236}">
                <a16:creationId xmlns:a16="http://schemas.microsoft.com/office/drawing/2014/main" id="{9359C90A-CB12-4733-9570-7D9805903786}"/>
              </a:ext>
            </a:extLst>
          </p:cNvPr>
          <p:cNvPicPr>
            <a:picLocks noChangeAspect="1"/>
          </p:cNvPicPr>
          <p:nvPr/>
        </p:nvPicPr>
        <p:blipFill rotWithShape="1">
          <a:blip r:embed="rId3"/>
          <a:srcRect l="11823" t="18252" r="11823" b="9656"/>
          <a:stretch/>
        </p:blipFill>
        <p:spPr>
          <a:xfrm>
            <a:off x="3469063" y="1370264"/>
            <a:ext cx="8630375" cy="4379828"/>
          </a:xfrm>
          <a:prstGeom prst="rect">
            <a:avLst/>
          </a:prstGeom>
        </p:spPr>
      </p:pic>
      <p:sp>
        <p:nvSpPr>
          <p:cNvPr id="89" name="Google Shape;89;p2"/>
          <p:cNvSpPr txBox="1">
            <a:spLocks noGrp="1"/>
          </p:cNvSpPr>
          <p:nvPr>
            <p:ph type="body" idx="1"/>
          </p:nvPr>
        </p:nvSpPr>
        <p:spPr>
          <a:xfrm>
            <a:off x="234949" y="1253330"/>
            <a:ext cx="5334171" cy="5090319"/>
          </a:xfrm>
          <a:prstGeom prst="rect">
            <a:avLst/>
          </a:prstGeom>
          <a:noFill/>
          <a:ln>
            <a:noFill/>
          </a:ln>
        </p:spPr>
        <p:txBody>
          <a:bodyPr spcFirstLastPara="1" wrap="square" lIns="91425" tIns="45700" rIns="91425" bIns="45700" anchor="t" anchorCtr="0">
            <a:noAutofit/>
          </a:bodyPr>
          <a:lstStyle/>
          <a:p>
            <a:pPr marL="685800" lvl="0" indent="-457200">
              <a:lnSpc>
                <a:spcPct val="110000"/>
              </a:lnSpc>
              <a:spcBef>
                <a:spcPts val="0"/>
              </a:spcBef>
              <a:spcAft>
                <a:spcPts val="600"/>
              </a:spcAft>
              <a:buSzPct val="80000"/>
              <a:buFont typeface="Wingdings" panose="05000000000000000000" pitchFamily="2" charset="2"/>
              <a:buChar char="§"/>
            </a:pPr>
            <a:r>
              <a:rPr lang="en-US" sz="2400" b="1" dirty="0"/>
              <a:t>HTML maps display</a:t>
            </a:r>
          </a:p>
          <a:p>
            <a:pPr marL="685800" lvl="0" indent="-457200">
              <a:lnSpc>
                <a:spcPct val="110000"/>
              </a:lnSpc>
              <a:spcBef>
                <a:spcPts val="0"/>
              </a:spcBef>
              <a:spcAft>
                <a:spcPts val="600"/>
              </a:spcAft>
              <a:buSzPct val="100000"/>
              <a:buFont typeface="+mj-lt"/>
              <a:buAutoNum type="arabicParenR"/>
            </a:pPr>
            <a:r>
              <a:rPr lang="en-US" sz="2400" b="1" dirty="0"/>
              <a:t>New fire reports</a:t>
            </a:r>
          </a:p>
          <a:p>
            <a:pPr marL="1143000" lvl="1" indent="-457200">
              <a:lnSpc>
                <a:spcPct val="110000"/>
              </a:lnSpc>
              <a:spcBef>
                <a:spcPts val="0"/>
              </a:spcBef>
              <a:spcAft>
                <a:spcPts val="600"/>
              </a:spcAft>
              <a:buFont typeface="Wingdings" panose="05000000000000000000" pitchFamily="2" charset="2"/>
              <a:buChar char="§"/>
            </a:pPr>
            <a:r>
              <a:rPr lang="en-US" sz="2000" b="1" dirty="0"/>
              <a:t>Green = Natural</a:t>
            </a:r>
          </a:p>
          <a:p>
            <a:pPr marL="1143000" lvl="1" indent="-457200">
              <a:lnSpc>
                <a:spcPct val="110000"/>
              </a:lnSpc>
              <a:spcBef>
                <a:spcPts val="0"/>
              </a:spcBef>
              <a:spcAft>
                <a:spcPts val="600"/>
              </a:spcAft>
              <a:buFont typeface="Wingdings" panose="05000000000000000000" pitchFamily="2" charset="2"/>
              <a:buChar char="§"/>
            </a:pPr>
            <a:r>
              <a:rPr lang="en-US" sz="2000" b="1" dirty="0"/>
              <a:t>Red = Unknown</a:t>
            </a:r>
          </a:p>
          <a:p>
            <a:pPr marL="685800" lvl="0" indent="-457200">
              <a:lnSpc>
                <a:spcPct val="110000"/>
              </a:lnSpc>
              <a:spcBef>
                <a:spcPts val="0"/>
              </a:spcBef>
              <a:spcAft>
                <a:spcPts val="600"/>
              </a:spcAft>
              <a:buSzPct val="100000"/>
              <a:buFont typeface="+mj-lt"/>
              <a:buAutoNum type="arabicParenR"/>
            </a:pPr>
            <a:r>
              <a:rPr lang="en-US" sz="2400" b="1" dirty="0"/>
              <a:t>Nearest NLDN strokes</a:t>
            </a:r>
          </a:p>
          <a:p>
            <a:pPr marL="1143000" lvl="1" indent="-457200">
              <a:lnSpc>
                <a:spcPct val="110000"/>
              </a:lnSpc>
              <a:spcBef>
                <a:spcPts val="0"/>
              </a:spcBef>
              <a:spcAft>
                <a:spcPts val="600"/>
              </a:spcAft>
              <a:buFont typeface="Wingdings" panose="05000000000000000000" pitchFamily="2" charset="2"/>
              <a:buChar char="§"/>
            </a:pPr>
            <a:r>
              <a:rPr lang="en-US" sz="2000" b="1" dirty="0"/>
              <a:t>Diamond = -CG</a:t>
            </a:r>
          </a:p>
          <a:p>
            <a:pPr marL="1143000" lvl="1" indent="-457200">
              <a:lnSpc>
                <a:spcPct val="110000"/>
              </a:lnSpc>
              <a:spcBef>
                <a:spcPts val="0"/>
              </a:spcBef>
              <a:spcAft>
                <a:spcPts val="600"/>
              </a:spcAft>
              <a:buFont typeface="Wingdings" panose="05000000000000000000" pitchFamily="2" charset="2"/>
              <a:buChar char="§"/>
            </a:pPr>
            <a:r>
              <a:rPr lang="en-US" sz="2000" b="1" dirty="0"/>
              <a:t>Plus = +CG</a:t>
            </a:r>
          </a:p>
          <a:p>
            <a:pPr marL="1143000" lvl="1" indent="-457200">
              <a:lnSpc>
                <a:spcPct val="110000"/>
              </a:lnSpc>
              <a:spcBef>
                <a:spcPts val="0"/>
              </a:spcBef>
              <a:spcAft>
                <a:spcPts val="600"/>
              </a:spcAft>
              <a:buFont typeface="Wingdings" panose="05000000000000000000" pitchFamily="2" charset="2"/>
              <a:buChar char="§"/>
            </a:pPr>
            <a:r>
              <a:rPr lang="en-US" sz="2000" b="1" dirty="0"/>
              <a:t>Hexagon = IC</a:t>
            </a:r>
          </a:p>
          <a:p>
            <a:pPr marL="1143000" lvl="1" indent="-457200">
              <a:lnSpc>
                <a:spcPct val="110000"/>
              </a:lnSpc>
              <a:spcBef>
                <a:spcPts val="0"/>
              </a:spcBef>
              <a:spcAft>
                <a:spcPts val="600"/>
              </a:spcAft>
              <a:buFont typeface="Wingdings" panose="05000000000000000000" pitchFamily="2" charset="2"/>
              <a:buChar char="§"/>
            </a:pPr>
            <a:r>
              <a:rPr lang="en-US" sz="2000" b="1" dirty="0"/>
              <a:t>Size scaled by estimated peak current</a:t>
            </a:r>
            <a:endParaRPr lang="en-US" sz="2000" b="1" i="1" dirty="0"/>
          </a:p>
          <a:p>
            <a:pPr marL="685800" lvl="0" indent="-457200">
              <a:lnSpc>
                <a:spcPct val="110000"/>
              </a:lnSpc>
              <a:spcBef>
                <a:spcPts val="0"/>
              </a:spcBef>
              <a:spcAft>
                <a:spcPts val="600"/>
              </a:spcAft>
              <a:buSzPct val="80000"/>
              <a:buFont typeface="Wingdings" panose="05000000000000000000" pitchFamily="2" charset="2"/>
              <a:buChar char="§"/>
            </a:pPr>
            <a:r>
              <a:rPr lang="en-US" sz="2400" b="1" dirty="0"/>
              <a:t>Maps include zoom, pan, and hover/query functionality</a:t>
            </a:r>
          </a:p>
          <a:p>
            <a:pPr marL="685800" lvl="0" indent="-457200">
              <a:lnSpc>
                <a:spcPct val="110000"/>
              </a:lnSpc>
              <a:spcBef>
                <a:spcPts val="0"/>
              </a:spcBef>
              <a:spcAft>
                <a:spcPts val="600"/>
              </a:spcAft>
              <a:buFont typeface="Wingdings" panose="05000000000000000000" pitchFamily="2" charset="2"/>
              <a:buChar char="§"/>
            </a:pPr>
            <a:endParaRPr lang="en-US" sz="2400" b="1" dirty="0"/>
          </a:p>
        </p:txBody>
      </p:sp>
    </p:spTree>
    <p:extLst>
      <p:ext uri="{BB962C8B-B14F-4D97-AF65-F5344CB8AC3E}">
        <p14:creationId xmlns:p14="http://schemas.microsoft.com/office/powerpoint/2010/main" val="1807752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6" name="Picture 5">
            <a:extLst>
              <a:ext uri="{FF2B5EF4-FFF2-40B4-BE49-F238E27FC236}">
                <a16:creationId xmlns:a16="http://schemas.microsoft.com/office/drawing/2014/main" id="{E10A3E36-DF6C-43BD-BF45-5472FDF4F86B}"/>
              </a:ext>
            </a:extLst>
          </p:cNvPr>
          <p:cNvPicPr>
            <a:picLocks noChangeAspect="1"/>
          </p:cNvPicPr>
          <p:nvPr/>
        </p:nvPicPr>
        <p:blipFill rotWithShape="1">
          <a:blip r:embed="rId3"/>
          <a:srcRect l="18939" t="17971" r="39546" b="9657"/>
          <a:stretch/>
        </p:blipFill>
        <p:spPr>
          <a:xfrm>
            <a:off x="823761" y="2775886"/>
            <a:ext cx="4295774" cy="4025221"/>
          </a:xfrm>
          <a:prstGeom prst="rect">
            <a:avLst/>
          </a:prstGeom>
          <a:ln w="25400">
            <a:solidFill>
              <a:srgbClr val="FFFF00"/>
            </a:solidFill>
          </a:ln>
        </p:spPr>
      </p:pic>
      <p:pic>
        <p:nvPicPr>
          <p:cNvPr id="7" name="Picture 6">
            <a:extLst>
              <a:ext uri="{FF2B5EF4-FFF2-40B4-BE49-F238E27FC236}">
                <a16:creationId xmlns:a16="http://schemas.microsoft.com/office/drawing/2014/main" id="{AFD949E2-1E0A-4930-9EA5-3EB6E96AC7E1}"/>
              </a:ext>
            </a:extLst>
          </p:cNvPr>
          <p:cNvPicPr>
            <a:picLocks noChangeAspect="1"/>
          </p:cNvPicPr>
          <p:nvPr/>
        </p:nvPicPr>
        <p:blipFill rotWithShape="1">
          <a:blip r:embed="rId4"/>
          <a:srcRect l="22732" t="18252" r="18814" b="9656"/>
          <a:stretch/>
        </p:blipFill>
        <p:spPr>
          <a:xfrm>
            <a:off x="7144141" y="36966"/>
            <a:ext cx="5009758" cy="3320978"/>
          </a:xfrm>
          <a:prstGeom prst="rect">
            <a:avLst/>
          </a:prstGeom>
          <a:noFill/>
          <a:ln w="25400">
            <a:solidFill>
              <a:srgbClr val="C00000"/>
            </a:solidFill>
          </a:ln>
        </p:spPr>
      </p:pic>
      <p:pic>
        <p:nvPicPr>
          <p:cNvPr id="8" name="Picture 7">
            <a:extLst>
              <a:ext uri="{FF2B5EF4-FFF2-40B4-BE49-F238E27FC236}">
                <a16:creationId xmlns:a16="http://schemas.microsoft.com/office/drawing/2014/main" id="{DA26DC15-6C5C-4C10-A9D3-1A557069075F}"/>
              </a:ext>
            </a:extLst>
          </p:cNvPr>
          <p:cNvPicPr>
            <a:picLocks noChangeAspect="1"/>
          </p:cNvPicPr>
          <p:nvPr/>
        </p:nvPicPr>
        <p:blipFill rotWithShape="1">
          <a:blip r:embed="rId5"/>
          <a:srcRect l="10593" t="20834" r="8299" b="5524"/>
          <a:stretch/>
        </p:blipFill>
        <p:spPr>
          <a:xfrm>
            <a:off x="5217482" y="3426901"/>
            <a:ext cx="6933328" cy="3383633"/>
          </a:xfrm>
          <a:prstGeom prst="rect">
            <a:avLst/>
          </a:prstGeom>
          <a:ln w="25400">
            <a:solidFill>
              <a:srgbClr val="0070C0"/>
            </a:solidFill>
          </a:ln>
        </p:spPr>
      </p:pic>
      <p:pic>
        <p:nvPicPr>
          <p:cNvPr id="9" name="Picture 8">
            <a:extLst>
              <a:ext uri="{FF2B5EF4-FFF2-40B4-BE49-F238E27FC236}">
                <a16:creationId xmlns:a16="http://schemas.microsoft.com/office/drawing/2014/main" id="{12C6DDAA-6094-4D0B-81F9-67BE0BB4F076}"/>
              </a:ext>
            </a:extLst>
          </p:cNvPr>
          <p:cNvPicPr>
            <a:picLocks noChangeAspect="1"/>
          </p:cNvPicPr>
          <p:nvPr/>
        </p:nvPicPr>
        <p:blipFill rotWithShape="1">
          <a:blip r:embed="rId6"/>
          <a:srcRect l="11823" t="18252" r="11823" b="9656"/>
          <a:stretch/>
        </p:blipFill>
        <p:spPr>
          <a:xfrm>
            <a:off x="833188" y="39083"/>
            <a:ext cx="5197033" cy="2637442"/>
          </a:xfrm>
          <a:prstGeom prst="rect">
            <a:avLst/>
          </a:prstGeom>
          <a:ln w="25400">
            <a:solidFill>
              <a:schemeClr val="tx1"/>
            </a:solidFill>
          </a:ln>
        </p:spPr>
      </p:pic>
      <p:sp>
        <p:nvSpPr>
          <p:cNvPr id="2" name="Rectangle 1">
            <a:extLst>
              <a:ext uri="{FF2B5EF4-FFF2-40B4-BE49-F238E27FC236}">
                <a16:creationId xmlns:a16="http://schemas.microsoft.com/office/drawing/2014/main" id="{2AE6817B-1AD9-42E8-80F9-31EB2242DC35}"/>
              </a:ext>
            </a:extLst>
          </p:cNvPr>
          <p:cNvSpPr/>
          <p:nvPr/>
        </p:nvSpPr>
        <p:spPr>
          <a:xfrm>
            <a:off x="2857794" y="1438275"/>
            <a:ext cx="1463040" cy="73152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24975F-3193-4864-99DE-4B5DD3B4ACA1}"/>
              </a:ext>
            </a:extLst>
          </p:cNvPr>
          <p:cNvSpPr/>
          <p:nvPr/>
        </p:nvSpPr>
        <p:spPr>
          <a:xfrm>
            <a:off x="2019594" y="1174750"/>
            <a:ext cx="228600" cy="228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2A369B-BA9A-4062-AA7C-99DF37C2C19E}"/>
              </a:ext>
            </a:extLst>
          </p:cNvPr>
          <p:cNvSpPr/>
          <p:nvPr/>
        </p:nvSpPr>
        <p:spPr>
          <a:xfrm>
            <a:off x="1143294" y="370999"/>
            <a:ext cx="952500" cy="7829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8D759C-B475-4248-8C6E-60CBCE11B210}"/>
              </a:ext>
            </a:extLst>
          </p:cNvPr>
          <p:cNvSpPr/>
          <p:nvPr/>
        </p:nvSpPr>
        <p:spPr>
          <a:xfrm>
            <a:off x="5275060" y="2816167"/>
            <a:ext cx="1813317" cy="461665"/>
          </a:xfrm>
          <a:prstGeom prst="rect">
            <a:avLst/>
          </a:prstGeom>
        </p:spPr>
        <p:txBody>
          <a:bodyPr wrap="none">
            <a:spAutoFit/>
          </a:bodyPr>
          <a:lstStyle/>
          <a:p>
            <a:r>
              <a:rPr lang="en-US" sz="2400" b="1" dirty="0">
                <a:latin typeface="Calibri" panose="020F0502020204030204" pitchFamily="34" charset="0"/>
                <a:cs typeface="Calibri" panose="020F0502020204030204" pitchFamily="34" charset="0"/>
              </a:rPr>
              <a:t>14 July 2024 </a:t>
            </a:r>
            <a:endParaRPr lang="en-US" sz="2400" b="1" dirty="0"/>
          </a:p>
        </p:txBody>
      </p:sp>
    </p:spTree>
    <p:extLst>
      <p:ext uri="{BB962C8B-B14F-4D97-AF65-F5344CB8AC3E}">
        <p14:creationId xmlns:p14="http://schemas.microsoft.com/office/powerpoint/2010/main" val="2900081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234950" y="365125"/>
            <a:ext cx="10515600" cy="828675"/>
          </a:xfrm>
          <a:prstGeom prst="rect">
            <a:avLst/>
          </a:prstGeom>
          <a:noFill/>
          <a:ln>
            <a:noFill/>
          </a:ln>
        </p:spPr>
        <p:txBody>
          <a:bodyPr spcFirstLastPara="1" wrap="square" lIns="91425" tIns="45700" rIns="91425" bIns="45700" anchor="ctr" anchorCtr="0">
            <a:noAutofit/>
          </a:bodyPr>
          <a:lstStyle/>
          <a:p>
            <a:pPr lvl="0" algn="l"/>
            <a:r>
              <a:rPr lang="en-US" dirty="0"/>
              <a:t>Identifying Ignition Strokes</a:t>
            </a:r>
            <a:endParaRPr dirty="0"/>
          </a:p>
        </p:txBody>
      </p:sp>
      <p:pic>
        <p:nvPicPr>
          <p:cNvPr id="8" name="Picture 7">
            <a:extLst>
              <a:ext uri="{FF2B5EF4-FFF2-40B4-BE49-F238E27FC236}">
                <a16:creationId xmlns:a16="http://schemas.microsoft.com/office/drawing/2014/main" id="{6EDA6E25-B5FA-4CB2-9BE7-87E2ABF63AEE}"/>
              </a:ext>
            </a:extLst>
          </p:cNvPr>
          <p:cNvPicPr>
            <a:picLocks noChangeAspect="1"/>
          </p:cNvPicPr>
          <p:nvPr/>
        </p:nvPicPr>
        <p:blipFill rotWithShape="1">
          <a:blip r:embed="rId3"/>
          <a:srcRect l="33769" t="26756" r="52982" b="30054"/>
          <a:stretch/>
        </p:blipFill>
        <p:spPr>
          <a:xfrm>
            <a:off x="6314115" y="1274694"/>
            <a:ext cx="2905125" cy="5090319"/>
          </a:xfrm>
          <a:prstGeom prst="rect">
            <a:avLst/>
          </a:prstGeom>
        </p:spPr>
      </p:pic>
      <p:pic>
        <p:nvPicPr>
          <p:cNvPr id="9" name="Picture 8">
            <a:extLst>
              <a:ext uri="{FF2B5EF4-FFF2-40B4-BE49-F238E27FC236}">
                <a16:creationId xmlns:a16="http://schemas.microsoft.com/office/drawing/2014/main" id="{1B80F490-0420-43F6-8EC2-0C286639E770}"/>
              </a:ext>
            </a:extLst>
          </p:cNvPr>
          <p:cNvPicPr>
            <a:picLocks noChangeAspect="1"/>
          </p:cNvPicPr>
          <p:nvPr/>
        </p:nvPicPr>
        <p:blipFill rotWithShape="1">
          <a:blip r:embed="rId4"/>
          <a:srcRect l="33672" t="26547" r="52966" b="29893"/>
          <a:stretch/>
        </p:blipFill>
        <p:spPr>
          <a:xfrm>
            <a:off x="9255083" y="1274694"/>
            <a:ext cx="2905125" cy="5090319"/>
          </a:xfrm>
          <a:prstGeom prst="rect">
            <a:avLst/>
          </a:prstGeom>
        </p:spPr>
      </p:pic>
      <p:sp>
        <p:nvSpPr>
          <p:cNvPr id="10" name="Rectangle 9">
            <a:extLst>
              <a:ext uri="{FF2B5EF4-FFF2-40B4-BE49-F238E27FC236}">
                <a16:creationId xmlns:a16="http://schemas.microsoft.com/office/drawing/2014/main" id="{3395E91E-C8B3-4CF1-82B4-D19FAD4B01D1}"/>
              </a:ext>
            </a:extLst>
          </p:cNvPr>
          <p:cNvSpPr/>
          <p:nvPr/>
        </p:nvSpPr>
        <p:spPr>
          <a:xfrm>
            <a:off x="6314115" y="948938"/>
            <a:ext cx="2905125" cy="369332"/>
          </a:xfrm>
          <a:prstGeom prst="rect">
            <a:avLst/>
          </a:prstGeom>
        </p:spPr>
        <p:txBody>
          <a:bodyPr wrap="square">
            <a:spAutoFit/>
          </a:bodyPr>
          <a:lstStyle/>
          <a:p>
            <a:pPr algn="ctr"/>
            <a:r>
              <a:rPr lang="en-US" sz="1800" b="1" dirty="0">
                <a:latin typeface="Calibri" panose="020F0502020204030204" pitchFamily="34" charset="0"/>
                <a:cs typeface="Calibri" panose="020F0502020204030204" pitchFamily="34" charset="0"/>
              </a:rPr>
              <a:t>Hover Text (Lightning)</a:t>
            </a:r>
          </a:p>
        </p:txBody>
      </p:sp>
      <p:sp>
        <p:nvSpPr>
          <p:cNvPr id="11" name="Rectangle 10">
            <a:extLst>
              <a:ext uri="{FF2B5EF4-FFF2-40B4-BE49-F238E27FC236}">
                <a16:creationId xmlns:a16="http://schemas.microsoft.com/office/drawing/2014/main" id="{E773F6B4-09BF-4AE9-9046-4E5CBDC4F55F}"/>
              </a:ext>
            </a:extLst>
          </p:cNvPr>
          <p:cNvSpPr/>
          <p:nvPr/>
        </p:nvSpPr>
        <p:spPr>
          <a:xfrm>
            <a:off x="9292787" y="944054"/>
            <a:ext cx="2851781" cy="369332"/>
          </a:xfrm>
          <a:prstGeom prst="rect">
            <a:avLst/>
          </a:prstGeom>
        </p:spPr>
        <p:txBody>
          <a:bodyPr wrap="square">
            <a:spAutoFit/>
          </a:bodyPr>
          <a:lstStyle/>
          <a:p>
            <a:pPr algn="ctr"/>
            <a:r>
              <a:rPr lang="en-US" sz="1800" b="1" dirty="0">
                <a:latin typeface="Calibri" panose="020F0502020204030204" pitchFamily="34" charset="0"/>
                <a:cs typeface="Calibri" panose="020F0502020204030204" pitchFamily="34" charset="0"/>
              </a:rPr>
              <a:t>Hover Text (Reports)</a:t>
            </a:r>
          </a:p>
        </p:txBody>
      </p:sp>
      <p:pic>
        <p:nvPicPr>
          <p:cNvPr id="3" name="Picture 2">
            <a:extLst>
              <a:ext uri="{FF2B5EF4-FFF2-40B4-BE49-F238E27FC236}">
                <a16:creationId xmlns:a16="http://schemas.microsoft.com/office/drawing/2014/main" id="{EFE12140-1F37-4860-8941-50D3EA169E2F}"/>
              </a:ext>
            </a:extLst>
          </p:cNvPr>
          <p:cNvPicPr>
            <a:picLocks noChangeAspect="1"/>
          </p:cNvPicPr>
          <p:nvPr/>
        </p:nvPicPr>
        <p:blipFill rotWithShape="1">
          <a:blip r:embed="rId3"/>
          <a:srcRect l="10625" t="20059" r="16433" b="15293"/>
          <a:stretch/>
        </p:blipFill>
        <p:spPr>
          <a:xfrm>
            <a:off x="28576" y="1080703"/>
            <a:ext cx="6248765" cy="2976794"/>
          </a:xfrm>
          <a:prstGeom prst="rect">
            <a:avLst/>
          </a:prstGeom>
        </p:spPr>
      </p:pic>
      <p:pic>
        <p:nvPicPr>
          <p:cNvPr id="13" name="Picture 12">
            <a:extLst>
              <a:ext uri="{FF2B5EF4-FFF2-40B4-BE49-F238E27FC236}">
                <a16:creationId xmlns:a16="http://schemas.microsoft.com/office/drawing/2014/main" id="{D520105C-B372-4B1E-A76D-C1AEF8E41C47}"/>
              </a:ext>
            </a:extLst>
          </p:cNvPr>
          <p:cNvPicPr>
            <a:picLocks noChangeAspect="1"/>
          </p:cNvPicPr>
          <p:nvPr/>
        </p:nvPicPr>
        <p:blipFill>
          <a:blip r:embed="rId5"/>
          <a:stretch>
            <a:fillRect/>
          </a:stretch>
        </p:blipFill>
        <p:spPr>
          <a:xfrm>
            <a:off x="18854" y="3485557"/>
            <a:ext cx="6248764" cy="2890873"/>
          </a:xfrm>
          <a:prstGeom prst="rect">
            <a:avLst/>
          </a:prstGeom>
        </p:spPr>
      </p:pic>
      <p:sp>
        <p:nvSpPr>
          <p:cNvPr id="16" name="Rectangle 15">
            <a:extLst>
              <a:ext uri="{FF2B5EF4-FFF2-40B4-BE49-F238E27FC236}">
                <a16:creationId xmlns:a16="http://schemas.microsoft.com/office/drawing/2014/main" id="{D600E400-1F42-43F5-BE55-1323E7757B81}"/>
              </a:ext>
            </a:extLst>
          </p:cNvPr>
          <p:cNvSpPr/>
          <p:nvPr/>
        </p:nvSpPr>
        <p:spPr>
          <a:xfrm>
            <a:off x="4537571" y="1080703"/>
            <a:ext cx="1813317" cy="461665"/>
          </a:xfrm>
          <a:prstGeom prst="rect">
            <a:avLst/>
          </a:prstGeom>
        </p:spPr>
        <p:txBody>
          <a:bodyPr wrap="none">
            <a:spAutoFit/>
          </a:bodyPr>
          <a:lstStyle/>
          <a:p>
            <a:r>
              <a:rPr lang="en-US" sz="2400" b="1" dirty="0">
                <a:latin typeface="Calibri" panose="020F0502020204030204" pitchFamily="34" charset="0"/>
                <a:cs typeface="Calibri" panose="020F0502020204030204" pitchFamily="34" charset="0"/>
              </a:rPr>
              <a:t>14 July 2024 </a:t>
            </a:r>
            <a:endParaRPr lang="en-US" sz="2400" b="1" dirty="0"/>
          </a:p>
        </p:txBody>
      </p:sp>
      <p:cxnSp>
        <p:nvCxnSpPr>
          <p:cNvPr id="15" name="Straight Arrow Connector 14">
            <a:extLst>
              <a:ext uri="{FF2B5EF4-FFF2-40B4-BE49-F238E27FC236}">
                <a16:creationId xmlns:a16="http://schemas.microsoft.com/office/drawing/2014/main" id="{FB141EE4-2717-4384-BE5F-FD182D2A5B6D}"/>
              </a:ext>
            </a:extLst>
          </p:cNvPr>
          <p:cNvCxnSpPr>
            <a:cxnSpLocks/>
            <a:stCxn id="2" idx="2"/>
          </p:cNvCxnSpPr>
          <p:nvPr/>
        </p:nvCxnSpPr>
        <p:spPr>
          <a:xfrm>
            <a:off x="5948313" y="4112606"/>
            <a:ext cx="0" cy="23315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AF60F76-2F3B-42D4-B29E-BF231A8F25F2}"/>
              </a:ext>
            </a:extLst>
          </p:cNvPr>
          <p:cNvSpPr txBox="1"/>
          <p:nvPr/>
        </p:nvSpPr>
        <p:spPr>
          <a:xfrm>
            <a:off x="5458785" y="3712496"/>
            <a:ext cx="979055" cy="400110"/>
          </a:xfrm>
          <a:prstGeom prst="rect">
            <a:avLst/>
          </a:prstGeom>
          <a:noFill/>
        </p:spPr>
        <p:txBody>
          <a:bodyPr wrap="square" rtlCol="0">
            <a:spAutoFit/>
          </a:bodyPr>
          <a:lstStyle/>
          <a:p>
            <a:pPr algn="ctr"/>
            <a:r>
              <a:rPr lang="en-US" sz="1000" dirty="0">
                <a:solidFill>
                  <a:srgbClr val="0070C0"/>
                </a:solidFill>
              </a:rPr>
              <a:t>Added Manually</a:t>
            </a:r>
          </a:p>
        </p:txBody>
      </p:sp>
    </p:spTree>
    <p:extLst>
      <p:ext uri="{BB962C8B-B14F-4D97-AF65-F5344CB8AC3E}">
        <p14:creationId xmlns:p14="http://schemas.microsoft.com/office/powerpoint/2010/main" val="624543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234950" y="365125"/>
            <a:ext cx="10515600" cy="828675"/>
          </a:xfrm>
          <a:prstGeom prst="rect">
            <a:avLst/>
          </a:prstGeom>
          <a:noFill/>
          <a:ln>
            <a:noFill/>
          </a:ln>
        </p:spPr>
        <p:txBody>
          <a:bodyPr spcFirstLastPara="1" wrap="square" lIns="91425" tIns="45700" rIns="91425" bIns="45700" anchor="ctr" anchorCtr="0">
            <a:noAutofit/>
          </a:bodyPr>
          <a:lstStyle/>
          <a:p>
            <a:pPr lvl="0" algn="l"/>
            <a:r>
              <a:rPr lang="en-US" dirty="0"/>
              <a:t>Ignitions and Nulls</a:t>
            </a:r>
            <a:endParaRPr dirty="0"/>
          </a:p>
        </p:txBody>
      </p:sp>
      <p:sp>
        <p:nvSpPr>
          <p:cNvPr id="89" name="Google Shape;89;p2"/>
          <p:cNvSpPr txBox="1">
            <a:spLocks noGrp="1"/>
          </p:cNvSpPr>
          <p:nvPr>
            <p:ph type="body" idx="1"/>
          </p:nvPr>
        </p:nvSpPr>
        <p:spPr>
          <a:xfrm>
            <a:off x="234950" y="1253330"/>
            <a:ext cx="4761158" cy="5090319"/>
          </a:xfrm>
          <a:prstGeom prst="rect">
            <a:avLst/>
          </a:prstGeom>
          <a:noFill/>
          <a:ln>
            <a:noFill/>
          </a:ln>
        </p:spPr>
        <p:txBody>
          <a:bodyPr spcFirstLastPara="1" wrap="square" lIns="91425" tIns="45700" rIns="91425" bIns="45700" anchor="t" anchorCtr="0">
            <a:noAutofit/>
          </a:bodyPr>
          <a:lstStyle/>
          <a:p>
            <a:pPr marL="685800" lvl="0" indent="-457200">
              <a:lnSpc>
                <a:spcPct val="110000"/>
              </a:lnSpc>
              <a:spcBef>
                <a:spcPts val="0"/>
              </a:spcBef>
              <a:spcAft>
                <a:spcPts val="1200"/>
              </a:spcAft>
              <a:buFont typeface="Wingdings" panose="05000000000000000000" pitchFamily="2" charset="2"/>
              <a:buChar char="§"/>
            </a:pPr>
            <a:r>
              <a:rPr lang="en-US" sz="2400" b="1" dirty="0"/>
              <a:t>Many variables differ between the ignition and null samples</a:t>
            </a:r>
          </a:p>
          <a:p>
            <a:pPr marL="685800" lvl="0" indent="-457200">
              <a:lnSpc>
                <a:spcPct val="110000"/>
              </a:lnSpc>
              <a:spcBef>
                <a:spcPts val="0"/>
              </a:spcBef>
              <a:spcAft>
                <a:spcPts val="1200"/>
              </a:spcAft>
              <a:buFont typeface="Wingdings" panose="05000000000000000000" pitchFamily="2" charset="2"/>
              <a:buChar char="§"/>
            </a:pPr>
            <a:r>
              <a:rPr lang="en-US" sz="2400" b="1" dirty="0"/>
              <a:t>ML models can leverage these difference to predict the likelihood of fire ignition</a:t>
            </a:r>
          </a:p>
        </p:txBody>
      </p:sp>
      <p:graphicFrame>
        <p:nvGraphicFramePr>
          <p:cNvPr id="6" name="Table 5">
            <a:extLst>
              <a:ext uri="{FF2B5EF4-FFF2-40B4-BE49-F238E27FC236}">
                <a16:creationId xmlns:a16="http://schemas.microsoft.com/office/drawing/2014/main" id="{5A4EFFB3-798F-4EFA-B810-211B3B063F14}"/>
              </a:ext>
            </a:extLst>
          </p:cNvPr>
          <p:cNvGraphicFramePr>
            <a:graphicFrameLocks noGrp="1"/>
          </p:cNvGraphicFramePr>
          <p:nvPr>
            <p:extLst>
              <p:ext uri="{D42A27DB-BD31-4B8C-83A1-F6EECF244321}">
                <p14:modId xmlns:p14="http://schemas.microsoft.com/office/powerpoint/2010/main" val="2532397931"/>
              </p:ext>
            </p:extLst>
          </p:nvPr>
        </p:nvGraphicFramePr>
        <p:xfrm>
          <a:off x="5352976" y="1729324"/>
          <a:ext cx="6728778" cy="2263140"/>
        </p:xfrm>
        <a:graphic>
          <a:graphicData uri="http://schemas.openxmlformats.org/drawingml/2006/table">
            <a:tbl>
              <a:tblPr>
                <a:tableStyleId>{5C22544A-7EE6-4342-B048-85BDC9FD1C3A}</a:tableStyleId>
              </a:tblPr>
              <a:tblGrid>
                <a:gridCol w="1326515">
                  <a:extLst>
                    <a:ext uri="{9D8B030D-6E8A-4147-A177-3AD203B41FA5}">
                      <a16:colId xmlns:a16="http://schemas.microsoft.com/office/drawing/2014/main" val="1252564811"/>
                    </a:ext>
                  </a:extLst>
                </a:gridCol>
                <a:gridCol w="1040765">
                  <a:extLst>
                    <a:ext uri="{9D8B030D-6E8A-4147-A177-3AD203B41FA5}">
                      <a16:colId xmlns:a16="http://schemas.microsoft.com/office/drawing/2014/main" val="3439076698"/>
                    </a:ext>
                  </a:extLst>
                </a:gridCol>
                <a:gridCol w="1009015">
                  <a:extLst>
                    <a:ext uri="{9D8B030D-6E8A-4147-A177-3AD203B41FA5}">
                      <a16:colId xmlns:a16="http://schemas.microsoft.com/office/drawing/2014/main" val="3071901817"/>
                    </a:ext>
                  </a:extLst>
                </a:gridCol>
                <a:gridCol w="1278890">
                  <a:extLst>
                    <a:ext uri="{9D8B030D-6E8A-4147-A177-3AD203B41FA5}">
                      <a16:colId xmlns:a16="http://schemas.microsoft.com/office/drawing/2014/main" val="1593245875"/>
                    </a:ext>
                  </a:extLst>
                </a:gridCol>
                <a:gridCol w="951865">
                  <a:extLst>
                    <a:ext uri="{9D8B030D-6E8A-4147-A177-3AD203B41FA5}">
                      <a16:colId xmlns:a16="http://schemas.microsoft.com/office/drawing/2014/main" val="3161060204"/>
                    </a:ext>
                  </a:extLst>
                </a:gridCol>
                <a:gridCol w="1121728">
                  <a:extLst>
                    <a:ext uri="{9D8B030D-6E8A-4147-A177-3AD203B41FA5}">
                      <a16:colId xmlns:a16="http://schemas.microsoft.com/office/drawing/2014/main" val="3449750933"/>
                    </a:ext>
                  </a:extLst>
                </a:gridCol>
              </a:tblGrid>
              <a:tr h="182880">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localqpe24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maxqpe24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meanvalue24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median24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coverage24</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89416285"/>
                  </a:ext>
                </a:extLst>
              </a:tr>
              <a:tr h="182880">
                <a:tc>
                  <a:txBody>
                    <a:bodyPr/>
                    <a:lstStyle/>
                    <a:p>
                      <a:pPr algn="l" fontAlgn="b"/>
                      <a:r>
                        <a:rPr lang="en-US" sz="1600" u="none" strike="noStrike" dirty="0" err="1">
                          <a:effectLst/>
                        </a:rPr>
                        <a:t>Ignit</a:t>
                      </a:r>
                      <a:r>
                        <a:rPr lang="en-US" sz="1600" u="none" strike="noStrike" dirty="0">
                          <a:effectLst/>
                        </a:rPr>
                        <a:t> Mean</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28.5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0.51</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21665870"/>
                  </a:ext>
                </a:extLst>
              </a:tr>
              <a:tr h="182880">
                <a:tc>
                  <a:txBody>
                    <a:bodyPr/>
                    <a:lstStyle/>
                    <a:p>
                      <a:pPr algn="l" fontAlgn="b"/>
                      <a:r>
                        <a:rPr lang="en-US" sz="1600" u="none" strike="noStrike" dirty="0" err="1">
                          <a:effectLst/>
                        </a:rPr>
                        <a:t>Ignit</a:t>
                      </a:r>
                      <a:r>
                        <a:rPr lang="en-US" sz="1600" u="none" strike="noStrike" dirty="0">
                          <a:effectLst/>
                        </a:rPr>
                        <a:t> Median</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21.6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0.50</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62591049"/>
                  </a:ext>
                </a:extLst>
              </a:tr>
              <a:tr h="182880">
                <a:tc>
                  <a:txBody>
                    <a:bodyPr/>
                    <a:lstStyle/>
                    <a:p>
                      <a:pPr algn="l" fontAlgn="b"/>
                      <a:r>
                        <a:rPr lang="en-US" sz="1600" u="none" strike="noStrike" dirty="0">
                          <a:effectLst/>
                        </a:rPr>
                        <a:t>Null Mean</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6.1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37.7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4.9</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0.60</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05422347"/>
                  </a:ext>
                </a:extLst>
              </a:tr>
              <a:tr h="182880">
                <a:tc>
                  <a:txBody>
                    <a:bodyPr/>
                    <a:lstStyle/>
                    <a:p>
                      <a:pPr algn="l" fontAlgn="b"/>
                      <a:r>
                        <a:rPr lang="en-US" sz="1600" u="none" strike="noStrike" dirty="0">
                          <a:effectLst/>
                        </a:rPr>
                        <a:t>Null Median</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31.5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0.63</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3371434"/>
                  </a:ext>
                </a:extLst>
              </a:tr>
              <a:tr h="182880">
                <a:tc>
                  <a:txBody>
                    <a:bodyPr/>
                    <a:lstStyle/>
                    <a:p>
                      <a:pPr algn="l" fontAlgn="b"/>
                      <a:r>
                        <a:rPr lang="en-US" sz="1600" u="none" strike="noStrike">
                          <a:effectLst/>
                        </a:rPr>
                        <a:t>Mean Diff</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9.1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0.1</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53561044"/>
                  </a:ext>
                </a:extLst>
              </a:tr>
              <a:tr h="182880">
                <a:tc>
                  <a:txBody>
                    <a:bodyPr/>
                    <a:lstStyle/>
                    <a:p>
                      <a:pPr algn="l" fontAlgn="b"/>
                      <a:r>
                        <a:rPr lang="en-US" sz="1600" u="none" strike="noStrike">
                          <a:effectLst/>
                        </a:rPr>
                        <a:t>Median Diff</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9.9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0.1</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26850591"/>
                  </a:ext>
                </a:extLst>
              </a:tr>
              <a:tr h="182880">
                <a:tc>
                  <a:txBody>
                    <a:bodyPr/>
                    <a:lstStyle/>
                    <a:p>
                      <a:pPr algn="l" fontAlgn="b"/>
                      <a:r>
                        <a:rPr lang="en-US" sz="1600" u="none" strike="noStrike" dirty="0">
                          <a:effectLst/>
                        </a:rPr>
                        <a:t>Mean Diff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26.6%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24.3%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27.9%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29.6%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16.4%</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14814583"/>
                  </a:ext>
                </a:extLst>
              </a:tr>
              <a:tr h="182880">
                <a:tc>
                  <a:txBody>
                    <a:bodyPr/>
                    <a:lstStyle/>
                    <a:p>
                      <a:pPr algn="l" fontAlgn="b"/>
                      <a:r>
                        <a:rPr lang="en-US" sz="1600" u="none" strike="noStrike" dirty="0">
                          <a:effectLst/>
                        </a:rPr>
                        <a:t>Median Diff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28.6%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31.4%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30.7%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31.8%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21.3%</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59071867"/>
                  </a:ext>
                </a:extLst>
              </a:tr>
            </a:tbl>
          </a:graphicData>
        </a:graphic>
      </p:graphicFrame>
      <p:graphicFrame>
        <p:nvGraphicFramePr>
          <p:cNvPr id="3" name="Table 2">
            <a:extLst>
              <a:ext uri="{FF2B5EF4-FFF2-40B4-BE49-F238E27FC236}">
                <a16:creationId xmlns:a16="http://schemas.microsoft.com/office/drawing/2014/main" id="{06C5E5AD-B74A-499C-8CBD-6147909D5F31}"/>
              </a:ext>
            </a:extLst>
          </p:cNvPr>
          <p:cNvGraphicFramePr>
            <a:graphicFrameLocks noGrp="1"/>
          </p:cNvGraphicFramePr>
          <p:nvPr>
            <p:extLst>
              <p:ext uri="{D42A27DB-BD31-4B8C-83A1-F6EECF244321}">
                <p14:modId xmlns:p14="http://schemas.microsoft.com/office/powerpoint/2010/main" val="2236844674"/>
              </p:ext>
            </p:extLst>
          </p:nvPr>
        </p:nvGraphicFramePr>
        <p:xfrm>
          <a:off x="2479285" y="4071082"/>
          <a:ext cx="9602469" cy="2263140"/>
        </p:xfrm>
        <a:graphic>
          <a:graphicData uri="http://schemas.openxmlformats.org/drawingml/2006/table">
            <a:tbl>
              <a:tblPr>
                <a:tableStyleId>{5C22544A-7EE6-4342-B048-85BDC9FD1C3A}</a:tableStyleId>
              </a:tblPr>
              <a:tblGrid>
                <a:gridCol w="1326515">
                  <a:extLst>
                    <a:ext uri="{9D8B030D-6E8A-4147-A177-3AD203B41FA5}">
                      <a16:colId xmlns:a16="http://schemas.microsoft.com/office/drawing/2014/main" val="2827790007"/>
                    </a:ext>
                  </a:extLst>
                </a:gridCol>
                <a:gridCol w="524827">
                  <a:extLst>
                    <a:ext uri="{9D8B030D-6E8A-4147-A177-3AD203B41FA5}">
                      <a16:colId xmlns:a16="http://schemas.microsoft.com/office/drawing/2014/main" val="3351208692"/>
                    </a:ext>
                  </a:extLst>
                </a:gridCol>
                <a:gridCol w="567690">
                  <a:extLst>
                    <a:ext uri="{9D8B030D-6E8A-4147-A177-3AD203B41FA5}">
                      <a16:colId xmlns:a16="http://schemas.microsoft.com/office/drawing/2014/main" val="2406859697"/>
                    </a:ext>
                  </a:extLst>
                </a:gridCol>
                <a:gridCol w="637540">
                  <a:extLst>
                    <a:ext uri="{9D8B030D-6E8A-4147-A177-3AD203B41FA5}">
                      <a16:colId xmlns:a16="http://schemas.microsoft.com/office/drawing/2014/main" val="7893432"/>
                    </a:ext>
                  </a:extLst>
                </a:gridCol>
                <a:gridCol w="637540">
                  <a:extLst>
                    <a:ext uri="{9D8B030D-6E8A-4147-A177-3AD203B41FA5}">
                      <a16:colId xmlns:a16="http://schemas.microsoft.com/office/drawing/2014/main" val="3414683190"/>
                    </a:ext>
                  </a:extLst>
                </a:gridCol>
                <a:gridCol w="748665">
                  <a:extLst>
                    <a:ext uri="{9D8B030D-6E8A-4147-A177-3AD203B41FA5}">
                      <a16:colId xmlns:a16="http://schemas.microsoft.com/office/drawing/2014/main" val="3882300027"/>
                    </a:ext>
                  </a:extLst>
                </a:gridCol>
                <a:gridCol w="681990">
                  <a:extLst>
                    <a:ext uri="{9D8B030D-6E8A-4147-A177-3AD203B41FA5}">
                      <a16:colId xmlns:a16="http://schemas.microsoft.com/office/drawing/2014/main" val="2493157267"/>
                    </a:ext>
                  </a:extLst>
                </a:gridCol>
                <a:gridCol w="681990">
                  <a:extLst>
                    <a:ext uri="{9D8B030D-6E8A-4147-A177-3AD203B41FA5}">
                      <a16:colId xmlns:a16="http://schemas.microsoft.com/office/drawing/2014/main" val="3548029529"/>
                    </a:ext>
                  </a:extLst>
                </a:gridCol>
                <a:gridCol w="761365">
                  <a:extLst>
                    <a:ext uri="{9D8B030D-6E8A-4147-A177-3AD203B41FA5}">
                      <a16:colId xmlns:a16="http://schemas.microsoft.com/office/drawing/2014/main" val="2426498148"/>
                    </a:ext>
                  </a:extLst>
                </a:gridCol>
                <a:gridCol w="750253">
                  <a:extLst>
                    <a:ext uri="{9D8B030D-6E8A-4147-A177-3AD203B41FA5}">
                      <a16:colId xmlns:a16="http://schemas.microsoft.com/office/drawing/2014/main" val="4005120579"/>
                    </a:ext>
                  </a:extLst>
                </a:gridCol>
                <a:gridCol w="885190">
                  <a:extLst>
                    <a:ext uri="{9D8B030D-6E8A-4147-A177-3AD203B41FA5}">
                      <a16:colId xmlns:a16="http://schemas.microsoft.com/office/drawing/2014/main" val="1509774140"/>
                    </a:ext>
                  </a:extLst>
                </a:gridCol>
                <a:gridCol w="670877">
                  <a:extLst>
                    <a:ext uri="{9D8B030D-6E8A-4147-A177-3AD203B41FA5}">
                      <a16:colId xmlns:a16="http://schemas.microsoft.com/office/drawing/2014/main" val="3816416436"/>
                    </a:ext>
                  </a:extLst>
                </a:gridCol>
                <a:gridCol w="728027">
                  <a:extLst>
                    <a:ext uri="{9D8B030D-6E8A-4147-A177-3AD203B41FA5}">
                      <a16:colId xmlns:a16="http://schemas.microsoft.com/office/drawing/2014/main" val="837933362"/>
                    </a:ext>
                  </a:extLst>
                </a:gridCol>
              </a:tblGrid>
              <a:tr h="182880">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rhLV</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wgLV</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wsLV</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pwLV</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capeLV</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pblRM</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elhRM</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umotLV</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vmotLV</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glmcount</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avgfed</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avgmfa</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10409406"/>
                  </a:ext>
                </a:extLst>
              </a:tr>
              <a:tr h="182880">
                <a:tc>
                  <a:txBody>
                    <a:bodyPr/>
                    <a:lstStyle/>
                    <a:p>
                      <a:pPr algn="l" fontAlgn="b"/>
                      <a:r>
                        <a:rPr lang="en-US" sz="1600" u="none" strike="noStrike">
                          <a:effectLst/>
                        </a:rPr>
                        <a:t>Mean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42.6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6.9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23.0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514.4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1442.7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8150.4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6.3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2630.4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466.8</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87611381"/>
                  </a:ext>
                </a:extLst>
              </a:tr>
              <a:tr h="182880">
                <a:tc>
                  <a:txBody>
                    <a:bodyPr/>
                    <a:lstStyle/>
                    <a:p>
                      <a:pPr algn="l" fontAlgn="b"/>
                      <a:r>
                        <a:rPr lang="en-US" sz="1600" u="none" strike="noStrike">
                          <a:effectLst/>
                        </a:rPr>
                        <a:t>Median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37.8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6.2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21.9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410.0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1373.7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8567.4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7.2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2201.5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402.2</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32267511"/>
                  </a:ext>
                </a:extLst>
              </a:tr>
              <a:tr h="182880">
                <a:tc>
                  <a:txBody>
                    <a:bodyPr/>
                    <a:lstStyle/>
                    <a:p>
                      <a:pPr algn="l" fontAlgn="b"/>
                      <a:r>
                        <a:rPr lang="en-US" sz="1600" u="none" strike="noStrike">
                          <a:effectLst/>
                        </a:rPr>
                        <a:t>Mean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45.5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7.6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5.3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25.5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714.4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1711.0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9585.5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5.1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3063.2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427.1</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53535845"/>
                  </a:ext>
                </a:extLst>
              </a:tr>
              <a:tr h="182880">
                <a:tc>
                  <a:txBody>
                    <a:bodyPr/>
                    <a:lstStyle/>
                    <a:p>
                      <a:pPr algn="l" fontAlgn="b"/>
                      <a:r>
                        <a:rPr lang="en-US" sz="1600" u="none" strike="noStrike">
                          <a:effectLst/>
                        </a:rPr>
                        <a:t>Median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41.3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6.8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24.6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580.0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1724.0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9905.4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5.9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2657.0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371.5</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31578651"/>
                  </a:ext>
                </a:extLst>
              </a:tr>
              <a:tr h="182880">
                <a:tc>
                  <a:txBody>
                    <a:bodyPr/>
                    <a:lstStyle/>
                    <a:p>
                      <a:pPr algn="l" fontAlgn="b"/>
                      <a:r>
                        <a:rPr lang="en-US" sz="1600" u="none" strike="noStrike">
                          <a:effectLst/>
                        </a:rPr>
                        <a:t>Mean Diff</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200.0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268.3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1435.1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432.8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-39.6</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18547839"/>
                  </a:ext>
                </a:extLst>
              </a:tr>
              <a:tr h="182880">
                <a:tc>
                  <a:txBody>
                    <a:bodyPr/>
                    <a:lstStyle/>
                    <a:p>
                      <a:pPr algn="l" fontAlgn="b"/>
                      <a:r>
                        <a:rPr lang="en-US" sz="1600" u="none" strike="noStrike">
                          <a:effectLst/>
                        </a:rPr>
                        <a:t>Median Diff</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170.0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350.3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1338.0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455.5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-30.8</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20850973"/>
                  </a:ext>
                </a:extLst>
              </a:tr>
              <a:tr h="182880">
                <a:tc>
                  <a:txBody>
                    <a:bodyPr/>
                    <a:lstStyle/>
                    <a:p>
                      <a:pPr algn="l" fontAlgn="b"/>
                      <a:r>
                        <a:rPr lang="en-US" sz="1600" u="none" strike="noStrike">
                          <a:effectLst/>
                        </a:rPr>
                        <a:t>Mean Diff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6.3%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9.0%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14.1%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9.9%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28.0%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15.7%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15.0%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-24.6%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77.9%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14.1%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-9.3%</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13322660"/>
                  </a:ext>
                </a:extLst>
              </a:tr>
              <a:tr h="182880">
                <a:tc>
                  <a:txBody>
                    <a:bodyPr/>
                    <a:lstStyle/>
                    <a:p>
                      <a:pPr algn="l" fontAlgn="b"/>
                      <a:r>
                        <a:rPr lang="en-US" sz="1600" u="none" strike="noStrike" dirty="0">
                          <a:effectLst/>
                        </a:rPr>
                        <a:t>Median Diff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8.5%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9.5%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16.8%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10.9%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29.3%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20.3%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13.5%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-22.1%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52.3%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17.1%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-8.3%</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92559771"/>
                  </a:ext>
                </a:extLst>
              </a:tr>
            </a:tbl>
          </a:graphicData>
        </a:graphic>
      </p:graphicFrame>
      <p:graphicFrame>
        <p:nvGraphicFramePr>
          <p:cNvPr id="8" name="Table 7">
            <a:extLst>
              <a:ext uri="{FF2B5EF4-FFF2-40B4-BE49-F238E27FC236}">
                <a16:creationId xmlns:a16="http://schemas.microsoft.com/office/drawing/2014/main" id="{A6732A6F-7632-4107-A6F2-FEB8276B8888}"/>
              </a:ext>
            </a:extLst>
          </p:cNvPr>
          <p:cNvGraphicFramePr>
            <a:graphicFrameLocks noGrp="1"/>
          </p:cNvGraphicFramePr>
          <p:nvPr>
            <p:extLst>
              <p:ext uri="{D42A27DB-BD31-4B8C-83A1-F6EECF244321}">
                <p14:modId xmlns:p14="http://schemas.microsoft.com/office/powerpoint/2010/main" val="3897697899"/>
              </p:ext>
            </p:extLst>
          </p:nvPr>
        </p:nvGraphicFramePr>
        <p:xfrm>
          <a:off x="4996108" y="393406"/>
          <a:ext cx="7085647" cy="1257300"/>
        </p:xfrm>
        <a:graphic>
          <a:graphicData uri="http://schemas.openxmlformats.org/drawingml/2006/table">
            <a:tbl>
              <a:tblPr>
                <a:tableStyleId>{5C22544A-7EE6-4342-B048-85BDC9FD1C3A}</a:tableStyleId>
              </a:tblPr>
              <a:tblGrid>
                <a:gridCol w="726440">
                  <a:extLst>
                    <a:ext uri="{9D8B030D-6E8A-4147-A177-3AD203B41FA5}">
                      <a16:colId xmlns:a16="http://schemas.microsoft.com/office/drawing/2014/main" val="1359977744"/>
                    </a:ext>
                  </a:extLst>
                </a:gridCol>
                <a:gridCol w="748665">
                  <a:extLst>
                    <a:ext uri="{9D8B030D-6E8A-4147-A177-3AD203B41FA5}">
                      <a16:colId xmlns:a16="http://schemas.microsoft.com/office/drawing/2014/main" val="1485937024"/>
                    </a:ext>
                  </a:extLst>
                </a:gridCol>
                <a:gridCol w="772477">
                  <a:extLst>
                    <a:ext uri="{9D8B030D-6E8A-4147-A177-3AD203B41FA5}">
                      <a16:colId xmlns:a16="http://schemas.microsoft.com/office/drawing/2014/main" val="2517416181"/>
                    </a:ext>
                  </a:extLst>
                </a:gridCol>
                <a:gridCol w="615315">
                  <a:extLst>
                    <a:ext uri="{9D8B030D-6E8A-4147-A177-3AD203B41FA5}">
                      <a16:colId xmlns:a16="http://schemas.microsoft.com/office/drawing/2014/main" val="537883140"/>
                    </a:ext>
                  </a:extLst>
                </a:gridCol>
                <a:gridCol w="558165">
                  <a:extLst>
                    <a:ext uri="{9D8B030D-6E8A-4147-A177-3AD203B41FA5}">
                      <a16:colId xmlns:a16="http://schemas.microsoft.com/office/drawing/2014/main" val="3153859125"/>
                    </a:ext>
                  </a:extLst>
                </a:gridCol>
                <a:gridCol w="615315">
                  <a:extLst>
                    <a:ext uri="{9D8B030D-6E8A-4147-A177-3AD203B41FA5}">
                      <a16:colId xmlns:a16="http://schemas.microsoft.com/office/drawing/2014/main" val="2560607980"/>
                    </a:ext>
                  </a:extLst>
                </a:gridCol>
                <a:gridCol w="1020127">
                  <a:extLst>
                    <a:ext uri="{9D8B030D-6E8A-4147-A177-3AD203B41FA5}">
                      <a16:colId xmlns:a16="http://schemas.microsoft.com/office/drawing/2014/main" val="2937741702"/>
                    </a:ext>
                  </a:extLst>
                </a:gridCol>
                <a:gridCol w="1132840">
                  <a:extLst>
                    <a:ext uri="{9D8B030D-6E8A-4147-A177-3AD203B41FA5}">
                      <a16:colId xmlns:a16="http://schemas.microsoft.com/office/drawing/2014/main" val="1424966353"/>
                    </a:ext>
                  </a:extLst>
                </a:gridCol>
                <a:gridCol w="896303">
                  <a:extLst>
                    <a:ext uri="{9D8B030D-6E8A-4147-A177-3AD203B41FA5}">
                      <a16:colId xmlns:a16="http://schemas.microsoft.com/office/drawing/2014/main" val="323569494"/>
                    </a:ext>
                  </a:extLst>
                </a:gridCol>
              </a:tblGrid>
              <a:tr h="182880">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Sample</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ltgcount</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cgfrac</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minIp</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maxIp</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Tree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Munger</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Nesterov</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81257998"/>
                  </a:ext>
                </a:extLst>
              </a:tr>
              <a:tr h="182880">
                <a:tc>
                  <a:txBody>
                    <a:bodyPr/>
                    <a:lstStyle/>
                    <a:p>
                      <a:pPr algn="l" fontAlgn="b"/>
                      <a:r>
                        <a:rPr lang="en-US" sz="1600" u="none" strike="noStrike">
                          <a:effectLst/>
                        </a:rPr>
                        <a:t>Mean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Ignit</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17.2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-19.2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8.2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50.6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66.9</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5284.7</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67807860"/>
                  </a:ext>
                </a:extLst>
              </a:tr>
              <a:tr h="182880">
                <a:tc>
                  <a:txBody>
                    <a:bodyPr/>
                    <a:lstStyle/>
                    <a:p>
                      <a:pPr algn="l" fontAlgn="b"/>
                      <a:r>
                        <a:rPr lang="en-US" sz="1600" u="none" strike="noStrike">
                          <a:effectLst/>
                        </a:rPr>
                        <a:t>Median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Ignit</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0.33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55.0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2.0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1789.3</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05866499"/>
                  </a:ext>
                </a:extLst>
              </a:tr>
              <a:tr h="182880">
                <a:tc>
                  <a:txBody>
                    <a:bodyPr/>
                    <a:lstStyle/>
                    <a:p>
                      <a:pPr algn="l" fontAlgn="b"/>
                      <a:r>
                        <a:rPr lang="en-US" sz="1600" u="none" strike="noStrike">
                          <a:effectLst/>
                        </a:rPr>
                        <a:t>Mean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Null</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10.9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-8.9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5.6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28.0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62.4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4414.9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70115272"/>
                  </a:ext>
                </a:extLst>
              </a:tr>
              <a:tr h="182880">
                <a:tc>
                  <a:txBody>
                    <a:bodyPr/>
                    <a:lstStyle/>
                    <a:p>
                      <a:pPr algn="l" fontAlgn="b"/>
                      <a:r>
                        <a:rPr lang="en-US" sz="1600" u="none" strike="noStrike">
                          <a:effectLst/>
                        </a:rPr>
                        <a:t>Median</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Null</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11.3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0.5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664.2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15666690"/>
                  </a:ext>
                </a:extLst>
              </a:tr>
            </a:tbl>
          </a:graphicData>
        </a:graphic>
      </p:graphicFrame>
    </p:spTree>
    <p:extLst>
      <p:ext uri="{BB962C8B-B14F-4D97-AF65-F5344CB8AC3E}">
        <p14:creationId xmlns:p14="http://schemas.microsoft.com/office/powerpoint/2010/main" val="225291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234950" y="365125"/>
            <a:ext cx="10515600" cy="828675"/>
          </a:xfrm>
          <a:prstGeom prst="rect">
            <a:avLst/>
          </a:prstGeom>
          <a:noFill/>
          <a:ln>
            <a:noFill/>
          </a:ln>
        </p:spPr>
        <p:txBody>
          <a:bodyPr spcFirstLastPara="1" wrap="square" lIns="91425" tIns="45700" rIns="91425" bIns="45700" anchor="ctr" anchorCtr="0">
            <a:noAutofit/>
          </a:bodyPr>
          <a:lstStyle/>
          <a:p>
            <a:pPr lvl="0" algn="l"/>
            <a:r>
              <a:rPr lang="en-US" dirty="0"/>
              <a:t>Identifying Lightning Ignited Wildfires Earlier</a:t>
            </a:r>
            <a:endParaRPr dirty="0"/>
          </a:p>
        </p:txBody>
      </p:sp>
      <p:sp>
        <p:nvSpPr>
          <p:cNvPr id="89" name="Google Shape;89;p2"/>
          <p:cNvSpPr txBox="1">
            <a:spLocks noGrp="1"/>
          </p:cNvSpPr>
          <p:nvPr>
            <p:ph type="body" idx="1"/>
          </p:nvPr>
        </p:nvSpPr>
        <p:spPr>
          <a:xfrm>
            <a:off x="234950" y="1253330"/>
            <a:ext cx="7768407" cy="5180841"/>
          </a:xfrm>
          <a:prstGeom prst="rect">
            <a:avLst/>
          </a:prstGeom>
          <a:noFill/>
          <a:ln>
            <a:noFill/>
          </a:ln>
        </p:spPr>
        <p:txBody>
          <a:bodyPr spcFirstLastPara="1" wrap="square" lIns="91425" tIns="45700" rIns="91425" bIns="45700" anchor="t" anchorCtr="0">
            <a:noAutofit/>
          </a:bodyPr>
          <a:lstStyle/>
          <a:p>
            <a:pPr marL="685800" lvl="0" indent="-457200">
              <a:lnSpc>
                <a:spcPct val="110000"/>
              </a:lnSpc>
              <a:spcBef>
                <a:spcPts val="0"/>
              </a:spcBef>
              <a:spcAft>
                <a:spcPts val="600"/>
              </a:spcAft>
              <a:buFont typeface="Wingdings" panose="05000000000000000000" pitchFamily="2" charset="2"/>
              <a:buChar char="§"/>
            </a:pPr>
            <a:r>
              <a:rPr lang="en-US" sz="2400" b="1" dirty="0"/>
              <a:t>Compiled a fire-centric lightning climatology that provides great insights into the types of lightning that ignites fires. </a:t>
            </a:r>
          </a:p>
          <a:p>
            <a:pPr marL="685800" lvl="0" indent="-457200">
              <a:lnSpc>
                <a:spcPct val="110000"/>
              </a:lnSpc>
              <a:spcBef>
                <a:spcPts val="0"/>
              </a:spcBef>
              <a:spcAft>
                <a:spcPts val="600"/>
              </a:spcAft>
              <a:buFont typeface="Wingdings" panose="05000000000000000000" pitchFamily="2" charset="2"/>
              <a:buChar char="§"/>
            </a:pPr>
            <a:r>
              <a:rPr lang="en-US" sz="2400" b="1" dirty="0"/>
              <a:t>Findings indicate clear differences between both the ignition and null environments, and the fires detected the day of the lightning versus those that holdover. </a:t>
            </a:r>
          </a:p>
          <a:p>
            <a:pPr marL="685800" lvl="0" indent="-457200">
              <a:lnSpc>
                <a:spcPct val="110000"/>
              </a:lnSpc>
              <a:spcBef>
                <a:spcPts val="0"/>
              </a:spcBef>
              <a:spcAft>
                <a:spcPts val="600"/>
              </a:spcAft>
              <a:buFont typeface="Wingdings" panose="05000000000000000000" pitchFamily="2" charset="2"/>
              <a:buChar char="§"/>
            </a:pPr>
            <a:r>
              <a:rPr lang="en-US" sz="2400" b="1" dirty="0"/>
              <a:t>Distributions of lightning, land surface, and meteorological conditions can be used to help identify locations most vulnerable to lightning ignitions.</a:t>
            </a:r>
          </a:p>
          <a:p>
            <a:pPr marL="685800" lvl="0" indent="-457200">
              <a:lnSpc>
                <a:spcPct val="110000"/>
              </a:lnSpc>
              <a:spcBef>
                <a:spcPts val="0"/>
              </a:spcBef>
              <a:spcAft>
                <a:spcPts val="600"/>
              </a:spcAft>
              <a:buFont typeface="Wingdings" panose="05000000000000000000" pitchFamily="2" charset="2"/>
              <a:buChar char="§"/>
            </a:pPr>
            <a:r>
              <a:rPr lang="en-US" sz="2400" b="1" dirty="0"/>
              <a:t>Developed ML tools to predict the likelihood of wildfire ignition</a:t>
            </a:r>
            <a:endParaRPr lang="en-US" sz="2000" b="1" dirty="0"/>
          </a:p>
          <a:p>
            <a:pPr marL="1143000" lvl="1" indent="-457200">
              <a:lnSpc>
                <a:spcPct val="110000"/>
              </a:lnSpc>
              <a:spcBef>
                <a:spcPts val="0"/>
              </a:spcBef>
              <a:spcAft>
                <a:spcPts val="600"/>
              </a:spcAft>
              <a:buFont typeface="Wingdings" panose="05000000000000000000" pitchFamily="2" charset="2"/>
              <a:buChar char="§"/>
            </a:pPr>
            <a:endParaRPr lang="en-US" sz="2000" b="1" dirty="0"/>
          </a:p>
          <a:p>
            <a:pPr marL="685800" lvl="0" indent="-457200">
              <a:lnSpc>
                <a:spcPct val="110000"/>
              </a:lnSpc>
              <a:spcBef>
                <a:spcPts val="0"/>
              </a:spcBef>
              <a:spcAft>
                <a:spcPts val="600"/>
              </a:spcAft>
              <a:buFont typeface="Wingdings" panose="05000000000000000000" pitchFamily="2" charset="2"/>
              <a:buChar char="§"/>
            </a:pPr>
            <a:endParaRPr lang="en-US" sz="2400" b="1" dirty="0"/>
          </a:p>
          <a:p>
            <a:pPr marL="685800" lvl="0" indent="-457200">
              <a:lnSpc>
                <a:spcPct val="110000"/>
              </a:lnSpc>
              <a:spcBef>
                <a:spcPts val="0"/>
              </a:spcBef>
              <a:spcAft>
                <a:spcPts val="600"/>
              </a:spcAft>
              <a:buFont typeface="Wingdings" panose="05000000000000000000" pitchFamily="2" charset="2"/>
              <a:buChar char="§"/>
            </a:pPr>
            <a:endParaRPr lang="en-US" sz="2400" b="1" dirty="0"/>
          </a:p>
          <a:p>
            <a:pPr marL="685800" lvl="0" indent="-457200">
              <a:lnSpc>
                <a:spcPct val="110000"/>
              </a:lnSpc>
              <a:spcBef>
                <a:spcPts val="0"/>
              </a:spcBef>
              <a:spcAft>
                <a:spcPts val="600"/>
              </a:spcAft>
              <a:buFont typeface="Wingdings" panose="05000000000000000000" pitchFamily="2" charset="2"/>
              <a:buChar char="§"/>
            </a:pPr>
            <a:endParaRPr lang="en-US" sz="2400" b="1" dirty="0"/>
          </a:p>
        </p:txBody>
      </p:sp>
      <p:pic>
        <p:nvPicPr>
          <p:cNvPr id="5" name="Picture 4">
            <a:extLst>
              <a:ext uri="{FF2B5EF4-FFF2-40B4-BE49-F238E27FC236}">
                <a16:creationId xmlns:a16="http://schemas.microsoft.com/office/drawing/2014/main" id="{7683F3F3-DDB9-4ECA-9E9D-F9B6EFA6D265}"/>
              </a:ext>
            </a:extLst>
          </p:cNvPr>
          <p:cNvPicPr>
            <a:picLocks noChangeAspect="1"/>
          </p:cNvPicPr>
          <p:nvPr/>
        </p:nvPicPr>
        <p:blipFill>
          <a:blip r:embed="rId3"/>
          <a:stretch>
            <a:fillRect/>
          </a:stretch>
        </p:blipFill>
        <p:spPr>
          <a:xfrm>
            <a:off x="8003357" y="1125185"/>
            <a:ext cx="4182293" cy="3037387"/>
          </a:xfrm>
          <a:prstGeom prst="rect">
            <a:avLst/>
          </a:prstGeom>
        </p:spPr>
      </p:pic>
      <p:pic>
        <p:nvPicPr>
          <p:cNvPr id="2" name="Picture 1">
            <a:extLst>
              <a:ext uri="{FF2B5EF4-FFF2-40B4-BE49-F238E27FC236}">
                <a16:creationId xmlns:a16="http://schemas.microsoft.com/office/drawing/2014/main" id="{5520E977-AC58-4DD4-8FEE-DD8CDCA0B03A}"/>
              </a:ext>
            </a:extLst>
          </p:cNvPr>
          <p:cNvPicPr>
            <a:picLocks noChangeAspect="1"/>
          </p:cNvPicPr>
          <p:nvPr/>
        </p:nvPicPr>
        <p:blipFill>
          <a:blip r:embed="rId4"/>
          <a:stretch>
            <a:fillRect/>
          </a:stretch>
        </p:blipFill>
        <p:spPr>
          <a:xfrm>
            <a:off x="8116474" y="4171999"/>
            <a:ext cx="3641038" cy="2342594"/>
          </a:xfrm>
          <a:prstGeom prst="rect">
            <a:avLst/>
          </a:prstGeom>
        </p:spPr>
      </p:pic>
      <p:sp>
        <p:nvSpPr>
          <p:cNvPr id="3" name="Rectangle 2">
            <a:extLst>
              <a:ext uri="{FF2B5EF4-FFF2-40B4-BE49-F238E27FC236}">
                <a16:creationId xmlns:a16="http://schemas.microsoft.com/office/drawing/2014/main" id="{54E21240-D3D9-4166-B57F-B2C26C19F3E0}"/>
              </a:ext>
            </a:extLst>
          </p:cNvPr>
          <p:cNvSpPr/>
          <p:nvPr/>
        </p:nvSpPr>
        <p:spPr>
          <a:xfrm>
            <a:off x="11819833" y="1410137"/>
            <a:ext cx="274434" cy="307777"/>
          </a:xfrm>
          <a:prstGeom prst="rect">
            <a:avLst/>
          </a:prstGeom>
        </p:spPr>
        <p:txBody>
          <a:bodyPr wrap="none">
            <a:spAutoFit/>
          </a:bodyPr>
          <a:lstStyle/>
          <a:p>
            <a:r>
              <a:rPr lang="en-US" i="1" dirty="0">
                <a:latin typeface="Calibri" panose="020F0502020204030204" pitchFamily="34" charset="0"/>
                <a:cs typeface="Calibri" panose="020F0502020204030204" pitchFamily="34" charset="0"/>
              </a:rPr>
              <a:t>*</a:t>
            </a:r>
            <a:endParaRPr lang="en-US" dirty="0"/>
          </a:p>
        </p:txBody>
      </p:sp>
      <p:sp>
        <p:nvSpPr>
          <p:cNvPr id="8" name="Rectangle 7">
            <a:extLst>
              <a:ext uri="{FF2B5EF4-FFF2-40B4-BE49-F238E27FC236}">
                <a16:creationId xmlns:a16="http://schemas.microsoft.com/office/drawing/2014/main" id="{8ACC5097-DC39-4D23-8ECD-7D036775D36C}"/>
              </a:ext>
            </a:extLst>
          </p:cNvPr>
          <p:cNvSpPr/>
          <p:nvPr/>
        </p:nvSpPr>
        <p:spPr>
          <a:xfrm>
            <a:off x="11491083" y="4162572"/>
            <a:ext cx="274434" cy="307777"/>
          </a:xfrm>
          <a:prstGeom prst="rect">
            <a:avLst/>
          </a:prstGeom>
        </p:spPr>
        <p:txBody>
          <a:bodyPr wrap="square">
            <a:spAutoFit/>
          </a:bodyPr>
          <a:lstStyle/>
          <a:p>
            <a:r>
              <a:rPr lang="en-US" i="1" dirty="0">
                <a:latin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val="6411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234950" y="365125"/>
            <a:ext cx="10515600" cy="828675"/>
          </a:xfrm>
          <a:prstGeom prst="rect">
            <a:avLst/>
          </a:prstGeom>
          <a:noFill/>
          <a:ln>
            <a:noFill/>
          </a:ln>
        </p:spPr>
        <p:txBody>
          <a:bodyPr spcFirstLastPara="1" wrap="square" lIns="91425" tIns="45700" rIns="91425" bIns="45700" anchor="ctr" anchorCtr="0">
            <a:noAutofit/>
          </a:bodyPr>
          <a:lstStyle/>
          <a:p>
            <a:pPr lvl="0" algn="l"/>
            <a:r>
              <a:rPr lang="en-US" dirty="0"/>
              <a:t>Identifying Lightning Ignited Wildfires Earlier</a:t>
            </a:r>
            <a:endParaRPr dirty="0"/>
          </a:p>
        </p:txBody>
      </p:sp>
      <p:sp>
        <p:nvSpPr>
          <p:cNvPr id="89" name="Google Shape;89;p2"/>
          <p:cNvSpPr txBox="1">
            <a:spLocks noGrp="1"/>
          </p:cNvSpPr>
          <p:nvPr>
            <p:ph type="body" idx="1"/>
          </p:nvPr>
        </p:nvSpPr>
        <p:spPr>
          <a:xfrm>
            <a:off x="234950" y="1253330"/>
            <a:ext cx="11265751" cy="5180841"/>
          </a:xfrm>
          <a:prstGeom prst="rect">
            <a:avLst/>
          </a:prstGeom>
          <a:noFill/>
          <a:ln>
            <a:noFill/>
          </a:ln>
        </p:spPr>
        <p:txBody>
          <a:bodyPr spcFirstLastPara="1" wrap="square" lIns="91425" tIns="45700" rIns="91425" bIns="45700" anchor="t" anchorCtr="0">
            <a:noAutofit/>
          </a:bodyPr>
          <a:lstStyle/>
          <a:p>
            <a:pPr marL="685800" lvl="0" indent="-457200">
              <a:lnSpc>
                <a:spcPct val="110000"/>
              </a:lnSpc>
              <a:spcBef>
                <a:spcPts val="0"/>
              </a:spcBef>
              <a:spcAft>
                <a:spcPts val="900"/>
              </a:spcAft>
              <a:buFont typeface="Wingdings" panose="05000000000000000000" pitchFamily="2" charset="2"/>
              <a:buChar char="§"/>
            </a:pPr>
            <a:r>
              <a:rPr lang="en-US" sz="2400" b="1" dirty="0"/>
              <a:t>Automated identification of lightning that ignites wildfires leaves more uncertainty than desired (i.e., requires too many assumptions), so tools are developed to bring human observers into the loop when determining which lightning ignited each wildfire.</a:t>
            </a:r>
          </a:p>
          <a:p>
            <a:pPr marL="685800" indent="-457200">
              <a:lnSpc>
                <a:spcPct val="110000"/>
              </a:lnSpc>
              <a:spcBef>
                <a:spcPts val="0"/>
              </a:spcBef>
              <a:spcAft>
                <a:spcPts val="900"/>
              </a:spcAft>
              <a:buFont typeface="Wingdings" panose="05000000000000000000" pitchFamily="2" charset="2"/>
              <a:buChar char="§"/>
            </a:pPr>
            <a:r>
              <a:rPr lang="en-US" sz="2400" b="1" dirty="0"/>
              <a:t>Updated analysis uses new fire start reports rather than wildfire perimeters.</a:t>
            </a:r>
          </a:p>
          <a:p>
            <a:pPr marL="685800" lvl="0" indent="-457200">
              <a:lnSpc>
                <a:spcPct val="110000"/>
              </a:lnSpc>
              <a:spcBef>
                <a:spcPts val="0"/>
              </a:spcBef>
              <a:spcAft>
                <a:spcPts val="900"/>
              </a:spcAft>
              <a:buFont typeface="Wingdings" panose="05000000000000000000" pitchFamily="2" charset="2"/>
              <a:buChar char="§"/>
            </a:pPr>
            <a:r>
              <a:rPr lang="en-US" sz="2400" b="1" dirty="0"/>
              <a:t>Developed two models to alert to the potential for lightning-ignited wildfires</a:t>
            </a:r>
          </a:p>
          <a:p>
            <a:pPr marL="1143000" lvl="1" indent="-457200">
              <a:lnSpc>
                <a:spcPct val="110000"/>
              </a:lnSpc>
              <a:spcBef>
                <a:spcPts val="0"/>
              </a:spcBef>
              <a:spcAft>
                <a:spcPts val="900"/>
              </a:spcAft>
              <a:buFont typeface="+mj-lt"/>
              <a:buAutoNum type="arabicParenR"/>
            </a:pPr>
            <a:r>
              <a:rPr lang="en-US" sz="2000" b="1" dirty="0"/>
              <a:t>Lightning Ignition Likelihood Index (LILI) indicates the likelihood that lightning has ignited a fire in a given grid cell by characterizing the environment near new wildfire reports and/or new fire hot spot observations </a:t>
            </a:r>
          </a:p>
          <a:p>
            <a:pPr marL="1143000" lvl="1" indent="-457200">
              <a:lnSpc>
                <a:spcPct val="110000"/>
              </a:lnSpc>
              <a:spcBef>
                <a:spcPts val="0"/>
              </a:spcBef>
              <a:spcAft>
                <a:spcPts val="900"/>
              </a:spcAft>
              <a:buFont typeface="+mj-lt"/>
              <a:buAutoNum type="arabicParenR"/>
            </a:pPr>
            <a:r>
              <a:rPr lang="en-US" sz="2000" b="1" dirty="0"/>
              <a:t>Lightning Ignition Region of Interest (LIROI) indicates the potential that lightning ignited a wildfire the previous day based on lightning, meteorological, and land surface conditions</a:t>
            </a:r>
          </a:p>
          <a:p>
            <a:pPr marL="685800" indent="-457200">
              <a:lnSpc>
                <a:spcPct val="110000"/>
              </a:lnSpc>
              <a:spcBef>
                <a:spcPts val="0"/>
              </a:spcBef>
              <a:spcAft>
                <a:spcPts val="900"/>
              </a:spcAft>
              <a:buFont typeface="Wingdings" panose="05000000000000000000" pitchFamily="2" charset="2"/>
              <a:buChar char="§"/>
            </a:pPr>
            <a:endParaRPr lang="en-US" sz="2400" b="1" dirty="0"/>
          </a:p>
        </p:txBody>
      </p:sp>
    </p:spTree>
    <p:extLst>
      <p:ext uri="{BB962C8B-B14F-4D97-AF65-F5344CB8AC3E}">
        <p14:creationId xmlns:p14="http://schemas.microsoft.com/office/powerpoint/2010/main" val="54198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234950" y="365125"/>
            <a:ext cx="10515600" cy="828675"/>
          </a:xfrm>
          <a:prstGeom prst="rect">
            <a:avLst/>
          </a:prstGeom>
          <a:noFill/>
          <a:ln>
            <a:noFill/>
          </a:ln>
        </p:spPr>
        <p:txBody>
          <a:bodyPr spcFirstLastPara="1" wrap="square" lIns="91425" tIns="45700" rIns="91425" bIns="45700" anchor="ctr" anchorCtr="0">
            <a:noAutofit/>
          </a:bodyPr>
          <a:lstStyle/>
          <a:p>
            <a:pPr lvl="0" algn="l"/>
            <a:r>
              <a:rPr lang="en-US" dirty="0"/>
              <a:t>Updated 2024 Sample</a:t>
            </a:r>
            <a:endParaRPr dirty="0"/>
          </a:p>
        </p:txBody>
      </p:sp>
      <p:sp>
        <p:nvSpPr>
          <p:cNvPr id="89" name="Google Shape;89;p2"/>
          <p:cNvSpPr txBox="1">
            <a:spLocks noGrp="1"/>
          </p:cNvSpPr>
          <p:nvPr>
            <p:ph type="body" idx="1"/>
          </p:nvPr>
        </p:nvSpPr>
        <p:spPr>
          <a:xfrm>
            <a:off x="234950" y="1253330"/>
            <a:ext cx="4857116" cy="5090319"/>
          </a:xfrm>
          <a:prstGeom prst="rect">
            <a:avLst/>
          </a:prstGeom>
          <a:noFill/>
          <a:ln>
            <a:noFill/>
          </a:ln>
        </p:spPr>
        <p:txBody>
          <a:bodyPr spcFirstLastPara="1" wrap="square" lIns="91425" tIns="45700" rIns="91425" bIns="45700" anchor="t" anchorCtr="0">
            <a:noAutofit/>
          </a:bodyPr>
          <a:lstStyle/>
          <a:p>
            <a:pPr marL="685800" lvl="0" indent="-457200">
              <a:lnSpc>
                <a:spcPct val="110000"/>
              </a:lnSpc>
              <a:spcBef>
                <a:spcPts val="0"/>
              </a:spcBef>
              <a:spcAft>
                <a:spcPts val="600"/>
              </a:spcAft>
              <a:buFont typeface="Wingdings" panose="05000000000000000000" pitchFamily="2" charset="2"/>
              <a:buChar char="§"/>
            </a:pPr>
            <a:r>
              <a:rPr lang="en-US" sz="2400" b="1" dirty="0"/>
              <a:t>Of 4630 fires labeled as natural or unknown, 3747 were confirmed to have ignited fires, with 1980 (52.8%) detected within the first 24 h</a:t>
            </a:r>
          </a:p>
          <a:p>
            <a:pPr marL="685800" lvl="0" indent="-457200">
              <a:lnSpc>
                <a:spcPct val="110000"/>
              </a:lnSpc>
              <a:spcBef>
                <a:spcPts val="0"/>
              </a:spcBef>
              <a:spcAft>
                <a:spcPts val="600"/>
              </a:spcAft>
              <a:buFont typeface="Wingdings" panose="05000000000000000000" pitchFamily="2" charset="2"/>
              <a:buChar char="§"/>
            </a:pPr>
            <a:endParaRPr lang="en-US" sz="2400" b="1" dirty="0"/>
          </a:p>
        </p:txBody>
      </p:sp>
      <p:sp>
        <p:nvSpPr>
          <p:cNvPr id="5" name="Rectangle 4">
            <a:extLst>
              <a:ext uri="{FF2B5EF4-FFF2-40B4-BE49-F238E27FC236}">
                <a16:creationId xmlns:a16="http://schemas.microsoft.com/office/drawing/2014/main" id="{62F3CC58-85FE-4238-9B81-783F40FF3829}"/>
              </a:ext>
            </a:extLst>
          </p:cNvPr>
          <p:cNvSpPr/>
          <p:nvPr/>
        </p:nvSpPr>
        <p:spPr>
          <a:xfrm>
            <a:off x="5598260" y="3672130"/>
            <a:ext cx="6869720" cy="584775"/>
          </a:xfrm>
          <a:prstGeom prst="rect">
            <a:avLst/>
          </a:prstGeom>
        </p:spPr>
        <p:txBody>
          <a:bodyPr wrap="square">
            <a:spAutoFit/>
          </a:bodyPr>
          <a:lstStyle/>
          <a:p>
            <a:r>
              <a:rPr lang="en-US" sz="1600" i="1" dirty="0">
                <a:latin typeface="Calibri" panose="020F0502020204030204" pitchFamily="34" charset="0"/>
                <a:cs typeface="Calibri" panose="020F0502020204030204" pitchFamily="34" charset="0"/>
              </a:rPr>
              <a:t>Locations of all new wildfire reports labeled as natural or unknown in the western U.S. during Summer 2024. </a:t>
            </a:r>
          </a:p>
        </p:txBody>
      </p:sp>
      <p:pic>
        <p:nvPicPr>
          <p:cNvPr id="3" name="Picture 2">
            <a:extLst>
              <a:ext uri="{FF2B5EF4-FFF2-40B4-BE49-F238E27FC236}">
                <a16:creationId xmlns:a16="http://schemas.microsoft.com/office/drawing/2014/main" id="{D9EFFC65-8D1A-4B8C-B34C-213848A43160}"/>
              </a:ext>
            </a:extLst>
          </p:cNvPr>
          <p:cNvPicPr>
            <a:picLocks noChangeAspect="1"/>
          </p:cNvPicPr>
          <p:nvPr/>
        </p:nvPicPr>
        <p:blipFill rotWithShape="1">
          <a:blip r:embed="rId3"/>
          <a:srcRect l="33000" t="25116" r="38501" b="17677"/>
          <a:stretch/>
        </p:blipFill>
        <p:spPr>
          <a:xfrm>
            <a:off x="9072980" y="510812"/>
            <a:ext cx="2968525" cy="3202882"/>
          </a:xfrm>
          <a:prstGeom prst="rect">
            <a:avLst/>
          </a:prstGeom>
        </p:spPr>
      </p:pic>
      <p:pic>
        <p:nvPicPr>
          <p:cNvPr id="4" name="Picture 3">
            <a:extLst>
              <a:ext uri="{FF2B5EF4-FFF2-40B4-BE49-F238E27FC236}">
                <a16:creationId xmlns:a16="http://schemas.microsoft.com/office/drawing/2014/main" id="{E58EC112-7873-471E-B769-F9573D538AF5}"/>
              </a:ext>
            </a:extLst>
          </p:cNvPr>
          <p:cNvPicPr>
            <a:picLocks noChangeAspect="1"/>
          </p:cNvPicPr>
          <p:nvPr/>
        </p:nvPicPr>
        <p:blipFill rotWithShape="1">
          <a:blip r:embed="rId4"/>
          <a:srcRect l="33003" t="25110" r="38496" b="17683"/>
          <a:stretch/>
        </p:blipFill>
        <p:spPr>
          <a:xfrm>
            <a:off x="5598260" y="510812"/>
            <a:ext cx="2968525" cy="3202882"/>
          </a:xfrm>
          <a:prstGeom prst="rect">
            <a:avLst/>
          </a:prstGeom>
        </p:spPr>
      </p:pic>
      <p:graphicFrame>
        <p:nvGraphicFramePr>
          <p:cNvPr id="6" name="Table 5">
            <a:extLst>
              <a:ext uri="{FF2B5EF4-FFF2-40B4-BE49-F238E27FC236}">
                <a16:creationId xmlns:a16="http://schemas.microsoft.com/office/drawing/2014/main" id="{D3D2F638-425F-4402-ADA9-2F12915013AD}"/>
              </a:ext>
            </a:extLst>
          </p:cNvPr>
          <p:cNvGraphicFramePr>
            <a:graphicFrameLocks noGrp="1"/>
          </p:cNvGraphicFramePr>
          <p:nvPr>
            <p:extLst>
              <p:ext uri="{D42A27DB-BD31-4B8C-83A1-F6EECF244321}">
                <p14:modId xmlns:p14="http://schemas.microsoft.com/office/powerpoint/2010/main" val="921714481"/>
              </p:ext>
            </p:extLst>
          </p:nvPr>
        </p:nvGraphicFramePr>
        <p:xfrm>
          <a:off x="470535" y="3429000"/>
          <a:ext cx="4385946" cy="1219200"/>
        </p:xfrm>
        <a:graphic>
          <a:graphicData uri="http://schemas.openxmlformats.org/drawingml/2006/table">
            <a:tbl>
              <a:tblPr/>
              <a:tblGrid>
                <a:gridCol w="1032193">
                  <a:extLst>
                    <a:ext uri="{9D8B030D-6E8A-4147-A177-3AD203B41FA5}">
                      <a16:colId xmlns:a16="http://schemas.microsoft.com/office/drawing/2014/main" val="2643429963"/>
                    </a:ext>
                  </a:extLst>
                </a:gridCol>
                <a:gridCol w="1187767">
                  <a:extLst>
                    <a:ext uri="{9D8B030D-6E8A-4147-A177-3AD203B41FA5}">
                      <a16:colId xmlns:a16="http://schemas.microsoft.com/office/drawing/2014/main" val="3254227282"/>
                    </a:ext>
                  </a:extLst>
                </a:gridCol>
                <a:gridCol w="1222693">
                  <a:extLst>
                    <a:ext uri="{9D8B030D-6E8A-4147-A177-3AD203B41FA5}">
                      <a16:colId xmlns:a16="http://schemas.microsoft.com/office/drawing/2014/main" val="1879916446"/>
                    </a:ext>
                  </a:extLst>
                </a:gridCol>
                <a:gridCol w="943293">
                  <a:extLst>
                    <a:ext uri="{9D8B030D-6E8A-4147-A177-3AD203B41FA5}">
                      <a16:colId xmlns:a16="http://schemas.microsoft.com/office/drawing/2014/main" val="3913925959"/>
                    </a:ext>
                  </a:extLst>
                </a:gridCol>
              </a:tblGrid>
              <a:tr h="0">
                <a:tc>
                  <a:txBody>
                    <a:bodyPr/>
                    <a:lstStyle/>
                    <a:p>
                      <a:pPr algn="l" fontAlgn="b"/>
                      <a:endParaRPr lang="en-US" sz="2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Distance </a:t>
                      </a:r>
                    </a:p>
                    <a:p>
                      <a:pPr algn="ctr" fontAlgn="b"/>
                      <a:r>
                        <a:rPr lang="en-US" sz="2000" b="0" i="0" u="none" strike="noStrike" dirty="0">
                          <a:solidFill>
                            <a:srgbClr val="000000"/>
                          </a:solidFill>
                          <a:effectLst/>
                          <a:latin typeface="Calibri" panose="020F0502020204030204" pitchFamily="34" charset="0"/>
                        </a:rPr>
                        <a:t>Offset (°)</a:t>
                      </a:r>
                    </a:p>
                  </a:txBody>
                  <a:tcPr marL="0" marR="0" marT="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Time </a:t>
                      </a:r>
                    </a:p>
                    <a:p>
                      <a:pPr algn="ctr" fontAlgn="b"/>
                      <a:r>
                        <a:rPr lang="en-US" sz="2000" b="0" i="0" u="none" strike="noStrike" dirty="0">
                          <a:solidFill>
                            <a:srgbClr val="000000"/>
                          </a:solidFill>
                          <a:effectLst/>
                          <a:latin typeface="Calibri" panose="020F0502020204030204" pitchFamily="34" charset="0"/>
                        </a:rPr>
                        <a:t>Offset (h)</a:t>
                      </a:r>
                    </a:p>
                  </a:txBody>
                  <a:tcPr marL="0" marR="0" marT="0" marB="0" anchor="b">
                    <a:lnL>
                      <a:noFill/>
                    </a:lnL>
                    <a:lnR>
                      <a:noFill/>
                    </a:lnR>
                    <a:lnT>
                      <a:noFill/>
                    </a:lnT>
                    <a:lnB>
                      <a:noFill/>
                    </a:lnB>
                  </a:tcPr>
                </a:tc>
                <a:tc>
                  <a:txBody>
                    <a:bodyPr/>
                    <a:lstStyle/>
                    <a:p>
                      <a:pPr algn="ctr" fontAlgn="b"/>
                      <a:r>
                        <a:rPr lang="en-US" sz="2000" b="0" i="0" u="none" strike="noStrike" dirty="0" err="1">
                          <a:solidFill>
                            <a:srgbClr val="000000"/>
                          </a:solidFill>
                          <a:effectLst/>
                          <a:latin typeface="Calibri" panose="020F0502020204030204" pitchFamily="34" charset="0"/>
                        </a:rPr>
                        <a:t>Avalue</a:t>
                      </a:r>
                      <a:endParaRPr lang="en-US"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79633147"/>
                  </a:ext>
                </a:extLst>
              </a:tr>
              <a:tr h="0">
                <a:tc>
                  <a:txBody>
                    <a:bodyPr/>
                    <a:lstStyle/>
                    <a:p>
                      <a:pPr algn="l" fontAlgn="b"/>
                      <a:r>
                        <a:rPr lang="en-US" sz="2000" b="0" i="0" u="none" strike="noStrike">
                          <a:solidFill>
                            <a:srgbClr val="000000"/>
                          </a:solidFill>
                          <a:effectLst/>
                          <a:latin typeface="Calibri" panose="020F0502020204030204" pitchFamily="34" charset="0"/>
                        </a:rPr>
                        <a:t>Mean</a:t>
                      </a:r>
                    </a:p>
                  </a:txBody>
                  <a:tcPr marL="0" marR="0" marT="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0.0073</a:t>
                      </a:r>
                    </a:p>
                  </a:txBody>
                  <a:tcPr marL="0" marR="0" marT="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64.0</a:t>
                      </a:r>
                    </a:p>
                  </a:txBody>
                  <a:tcPr marL="0" marR="0" marT="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0.69</a:t>
                      </a:r>
                    </a:p>
                  </a:txBody>
                  <a:tcPr marL="0" marR="0" marT="0" marB="0" anchor="b">
                    <a:lnL>
                      <a:noFill/>
                    </a:lnL>
                    <a:lnR>
                      <a:noFill/>
                    </a:lnR>
                    <a:lnT>
                      <a:noFill/>
                    </a:lnT>
                    <a:lnB>
                      <a:noFill/>
                    </a:lnB>
                  </a:tcPr>
                </a:tc>
                <a:extLst>
                  <a:ext uri="{0D108BD9-81ED-4DB2-BD59-A6C34878D82A}">
                    <a16:rowId xmlns:a16="http://schemas.microsoft.com/office/drawing/2014/main" val="3067640443"/>
                  </a:ext>
                </a:extLst>
              </a:tr>
              <a:tr h="0">
                <a:tc>
                  <a:txBody>
                    <a:bodyPr/>
                    <a:lstStyle/>
                    <a:p>
                      <a:pPr algn="l" fontAlgn="b"/>
                      <a:r>
                        <a:rPr lang="en-US" sz="2000" b="0" i="0" u="none" strike="noStrike">
                          <a:solidFill>
                            <a:srgbClr val="000000"/>
                          </a:solidFill>
                          <a:effectLst/>
                          <a:latin typeface="Calibri" panose="020F0502020204030204" pitchFamily="34" charset="0"/>
                        </a:rPr>
                        <a:t>Median</a:t>
                      </a:r>
                    </a:p>
                  </a:txBody>
                  <a:tcPr marL="0" marR="0" marT="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0.0046</a:t>
                      </a:r>
                    </a:p>
                  </a:txBody>
                  <a:tcPr marL="0" marR="0" marT="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21.2</a:t>
                      </a:r>
                    </a:p>
                  </a:txBody>
                  <a:tcPr marL="0" marR="0" marT="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0.78</a:t>
                      </a:r>
                    </a:p>
                  </a:txBody>
                  <a:tcPr marL="0" marR="0" marT="0" marB="0" anchor="b">
                    <a:lnL>
                      <a:noFill/>
                    </a:lnL>
                    <a:lnR>
                      <a:noFill/>
                    </a:lnR>
                    <a:lnT>
                      <a:noFill/>
                    </a:lnT>
                    <a:lnB>
                      <a:noFill/>
                    </a:lnB>
                  </a:tcPr>
                </a:tc>
                <a:extLst>
                  <a:ext uri="{0D108BD9-81ED-4DB2-BD59-A6C34878D82A}">
                    <a16:rowId xmlns:a16="http://schemas.microsoft.com/office/drawing/2014/main" val="3280617128"/>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6A34EE5-00EE-410E-A6C7-A30DB2176FBB}"/>
                  </a:ext>
                </a:extLst>
              </p:cNvPr>
              <p:cNvSpPr txBox="1"/>
              <p:nvPr/>
            </p:nvSpPr>
            <p:spPr>
              <a:xfrm>
                <a:off x="4454272" y="4899894"/>
                <a:ext cx="3977371" cy="6940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r>
                        <a:rPr lang="pt-BR" sz="2400" i="1" smtClean="0">
                          <a:latin typeface="Cambria Math" panose="02040503050406030204" pitchFamily="18" charset="0"/>
                        </a:rPr>
                        <m:t>=</m:t>
                      </m:r>
                      <m:r>
                        <a:rPr lang="en-US" sz="2400" b="0" i="1" smtClean="0">
                          <a:latin typeface="Cambria Math" panose="02040503050406030204" pitchFamily="18" charset="0"/>
                        </a:rPr>
                        <m:t>(</m:t>
                      </m:r>
                      <m:r>
                        <a:rPr lang="pt-BR" sz="2400" i="1" smtClean="0">
                          <a:latin typeface="Cambria Math" panose="02040503050406030204" pitchFamily="18" charset="0"/>
                        </a:rPr>
                        <m:t>1</m:t>
                      </m:r>
                      <m:r>
                        <a:rPr lang="en-US" sz="2400" b="0" i="1" smtClean="0">
                          <a:latin typeface="Cambria Math" panose="02040503050406030204" pitchFamily="18" charset="0"/>
                        </a:rPr>
                        <m:t>−</m:t>
                      </m:r>
                      <m:f>
                        <m:fPr>
                          <m:ctrlPr>
                            <a:rPr lang="pt-BR" sz="2400" i="1" smtClean="0">
                              <a:latin typeface="Cambria Math" panose="02040503050406030204" pitchFamily="18" charset="0"/>
                            </a:rPr>
                          </m:ctrlPr>
                        </m:fPr>
                        <m:num>
                          <m:r>
                            <a:rPr lang="en-US" sz="2400" b="0" i="1" smtClean="0">
                              <a:latin typeface="Cambria Math" panose="02040503050406030204" pitchFamily="18" charset="0"/>
                            </a:rPr>
                            <m:t>𝑇</m:t>
                          </m:r>
                        </m:num>
                        <m:den>
                          <m:r>
                            <a:rPr lang="en-US" sz="2400" b="0" i="1" smtClean="0">
                              <a:latin typeface="Cambria Math" panose="02040503050406030204" pitchFamily="18" charset="0"/>
                            </a:rPr>
                            <m:t>𝑇</m:t>
                          </m:r>
                          <m:r>
                            <a:rPr lang="en-US" sz="2400" b="0" i="1" baseline="-25000" smtClean="0">
                              <a:latin typeface="Cambria Math" panose="02040503050406030204" pitchFamily="18" charset="0"/>
                            </a:rPr>
                            <m:t>𝑚𝑎𝑥</m:t>
                          </m:r>
                        </m:den>
                      </m:f>
                      <m:r>
                        <a:rPr lang="en-US" sz="2400" b="0" i="1" smtClean="0">
                          <a:latin typeface="Cambria Math" panose="02040503050406030204" pitchFamily="18" charset="0"/>
                        </a:rPr>
                        <m:t>) ∗ (1 − </m:t>
                      </m:r>
                      <m:f>
                        <m:fPr>
                          <m:ctrlPr>
                            <a:rPr lang="pt-BR" sz="2400" i="1" smtClean="0">
                              <a:latin typeface="Cambria Math" panose="02040503050406030204" pitchFamily="18" charset="0"/>
                            </a:rPr>
                          </m:ctrlPr>
                        </m:fPr>
                        <m:num>
                          <m:r>
                            <a:rPr lang="en-US" sz="2400" b="0" i="1" smtClean="0">
                              <a:latin typeface="Cambria Math" panose="02040503050406030204" pitchFamily="18" charset="0"/>
                            </a:rPr>
                            <m:t>𝑆</m:t>
                          </m:r>
                        </m:num>
                        <m:den>
                          <m:r>
                            <a:rPr lang="en-US" sz="2400" b="0" i="1" smtClean="0">
                              <a:latin typeface="Cambria Math" panose="02040503050406030204" pitchFamily="18" charset="0"/>
                            </a:rPr>
                            <m:t>𝑆</m:t>
                          </m:r>
                          <m:r>
                            <a:rPr lang="en-US" sz="2400" b="0" i="1" baseline="-25000" smtClean="0">
                              <a:latin typeface="Cambria Math" panose="02040503050406030204" pitchFamily="18" charset="0"/>
                            </a:rPr>
                            <m:t>𝑚𝑎𝑥</m:t>
                          </m:r>
                        </m:den>
                      </m:f>
                      <m:r>
                        <a:rPr lang="en-US" sz="2400" b="0" i="1" smtClean="0">
                          <a:latin typeface="Cambria Math" panose="02040503050406030204" pitchFamily="18" charset="0"/>
                        </a:rPr>
                        <m:t>)</m:t>
                      </m:r>
                    </m:oMath>
                  </m:oMathPara>
                </a14:m>
                <a:endParaRPr lang="en-US" sz="2400" dirty="0"/>
              </a:p>
            </p:txBody>
          </p:sp>
        </mc:Choice>
        <mc:Fallback xmlns="">
          <p:sp>
            <p:nvSpPr>
              <p:cNvPr id="8" name="TextBox 7">
                <a:extLst>
                  <a:ext uri="{FF2B5EF4-FFF2-40B4-BE49-F238E27FC236}">
                    <a16:creationId xmlns:a16="http://schemas.microsoft.com/office/drawing/2014/main" id="{16A34EE5-00EE-410E-A6C7-A30DB2176FBB}"/>
                  </a:ext>
                </a:extLst>
              </p:cNvPr>
              <p:cNvSpPr txBox="1">
                <a:spLocks noRot="1" noChangeAspect="1" noMove="1" noResize="1" noEditPoints="1" noAdjustHandles="1" noChangeArrowheads="1" noChangeShapeType="1" noTextEdit="1"/>
              </p:cNvSpPr>
              <p:nvPr/>
            </p:nvSpPr>
            <p:spPr>
              <a:xfrm>
                <a:off x="4454272" y="4899894"/>
                <a:ext cx="3977371" cy="694036"/>
              </a:xfrm>
              <a:prstGeom prst="rect">
                <a:avLst/>
              </a:prstGeom>
              <a:blipFill>
                <a:blip r:embed="rId5"/>
                <a:stretch>
                  <a:fillRect b="-9649"/>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6CE67899-8584-49E1-AD6E-9C8F86E2BE6A}"/>
              </a:ext>
            </a:extLst>
          </p:cNvPr>
          <p:cNvSpPr/>
          <p:nvPr/>
        </p:nvSpPr>
        <p:spPr>
          <a:xfrm>
            <a:off x="3563709" y="5768605"/>
            <a:ext cx="5136198" cy="584775"/>
          </a:xfrm>
          <a:prstGeom prst="rect">
            <a:avLst/>
          </a:prstGeom>
        </p:spPr>
        <p:txBody>
          <a:bodyPr wrap="square">
            <a:spAutoFit/>
          </a:bodyPr>
          <a:lstStyle/>
          <a:p>
            <a:r>
              <a:rPr lang="en-US" sz="1600" i="1" dirty="0" err="1">
                <a:latin typeface="Calibri" panose="020F0502020204030204" pitchFamily="34" charset="0"/>
                <a:cs typeface="Calibri" panose="020F0502020204030204" pitchFamily="34" charset="0"/>
              </a:rPr>
              <a:t>Tmax</a:t>
            </a:r>
            <a:r>
              <a:rPr lang="en-US" sz="1600" i="1" dirty="0">
                <a:latin typeface="Calibri" panose="020F0502020204030204" pitchFamily="34" charset="0"/>
                <a:cs typeface="Calibri" panose="020F0502020204030204" pitchFamily="34" charset="0"/>
              </a:rPr>
              <a:t> defines the longest considered holdover time and </a:t>
            </a:r>
            <a:r>
              <a:rPr lang="en-US" sz="1600" i="1" dirty="0" err="1">
                <a:latin typeface="Calibri" panose="020F0502020204030204" pitchFamily="34" charset="0"/>
                <a:cs typeface="Calibri" panose="020F0502020204030204" pitchFamily="34" charset="0"/>
              </a:rPr>
              <a:t>Smax</a:t>
            </a:r>
            <a:r>
              <a:rPr lang="en-US" sz="1600" i="1" dirty="0">
                <a:latin typeface="Calibri" panose="020F0502020204030204" pitchFamily="34" charset="0"/>
                <a:cs typeface="Calibri" panose="020F0502020204030204" pitchFamily="34" charset="0"/>
              </a:rPr>
              <a:t> the maximum buffer radius around the ignition point. </a:t>
            </a:r>
          </a:p>
        </p:txBody>
      </p:sp>
      <p:pic>
        <p:nvPicPr>
          <p:cNvPr id="2" name="Picture 1">
            <a:extLst>
              <a:ext uri="{FF2B5EF4-FFF2-40B4-BE49-F238E27FC236}">
                <a16:creationId xmlns:a16="http://schemas.microsoft.com/office/drawing/2014/main" id="{2004E533-9732-4205-A42A-F8DA10B614DF}"/>
              </a:ext>
            </a:extLst>
          </p:cNvPr>
          <p:cNvPicPr>
            <a:picLocks noChangeAspect="1"/>
          </p:cNvPicPr>
          <p:nvPr/>
        </p:nvPicPr>
        <p:blipFill rotWithShape="1">
          <a:blip r:embed="rId6"/>
          <a:srcRect l="21818" t="23734" r="23409" b="12381"/>
          <a:stretch/>
        </p:blipFill>
        <p:spPr>
          <a:xfrm>
            <a:off x="8571920" y="4093523"/>
            <a:ext cx="3591259" cy="2250126"/>
          </a:xfrm>
          <a:prstGeom prst="rect">
            <a:avLst/>
          </a:prstGeom>
        </p:spPr>
      </p:pic>
      <p:sp>
        <p:nvSpPr>
          <p:cNvPr id="11" name="Rectangle 10">
            <a:extLst>
              <a:ext uri="{FF2B5EF4-FFF2-40B4-BE49-F238E27FC236}">
                <a16:creationId xmlns:a16="http://schemas.microsoft.com/office/drawing/2014/main" id="{6ED329BE-810A-40EA-BBC2-FD08D8799E4B}"/>
              </a:ext>
            </a:extLst>
          </p:cNvPr>
          <p:cNvSpPr/>
          <p:nvPr/>
        </p:nvSpPr>
        <p:spPr>
          <a:xfrm>
            <a:off x="9230204" y="4191013"/>
            <a:ext cx="2923930" cy="338554"/>
          </a:xfrm>
          <a:prstGeom prst="rect">
            <a:avLst/>
          </a:prstGeom>
        </p:spPr>
        <p:txBody>
          <a:bodyPr wrap="square">
            <a:spAutoFit/>
          </a:bodyPr>
          <a:lstStyle/>
          <a:p>
            <a:pPr algn="ctr"/>
            <a:r>
              <a:rPr lang="en-US" sz="1600" i="1" dirty="0">
                <a:latin typeface="Calibri" panose="020F0502020204030204" pitchFamily="34" charset="0"/>
                <a:cs typeface="Calibri" panose="020F0502020204030204" pitchFamily="34" charset="0"/>
              </a:rPr>
              <a:t>Holdover duration (days)</a:t>
            </a:r>
          </a:p>
        </p:txBody>
      </p:sp>
    </p:spTree>
    <p:extLst>
      <p:ext uri="{BB962C8B-B14F-4D97-AF65-F5344CB8AC3E}">
        <p14:creationId xmlns:p14="http://schemas.microsoft.com/office/powerpoint/2010/main" val="129809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234950" y="365125"/>
            <a:ext cx="10515600" cy="828675"/>
          </a:xfrm>
          <a:prstGeom prst="rect">
            <a:avLst/>
          </a:prstGeom>
          <a:noFill/>
          <a:ln>
            <a:noFill/>
          </a:ln>
        </p:spPr>
        <p:txBody>
          <a:bodyPr spcFirstLastPara="1" wrap="square" lIns="91425" tIns="45700" rIns="91425" bIns="45700" anchor="ctr" anchorCtr="0">
            <a:noAutofit/>
          </a:bodyPr>
          <a:lstStyle/>
          <a:p>
            <a:pPr lvl="0" algn="l"/>
            <a:r>
              <a:rPr lang="en-US" dirty="0"/>
              <a:t>LIROI and LILI Models</a:t>
            </a:r>
            <a:endParaRPr dirty="0"/>
          </a:p>
        </p:txBody>
      </p:sp>
      <p:sp>
        <p:nvSpPr>
          <p:cNvPr id="89" name="Google Shape;89;p2"/>
          <p:cNvSpPr txBox="1">
            <a:spLocks noGrp="1"/>
          </p:cNvSpPr>
          <p:nvPr>
            <p:ph type="body" idx="1"/>
          </p:nvPr>
        </p:nvSpPr>
        <p:spPr>
          <a:xfrm>
            <a:off x="234949" y="1253330"/>
            <a:ext cx="11246898" cy="5090319"/>
          </a:xfrm>
          <a:prstGeom prst="rect">
            <a:avLst/>
          </a:prstGeom>
          <a:noFill/>
          <a:ln>
            <a:noFill/>
          </a:ln>
        </p:spPr>
        <p:txBody>
          <a:bodyPr spcFirstLastPara="1" wrap="square" lIns="91425" tIns="45700" rIns="91425" bIns="45700" anchor="t" anchorCtr="0">
            <a:noAutofit/>
          </a:bodyPr>
          <a:lstStyle/>
          <a:p>
            <a:pPr marL="685800" lvl="0" indent="-457200">
              <a:lnSpc>
                <a:spcPct val="110000"/>
              </a:lnSpc>
              <a:spcBef>
                <a:spcPts val="0"/>
              </a:spcBef>
              <a:spcAft>
                <a:spcPts val="600"/>
              </a:spcAft>
              <a:buFont typeface="Wingdings" panose="05000000000000000000" pitchFamily="2" charset="2"/>
              <a:buChar char="§"/>
            </a:pPr>
            <a:r>
              <a:rPr lang="en-US" sz="2400" b="1" dirty="0"/>
              <a:t>Developed two models to alert to the potential for lightning-ignited wildfires</a:t>
            </a:r>
          </a:p>
          <a:p>
            <a:pPr marL="685800" lvl="0" indent="-457200">
              <a:lnSpc>
                <a:spcPct val="110000"/>
              </a:lnSpc>
              <a:spcBef>
                <a:spcPts val="0"/>
              </a:spcBef>
              <a:spcAft>
                <a:spcPts val="600"/>
              </a:spcAft>
              <a:buFont typeface="Wingdings" panose="05000000000000000000" pitchFamily="2" charset="2"/>
              <a:buChar char="§"/>
            </a:pPr>
            <a:endParaRPr lang="en-US" sz="2400" b="1" dirty="0"/>
          </a:p>
          <a:p>
            <a:pPr marL="685800" lvl="0" indent="-457200">
              <a:lnSpc>
                <a:spcPct val="110000"/>
              </a:lnSpc>
              <a:spcBef>
                <a:spcPts val="0"/>
              </a:spcBef>
              <a:spcAft>
                <a:spcPts val="600"/>
              </a:spcAft>
              <a:buFont typeface="Wingdings" panose="05000000000000000000" pitchFamily="2" charset="2"/>
              <a:buChar char="§"/>
            </a:pPr>
            <a:endParaRPr lang="en-US" sz="2400" b="1" dirty="0"/>
          </a:p>
          <a:p>
            <a:pPr marL="685800" lvl="0" indent="-457200">
              <a:lnSpc>
                <a:spcPct val="110000"/>
              </a:lnSpc>
              <a:spcBef>
                <a:spcPts val="0"/>
              </a:spcBef>
              <a:spcAft>
                <a:spcPts val="600"/>
              </a:spcAft>
              <a:buFont typeface="Wingdings" panose="05000000000000000000" pitchFamily="2" charset="2"/>
              <a:buChar char="§"/>
            </a:pPr>
            <a:endParaRPr lang="en-US" sz="2400" b="1" dirty="0"/>
          </a:p>
          <a:p>
            <a:pPr marL="685800" lvl="0" indent="-457200">
              <a:lnSpc>
                <a:spcPct val="110000"/>
              </a:lnSpc>
              <a:spcBef>
                <a:spcPts val="0"/>
              </a:spcBef>
              <a:spcAft>
                <a:spcPts val="600"/>
              </a:spcAft>
              <a:buFont typeface="Wingdings" panose="05000000000000000000" pitchFamily="2" charset="2"/>
              <a:buChar char="§"/>
            </a:pPr>
            <a:endParaRPr lang="en-US" sz="2400" b="1" dirty="0"/>
          </a:p>
          <a:p>
            <a:pPr marL="685800" lvl="0" indent="-457200">
              <a:lnSpc>
                <a:spcPct val="110000"/>
              </a:lnSpc>
              <a:spcBef>
                <a:spcPts val="0"/>
              </a:spcBef>
              <a:spcAft>
                <a:spcPts val="600"/>
              </a:spcAft>
              <a:buFont typeface="Wingdings" panose="05000000000000000000" pitchFamily="2" charset="2"/>
              <a:buChar char="§"/>
            </a:pPr>
            <a:endParaRPr lang="en-US" sz="2400" b="1" dirty="0"/>
          </a:p>
          <a:p>
            <a:pPr marL="685800" lvl="0" indent="-457200">
              <a:lnSpc>
                <a:spcPct val="110000"/>
              </a:lnSpc>
              <a:spcBef>
                <a:spcPts val="0"/>
              </a:spcBef>
              <a:spcAft>
                <a:spcPts val="600"/>
              </a:spcAft>
              <a:buFont typeface="Wingdings" panose="05000000000000000000" pitchFamily="2" charset="2"/>
              <a:buChar char="§"/>
            </a:pPr>
            <a:endParaRPr lang="en-US" sz="2400" b="1" dirty="0"/>
          </a:p>
          <a:p>
            <a:pPr marL="685800" lvl="0" indent="-457200">
              <a:lnSpc>
                <a:spcPct val="110000"/>
              </a:lnSpc>
              <a:spcBef>
                <a:spcPts val="0"/>
              </a:spcBef>
              <a:spcAft>
                <a:spcPts val="600"/>
              </a:spcAft>
              <a:buFont typeface="Wingdings" panose="05000000000000000000" pitchFamily="2" charset="2"/>
              <a:buChar char="§"/>
            </a:pPr>
            <a:r>
              <a:rPr lang="en-US" sz="2400" b="1" dirty="0"/>
              <a:t>Both models predict likelihood categories… </a:t>
            </a:r>
          </a:p>
          <a:p>
            <a:pPr marL="1143000" lvl="1" indent="-457200">
              <a:lnSpc>
                <a:spcPct val="110000"/>
              </a:lnSpc>
              <a:spcBef>
                <a:spcPts val="0"/>
              </a:spcBef>
              <a:spcAft>
                <a:spcPts val="600"/>
              </a:spcAft>
              <a:buFont typeface="Wingdings" panose="05000000000000000000" pitchFamily="2" charset="2"/>
              <a:buChar char="§"/>
            </a:pPr>
            <a:r>
              <a:rPr lang="en-US" sz="2000" b="1" dirty="0"/>
              <a:t>6 – Certain, 5 – Very Likely, 4 – Likely, 3 – Even Chance, 2 – Unlikely, 1 – Very Unlikely</a:t>
            </a:r>
          </a:p>
          <a:p>
            <a:pPr marL="685800" lvl="0" indent="-457200">
              <a:lnSpc>
                <a:spcPct val="110000"/>
              </a:lnSpc>
              <a:spcBef>
                <a:spcPts val="0"/>
              </a:spcBef>
              <a:spcAft>
                <a:spcPts val="600"/>
              </a:spcAft>
              <a:buFont typeface="Wingdings" panose="05000000000000000000" pitchFamily="2" charset="2"/>
              <a:buChar char="§"/>
            </a:pPr>
            <a:r>
              <a:rPr lang="en-US" sz="2400" b="1" dirty="0"/>
              <a:t>A dashboard was developed to display these products alongside other relevant fire, weather, and land surface information</a:t>
            </a:r>
            <a:endParaRPr lang="en-US" sz="2000" b="1" dirty="0"/>
          </a:p>
        </p:txBody>
      </p:sp>
      <p:graphicFrame>
        <p:nvGraphicFramePr>
          <p:cNvPr id="4" name="Content Placeholder 3">
            <a:extLst>
              <a:ext uri="{FF2B5EF4-FFF2-40B4-BE49-F238E27FC236}">
                <a16:creationId xmlns:a16="http://schemas.microsoft.com/office/drawing/2014/main" id="{AB38D30D-40AD-4CC5-A2F0-7125D85D8FF4}"/>
              </a:ext>
            </a:extLst>
          </p:cNvPr>
          <p:cNvGraphicFramePr>
            <a:graphicFrameLocks/>
          </p:cNvGraphicFramePr>
          <p:nvPr>
            <p:extLst>
              <p:ext uri="{D42A27DB-BD31-4B8C-83A1-F6EECF244321}">
                <p14:modId xmlns:p14="http://schemas.microsoft.com/office/powerpoint/2010/main" val="3987037344"/>
              </p:ext>
            </p:extLst>
          </p:nvPr>
        </p:nvGraphicFramePr>
        <p:xfrm>
          <a:off x="0" y="1498426"/>
          <a:ext cx="12192000" cy="3346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690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1AB394A5-1C96-3F1F-0F53-DF267F100154}"/>
            </a:ext>
          </a:extLst>
        </p:cNvPr>
        <p:cNvGrpSpPr/>
        <p:nvPr/>
      </p:nvGrpSpPr>
      <p:grpSpPr>
        <a:xfrm>
          <a:off x="0" y="0"/>
          <a:ext cx="0" cy="0"/>
          <a:chOff x="0" y="0"/>
          <a:chExt cx="0" cy="0"/>
        </a:xfrm>
      </p:grpSpPr>
      <p:sp>
        <p:nvSpPr>
          <p:cNvPr id="88" name="Google Shape;88;p2">
            <a:extLst>
              <a:ext uri="{FF2B5EF4-FFF2-40B4-BE49-F238E27FC236}">
                <a16:creationId xmlns:a16="http://schemas.microsoft.com/office/drawing/2014/main" id="{F51F4E71-8D69-F2C2-5408-09FCEACD5A37}"/>
              </a:ext>
            </a:extLst>
          </p:cNvPr>
          <p:cNvSpPr txBox="1">
            <a:spLocks noGrp="1"/>
          </p:cNvSpPr>
          <p:nvPr>
            <p:ph type="title"/>
          </p:nvPr>
        </p:nvSpPr>
        <p:spPr>
          <a:xfrm>
            <a:off x="234950" y="365125"/>
            <a:ext cx="10515600" cy="828675"/>
          </a:xfrm>
          <a:prstGeom prst="rect">
            <a:avLst/>
          </a:prstGeom>
          <a:noFill/>
          <a:ln>
            <a:noFill/>
          </a:ln>
        </p:spPr>
        <p:txBody>
          <a:bodyPr spcFirstLastPara="1" wrap="square" lIns="91425" tIns="45700" rIns="91425" bIns="45700" anchor="ctr" anchorCtr="0">
            <a:noAutofit/>
          </a:bodyPr>
          <a:lstStyle/>
          <a:p>
            <a:pPr lvl="0" algn="l"/>
            <a:r>
              <a:rPr lang="en-US" dirty="0"/>
              <a:t>Lightning Fire Dashboard</a:t>
            </a:r>
            <a:endParaRPr dirty="0"/>
          </a:p>
        </p:txBody>
      </p:sp>
      <p:pic>
        <p:nvPicPr>
          <p:cNvPr id="4" name="Picture 3">
            <a:extLst>
              <a:ext uri="{FF2B5EF4-FFF2-40B4-BE49-F238E27FC236}">
                <a16:creationId xmlns:a16="http://schemas.microsoft.com/office/drawing/2014/main" id="{8B9BF450-E8EA-B687-B071-9FAD7C82E303}"/>
              </a:ext>
            </a:extLst>
          </p:cNvPr>
          <p:cNvPicPr>
            <a:picLocks noChangeAspect="1"/>
          </p:cNvPicPr>
          <p:nvPr/>
        </p:nvPicPr>
        <p:blipFill>
          <a:blip r:embed="rId3"/>
          <a:srcRect t="7721"/>
          <a:stretch>
            <a:fillRect/>
          </a:stretch>
        </p:blipFill>
        <p:spPr>
          <a:xfrm>
            <a:off x="914400" y="1097280"/>
            <a:ext cx="10740898" cy="5327485"/>
          </a:xfrm>
          <a:prstGeom prst="rect">
            <a:avLst/>
          </a:prstGeom>
        </p:spPr>
      </p:pic>
    </p:spTree>
    <p:extLst>
      <p:ext uri="{BB962C8B-B14F-4D97-AF65-F5344CB8AC3E}">
        <p14:creationId xmlns:p14="http://schemas.microsoft.com/office/powerpoint/2010/main" val="398333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3CEBBB29-79AA-6192-52CC-346C1C00CA89}"/>
            </a:ext>
          </a:extLst>
        </p:cNvPr>
        <p:cNvGrpSpPr/>
        <p:nvPr/>
      </p:nvGrpSpPr>
      <p:grpSpPr>
        <a:xfrm>
          <a:off x="0" y="0"/>
          <a:ext cx="0" cy="0"/>
          <a:chOff x="0" y="0"/>
          <a:chExt cx="0" cy="0"/>
        </a:xfrm>
      </p:grpSpPr>
      <p:sp>
        <p:nvSpPr>
          <p:cNvPr id="88" name="Google Shape;88;p2">
            <a:extLst>
              <a:ext uri="{FF2B5EF4-FFF2-40B4-BE49-F238E27FC236}">
                <a16:creationId xmlns:a16="http://schemas.microsoft.com/office/drawing/2014/main" id="{0BD919EF-F8D4-CB80-1F15-6D549D39B7BB}"/>
              </a:ext>
            </a:extLst>
          </p:cNvPr>
          <p:cNvSpPr txBox="1">
            <a:spLocks noGrp="1"/>
          </p:cNvSpPr>
          <p:nvPr>
            <p:ph type="title"/>
          </p:nvPr>
        </p:nvSpPr>
        <p:spPr>
          <a:xfrm>
            <a:off x="234950" y="365125"/>
            <a:ext cx="10515600" cy="828675"/>
          </a:xfrm>
          <a:prstGeom prst="rect">
            <a:avLst/>
          </a:prstGeom>
          <a:noFill/>
          <a:ln>
            <a:noFill/>
          </a:ln>
        </p:spPr>
        <p:txBody>
          <a:bodyPr spcFirstLastPara="1" wrap="square" lIns="91425" tIns="45700" rIns="91425" bIns="45700" anchor="ctr" anchorCtr="0">
            <a:noAutofit/>
          </a:bodyPr>
          <a:lstStyle/>
          <a:p>
            <a:pPr lvl="0" algn="l"/>
            <a:r>
              <a:rPr lang="en-US" dirty="0"/>
              <a:t>Lightning Fire Dashboard</a:t>
            </a:r>
            <a:endParaRPr dirty="0"/>
          </a:p>
        </p:txBody>
      </p:sp>
      <p:sp>
        <p:nvSpPr>
          <p:cNvPr id="89" name="Google Shape;89;p2">
            <a:extLst>
              <a:ext uri="{FF2B5EF4-FFF2-40B4-BE49-F238E27FC236}">
                <a16:creationId xmlns:a16="http://schemas.microsoft.com/office/drawing/2014/main" id="{565CC7D9-810A-6EED-15B7-7D6E76788006}"/>
              </a:ext>
            </a:extLst>
          </p:cNvPr>
          <p:cNvSpPr txBox="1">
            <a:spLocks noGrp="1"/>
          </p:cNvSpPr>
          <p:nvPr>
            <p:ph type="body" idx="1"/>
          </p:nvPr>
        </p:nvSpPr>
        <p:spPr>
          <a:xfrm>
            <a:off x="234949" y="1253330"/>
            <a:ext cx="5334171" cy="5090319"/>
          </a:xfrm>
          <a:prstGeom prst="rect">
            <a:avLst/>
          </a:prstGeom>
          <a:noFill/>
          <a:ln>
            <a:noFill/>
          </a:ln>
        </p:spPr>
        <p:txBody>
          <a:bodyPr spcFirstLastPara="1" wrap="square" lIns="91425" tIns="45700" rIns="91425" bIns="45700" anchor="t" anchorCtr="0">
            <a:noAutofit/>
          </a:bodyPr>
          <a:lstStyle/>
          <a:p>
            <a:pPr marL="685800" lvl="0" indent="-457200">
              <a:lnSpc>
                <a:spcPct val="110000"/>
              </a:lnSpc>
              <a:spcBef>
                <a:spcPts val="0"/>
              </a:spcBef>
              <a:spcAft>
                <a:spcPts val="600"/>
              </a:spcAft>
              <a:buFont typeface="Wingdings" panose="05000000000000000000" pitchFamily="2" charset="2"/>
              <a:buChar char="§"/>
            </a:pPr>
            <a:r>
              <a:rPr lang="en-US" sz="2400" b="1" dirty="0"/>
              <a:t>Hold</a:t>
            </a:r>
          </a:p>
        </p:txBody>
      </p:sp>
      <p:sp>
        <p:nvSpPr>
          <p:cNvPr id="5" name="Rectangle 4">
            <a:extLst>
              <a:ext uri="{FF2B5EF4-FFF2-40B4-BE49-F238E27FC236}">
                <a16:creationId xmlns:a16="http://schemas.microsoft.com/office/drawing/2014/main" id="{18DDFCF3-3116-F86C-476B-5ED499232DF9}"/>
              </a:ext>
            </a:extLst>
          </p:cNvPr>
          <p:cNvSpPr/>
          <p:nvPr/>
        </p:nvSpPr>
        <p:spPr>
          <a:xfrm>
            <a:off x="9915235" y="6005095"/>
            <a:ext cx="1302327" cy="338554"/>
          </a:xfrm>
          <a:prstGeom prst="rect">
            <a:avLst/>
          </a:prstGeom>
        </p:spPr>
        <p:txBody>
          <a:bodyPr wrap="square">
            <a:spAutoFit/>
          </a:bodyPr>
          <a:lstStyle/>
          <a:p>
            <a:r>
              <a:rPr lang="en-US" sz="1600" i="1" dirty="0">
                <a:latin typeface="Calibri" panose="020F0502020204030204" pitchFamily="34" charset="0"/>
                <a:cs typeface="Calibri" panose="020F0502020204030204" pitchFamily="34" charset="0"/>
              </a:rPr>
              <a:t>Hold</a:t>
            </a:r>
          </a:p>
        </p:txBody>
      </p:sp>
      <p:pic>
        <p:nvPicPr>
          <p:cNvPr id="3" name="Picture 2">
            <a:extLst>
              <a:ext uri="{FF2B5EF4-FFF2-40B4-BE49-F238E27FC236}">
                <a16:creationId xmlns:a16="http://schemas.microsoft.com/office/drawing/2014/main" id="{035CCEC4-4244-6DE8-90D9-5D8FD83EEF46}"/>
              </a:ext>
            </a:extLst>
          </p:cNvPr>
          <p:cNvPicPr>
            <a:picLocks noChangeAspect="1"/>
          </p:cNvPicPr>
          <p:nvPr/>
        </p:nvPicPr>
        <p:blipFill>
          <a:blip r:embed="rId3"/>
          <a:srcRect t="7399"/>
          <a:stretch>
            <a:fillRect/>
          </a:stretch>
        </p:blipFill>
        <p:spPr>
          <a:xfrm>
            <a:off x="914400" y="1097280"/>
            <a:ext cx="10612582" cy="5282205"/>
          </a:xfrm>
          <a:prstGeom prst="rect">
            <a:avLst/>
          </a:prstGeom>
        </p:spPr>
      </p:pic>
    </p:spTree>
    <p:extLst>
      <p:ext uri="{BB962C8B-B14F-4D97-AF65-F5344CB8AC3E}">
        <p14:creationId xmlns:p14="http://schemas.microsoft.com/office/powerpoint/2010/main" val="83421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234950" y="365125"/>
            <a:ext cx="10515600" cy="828675"/>
          </a:xfrm>
          <a:prstGeom prst="rect">
            <a:avLst/>
          </a:prstGeom>
          <a:noFill/>
          <a:ln>
            <a:noFill/>
          </a:ln>
        </p:spPr>
        <p:txBody>
          <a:bodyPr spcFirstLastPara="1" wrap="square" lIns="91425" tIns="45700" rIns="91425" bIns="45700" anchor="ctr" anchorCtr="0">
            <a:noAutofit/>
          </a:bodyPr>
          <a:lstStyle/>
          <a:p>
            <a:pPr lvl="0" algn="l"/>
            <a:r>
              <a:rPr lang="en-US" dirty="0"/>
              <a:t>Lightning Fire Dashboard</a:t>
            </a:r>
            <a:endParaRPr dirty="0"/>
          </a:p>
        </p:txBody>
      </p:sp>
      <p:sp>
        <p:nvSpPr>
          <p:cNvPr id="89" name="Google Shape;89;p2"/>
          <p:cNvSpPr txBox="1">
            <a:spLocks noGrp="1"/>
          </p:cNvSpPr>
          <p:nvPr>
            <p:ph type="body" idx="1"/>
          </p:nvPr>
        </p:nvSpPr>
        <p:spPr>
          <a:xfrm>
            <a:off x="234949" y="1253330"/>
            <a:ext cx="5334171" cy="5090319"/>
          </a:xfrm>
          <a:prstGeom prst="rect">
            <a:avLst/>
          </a:prstGeom>
          <a:noFill/>
          <a:ln>
            <a:noFill/>
          </a:ln>
        </p:spPr>
        <p:txBody>
          <a:bodyPr spcFirstLastPara="1" wrap="square" lIns="91425" tIns="45700" rIns="91425" bIns="45700" anchor="t" anchorCtr="0">
            <a:noAutofit/>
          </a:bodyPr>
          <a:lstStyle/>
          <a:p>
            <a:pPr marL="685800" lvl="0" indent="-457200">
              <a:lnSpc>
                <a:spcPct val="110000"/>
              </a:lnSpc>
              <a:spcBef>
                <a:spcPts val="0"/>
              </a:spcBef>
              <a:spcAft>
                <a:spcPts val="600"/>
              </a:spcAft>
              <a:buFont typeface="Wingdings" panose="05000000000000000000" pitchFamily="2" charset="2"/>
              <a:buChar char="§"/>
            </a:pPr>
            <a:r>
              <a:rPr lang="en-US" sz="2400" b="1" dirty="0"/>
              <a:t>Hold</a:t>
            </a:r>
          </a:p>
        </p:txBody>
      </p:sp>
      <p:sp>
        <p:nvSpPr>
          <p:cNvPr id="5" name="Rectangle 4">
            <a:extLst>
              <a:ext uri="{FF2B5EF4-FFF2-40B4-BE49-F238E27FC236}">
                <a16:creationId xmlns:a16="http://schemas.microsoft.com/office/drawing/2014/main" id="{62F3CC58-85FE-4238-9B81-783F40FF3829}"/>
              </a:ext>
            </a:extLst>
          </p:cNvPr>
          <p:cNvSpPr/>
          <p:nvPr/>
        </p:nvSpPr>
        <p:spPr>
          <a:xfrm>
            <a:off x="9915235" y="6005095"/>
            <a:ext cx="1302327" cy="338554"/>
          </a:xfrm>
          <a:prstGeom prst="rect">
            <a:avLst/>
          </a:prstGeom>
        </p:spPr>
        <p:txBody>
          <a:bodyPr wrap="square">
            <a:spAutoFit/>
          </a:bodyPr>
          <a:lstStyle/>
          <a:p>
            <a:r>
              <a:rPr lang="en-US" sz="1600" i="1" dirty="0">
                <a:latin typeface="Calibri" panose="020F0502020204030204" pitchFamily="34" charset="0"/>
                <a:cs typeface="Calibri" panose="020F0502020204030204" pitchFamily="34" charset="0"/>
              </a:rPr>
              <a:t>Hold</a:t>
            </a:r>
          </a:p>
        </p:txBody>
      </p:sp>
      <p:pic>
        <p:nvPicPr>
          <p:cNvPr id="4" name="Picture 3">
            <a:extLst>
              <a:ext uri="{FF2B5EF4-FFF2-40B4-BE49-F238E27FC236}">
                <a16:creationId xmlns:a16="http://schemas.microsoft.com/office/drawing/2014/main" id="{DA25F7E9-01A0-02A3-0B3D-60547BD3027A}"/>
              </a:ext>
            </a:extLst>
          </p:cNvPr>
          <p:cNvPicPr>
            <a:picLocks noChangeAspect="1"/>
          </p:cNvPicPr>
          <p:nvPr/>
        </p:nvPicPr>
        <p:blipFill>
          <a:blip r:embed="rId3"/>
          <a:srcRect t="7442"/>
          <a:stretch>
            <a:fillRect/>
          </a:stretch>
        </p:blipFill>
        <p:spPr>
          <a:xfrm>
            <a:off x="914400" y="1097280"/>
            <a:ext cx="10545481" cy="5246369"/>
          </a:xfrm>
          <a:prstGeom prst="rect">
            <a:avLst/>
          </a:prstGeom>
        </p:spPr>
      </p:pic>
    </p:spTree>
    <p:extLst>
      <p:ext uri="{BB962C8B-B14F-4D97-AF65-F5344CB8AC3E}">
        <p14:creationId xmlns:p14="http://schemas.microsoft.com/office/powerpoint/2010/main" val="305060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234950" y="365125"/>
            <a:ext cx="11889994" cy="828675"/>
          </a:xfrm>
          <a:prstGeom prst="rect">
            <a:avLst/>
          </a:prstGeom>
          <a:noFill/>
          <a:ln>
            <a:noFill/>
          </a:ln>
        </p:spPr>
        <p:txBody>
          <a:bodyPr spcFirstLastPara="1" wrap="square" lIns="91425" tIns="45700" rIns="91425" bIns="45700" anchor="ctr" anchorCtr="0">
            <a:noAutofit/>
          </a:bodyPr>
          <a:lstStyle/>
          <a:p>
            <a:pPr lvl="0" algn="l"/>
            <a:r>
              <a:rPr lang="en-US" dirty="0"/>
              <a:t>Summary</a:t>
            </a:r>
            <a:endParaRPr dirty="0"/>
          </a:p>
        </p:txBody>
      </p:sp>
      <p:sp>
        <p:nvSpPr>
          <p:cNvPr id="89" name="Google Shape;89;p2"/>
          <p:cNvSpPr txBox="1">
            <a:spLocks noGrp="1"/>
          </p:cNvSpPr>
          <p:nvPr>
            <p:ph type="body" idx="1"/>
          </p:nvPr>
        </p:nvSpPr>
        <p:spPr>
          <a:xfrm>
            <a:off x="234949" y="1253330"/>
            <a:ext cx="10888679" cy="5180841"/>
          </a:xfrm>
          <a:prstGeom prst="rect">
            <a:avLst/>
          </a:prstGeom>
          <a:noFill/>
          <a:ln>
            <a:noFill/>
          </a:ln>
        </p:spPr>
        <p:txBody>
          <a:bodyPr spcFirstLastPara="1" wrap="square" lIns="91425" tIns="45700" rIns="91425" bIns="45700" anchor="t" anchorCtr="0">
            <a:noAutofit/>
          </a:bodyPr>
          <a:lstStyle/>
          <a:p>
            <a:pPr marL="685800" lvl="0" indent="-457200">
              <a:lnSpc>
                <a:spcPct val="110000"/>
              </a:lnSpc>
              <a:spcBef>
                <a:spcPts val="0"/>
              </a:spcBef>
              <a:spcAft>
                <a:spcPts val="600"/>
              </a:spcAft>
              <a:buFont typeface="Wingdings" panose="05000000000000000000" pitchFamily="2" charset="2"/>
              <a:buChar char="§"/>
            </a:pPr>
            <a:r>
              <a:rPr lang="en-US" sz="2400" b="1" dirty="0"/>
              <a:t>Developed two models to alert to the potential for lightning-ignited wildfires</a:t>
            </a:r>
          </a:p>
          <a:p>
            <a:pPr marL="685800" indent="-457200">
              <a:lnSpc>
                <a:spcPct val="110000"/>
              </a:lnSpc>
              <a:spcBef>
                <a:spcPts val="0"/>
              </a:spcBef>
              <a:spcAft>
                <a:spcPts val="600"/>
              </a:spcAft>
              <a:buFont typeface="Wingdings" panose="05000000000000000000" pitchFamily="2" charset="2"/>
              <a:buChar char="§"/>
            </a:pPr>
            <a:r>
              <a:rPr lang="en-US" sz="2400" b="1" dirty="0"/>
              <a:t>Created a lightning fire dashboard to display these products</a:t>
            </a:r>
          </a:p>
          <a:p>
            <a:pPr marL="685800" lvl="0" indent="-457200">
              <a:lnSpc>
                <a:spcPct val="110000"/>
              </a:lnSpc>
              <a:spcBef>
                <a:spcPts val="0"/>
              </a:spcBef>
              <a:spcAft>
                <a:spcPts val="600"/>
              </a:spcAft>
              <a:buFont typeface="Wingdings" panose="05000000000000000000" pitchFamily="2" charset="2"/>
              <a:buChar char="§"/>
            </a:pPr>
            <a:r>
              <a:rPr lang="en-US" sz="2400" b="1" dirty="0"/>
              <a:t>Work continues to refine both the ML models and dashboard display</a:t>
            </a:r>
          </a:p>
          <a:p>
            <a:pPr marL="685800" lvl="0" indent="-457200">
              <a:lnSpc>
                <a:spcPct val="110000"/>
              </a:lnSpc>
              <a:spcBef>
                <a:spcPts val="0"/>
              </a:spcBef>
              <a:spcAft>
                <a:spcPts val="600"/>
              </a:spcAft>
              <a:buFont typeface="Wingdings" panose="05000000000000000000" pitchFamily="2" charset="2"/>
              <a:buChar char="§"/>
            </a:pPr>
            <a:r>
              <a:rPr lang="en-US" sz="2400" b="1" dirty="0"/>
              <a:t>Planning for a demonstration during summer 2026</a:t>
            </a:r>
          </a:p>
          <a:p>
            <a:pPr marL="685800" lvl="0" indent="-457200">
              <a:lnSpc>
                <a:spcPct val="110000"/>
              </a:lnSpc>
              <a:spcBef>
                <a:spcPts val="0"/>
              </a:spcBef>
              <a:spcAft>
                <a:spcPts val="600"/>
              </a:spcAft>
              <a:buFont typeface="Wingdings" panose="05000000000000000000" pitchFamily="2" charset="2"/>
              <a:buChar char="§"/>
            </a:pPr>
            <a:endParaRPr lang="en-US" sz="2400" b="1" dirty="0"/>
          </a:p>
          <a:p>
            <a:pPr marL="685800" lvl="0" indent="-457200">
              <a:lnSpc>
                <a:spcPct val="110000"/>
              </a:lnSpc>
              <a:spcBef>
                <a:spcPts val="0"/>
              </a:spcBef>
              <a:spcAft>
                <a:spcPts val="600"/>
              </a:spcAft>
              <a:buFont typeface="Wingdings" panose="05000000000000000000" pitchFamily="2" charset="2"/>
              <a:buChar char="§"/>
            </a:pPr>
            <a:r>
              <a:rPr lang="en-US" sz="2400" b="1" dirty="0"/>
              <a:t>The following slides present some earlier results which have also been reported by Rudlosky et al. (2025)…</a:t>
            </a:r>
          </a:p>
          <a:p>
            <a:pPr marL="1143000" lvl="1" indent="-457200">
              <a:lnSpc>
                <a:spcPct val="110000"/>
              </a:lnSpc>
              <a:spcBef>
                <a:spcPts val="0"/>
              </a:spcBef>
              <a:spcAft>
                <a:spcPts val="600"/>
              </a:spcAft>
              <a:buFont typeface="Wingdings" panose="05000000000000000000" pitchFamily="2" charset="2"/>
              <a:buChar char="§"/>
            </a:pPr>
            <a:r>
              <a:rPr lang="en-US" sz="2000" b="1" dirty="0"/>
              <a:t>Rudlosky, S. D., J. Patton, D. Zhang, T. </a:t>
            </a:r>
            <a:r>
              <a:rPr lang="en-US" sz="2000" b="1" dirty="0" err="1"/>
              <a:t>Noiplabd</a:t>
            </a:r>
            <a:r>
              <a:rPr lang="en-US" sz="2000" b="1" dirty="0"/>
              <a:t>, R. </a:t>
            </a:r>
            <a:r>
              <a:rPr lang="en-US" sz="2000" b="1" dirty="0" err="1"/>
              <a:t>Jind</a:t>
            </a:r>
            <a:r>
              <a:rPr lang="en-US" sz="2000" b="1" dirty="0"/>
              <a:t>, L. </a:t>
            </a:r>
            <a:r>
              <a:rPr lang="en-US" sz="2000" b="1" dirty="0" err="1"/>
              <a:t>Heuscher</a:t>
            </a:r>
            <a:r>
              <a:rPr lang="en-US" sz="2000" b="1" dirty="0"/>
              <a:t>-Stewart, and J. A. </a:t>
            </a:r>
            <a:r>
              <a:rPr lang="en-US" sz="2000" b="1" dirty="0" err="1"/>
              <a:t>Otkin</a:t>
            </a:r>
            <a:r>
              <a:rPr lang="en-US" sz="2000" b="1" dirty="0"/>
              <a:t>, 2025: Characterizing the relation between lightning and wildfires in the western United States, </a:t>
            </a:r>
            <a:r>
              <a:rPr lang="en-US" sz="2000" b="1" i="1" dirty="0"/>
              <a:t>J. App. Meteor. Climatology</a:t>
            </a:r>
            <a:r>
              <a:rPr lang="en-US" sz="2000" b="1" dirty="0"/>
              <a:t>, Conditionally Accepted.</a:t>
            </a:r>
          </a:p>
          <a:p>
            <a:pPr marL="685800" lvl="0" indent="-457200">
              <a:lnSpc>
                <a:spcPct val="110000"/>
              </a:lnSpc>
              <a:spcBef>
                <a:spcPts val="0"/>
              </a:spcBef>
              <a:spcAft>
                <a:spcPts val="600"/>
              </a:spcAft>
              <a:buFont typeface="Wingdings" panose="05000000000000000000" pitchFamily="2" charset="2"/>
              <a:buChar char="§"/>
            </a:pPr>
            <a:endParaRPr lang="en-US" sz="2400" b="1" dirty="0"/>
          </a:p>
        </p:txBody>
      </p:sp>
    </p:spTree>
    <p:extLst>
      <p:ext uri="{BB962C8B-B14F-4D97-AF65-F5344CB8AC3E}">
        <p14:creationId xmlns:p14="http://schemas.microsoft.com/office/powerpoint/2010/main" val="301087039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4508</TotalTime>
  <Words>1053</Words>
  <Application>Microsoft Office PowerPoint</Application>
  <PresentationFormat>Widescreen</PresentationFormat>
  <Paragraphs>312</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Cambria Math</vt:lpstr>
      <vt:lpstr>Noto Sans Symbols</vt:lpstr>
      <vt:lpstr>NTR</vt:lpstr>
      <vt:lpstr>Wingdings</vt:lpstr>
      <vt:lpstr>Office Theme</vt:lpstr>
      <vt:lpstr>Office Theme</vt:lpstr>
      <vt:lpstr>PowerPoint Presentation</vt:lpstr>
      <vt:lpstr>Identifying Lightning Ignited Wildfires Earlier</vt:lpstr>
      <vt:lpstr>Identifying Lightning Ignited Wildfires Earlier</vt:lpstr>
      <vt:lpstr>Updated 2024 Sample</vt:lpstr>
      <vt:lpstr>LIROI and LILI Models</vt:lpstr>
      <vt:lpstr>Lightning Fire Dashboard</vt:lpstr>
      <vt:lpstr>Lightning Fire Dashboard</vt:lpstr>
      <vt:lpstr>Lightning Fire Dashboard</vt:lpstr>
      <vt:lpstr>Summary</vt:lpstr>
      <vt:lpstr>Backup Slides</vt:lpstr>
      <vt:lpstr>Daily Lightning/Fire Maps</vt:lpstr>
      <vt:lpstr>PowerPoint Presentation</vt:lpstr>
      <vt:lpstr>Identifying Ignition Strokes</vt:lpstr>
      <vt:lpstr>Ignitions and Nulls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D. Rudlosky</dc:creator>
  <cp:lastModifiedBy>Scott D. Rudlosky</cp:lastModifiedBy>
  <cp:revision>99</cp:revision>
  <dcterms:modified xsi:type="dcterms:W3CDTF">2025-08-27T16:33:16Z</dcterms:modified>
</cp:coreProperties>
</file>